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439" r:id="rId2"/>
    <p:sldId id="413" r:id="rId3"/>
    <p:sldId id="442" r:id="rId4"/>
    <p:sldId id="441" r:id="rId5"/>
    <p:sldId id="266" r:id="rId6"/>
    <p:sldId id="443" r:id="rId7"/>
    <p:sldId id="418" r:id="rId8"/>
    <p:sldId id="445" r:id="rId9"/>
    <p:sldId id="435" r:id="rId10"/>
    <p:sldId id="406" r:id="rId11"/>
    <p:sldId id="444" r:id="rId12"/>
    <p:sldId id="417" r:id="rId13"/>
    <p:sldId id="411" r:id="rId14"/>
    <p:sldId id="446" r:id="rId15"/>
    <p:sldId id="412" r:id="rId16"/>
    <p:sldId id="426" r:id="rId17"/>
    <p:sldId id="440" r:id="rId18"/>
  </p:sldIdLst>
  <p:sldSz cx="9144000" cy="5143500" type="screen16x9"/>
  <p:notesSz cx="6858000" cy="9144000"/>
  <p:embeddedFontLst>
    <p:embeddedFont>
      <p:font typeface="方正兰亭黑简体" panose="02010600030101010101" charset="-122"/>
      <p:regular r:id="rId20"/>
    </p:embeddedFont>
    <p:embeddedFont>
      <p:font typeface="Calibri" panose="020F0502020204030204" pitchFamily="34" charset="0"/>
      <p:regular r:id="rId21"/>
      <p:bold r:id="rId22"/>
      <p:italic r:id="rId23"/>
      <p:boldItalic r:id="rId24"/>
    </p:embeddedFont>
    <p:embeddedFont>
      <p:font typeface="Impact" panose="020B0806030902050204" pitchFamily="34" charset="0"/>
      <p:regular r:id="rId25"/>
    </p:embeddedFont>
    <p:embeddedFont>
      <p:font typeface="Mongolian Baiti" panose="03000500000000000000" pitchFamily="66" charset="0"/>
      <p:regular r:id="rId26"/>
    </p:embeddedFont>
    <p:embeddedFont>
      <p:font typeface="华文细黑" panose="02010600040101010101" pitchFamily="2" charset="-122"/>
      <p:regular r:id="rId27"/>
    </p:embeddedFont>
    <p:embeddedFont>
      <p:font typeface="微软雅黑" panose="020B0503020204020204" pitchFamily="34" charset="-122"/>
      <p:regular r:id="rId28"/>
      <p:bold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吴 安" initials="吴" lastIdx="1" clrIdx="0">
    <p:extLst>
      <p:ext uri="{19B8F6BF-5375-455C-9EA6-DF929625EA0E}">
        <p15:presenceInfo xmlns:p15="http://schemas.microsoft.com/office/powerpoint/2012/main" userId="986e36cbecc6e1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5A5"/>
    <a:srgbClr val="956E1F"/>
    <a:srgbClr val="232234"/>
    <a:srgbClr val="568D11"/>
    <a:srgbClr val="1A74CC"/>
    <a:srgbClr val="70BA16"/>
    <a:srgbClr val="82D81A"/>
    <a:srgbClr val="61A113"/>
    <a:srgbClr val="E09320"/>
    <a:srgbClr val="4A9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44" autoAdjust="0"/>
  </p:normalViewPr>
  <p:slideViewPr>
    <p:cSldViewPr>
      <p:cViewPr>
        <p:scale>
          <a:sx n="87" d="100"/>
          <a:sy n="87" d="100"/>
        </p:scale>
        <p:origin x="33" y="48"/>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5C004-A9D4-4858-99EC-F4CCE56E2FEF}" type="datetimeFigureOut">
              <a:rPr lang="zh-CN" altLang="en-US" smtClean="0"/>
              <a:t>2019/5/8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E2E4E-2FFD-4B0E-BE9C-FA7BDC09154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私募基金监督管理暂行办法</a:t>
            </a:r>
            <a:r>
              <a:rPr lang="en-US" altLang="zh-CN" dirty="0"/>
              <a:t>》</a:t>
            </a:r>
            <a:r>
              <a:rPr lang="zh-CN" altLang="en-US" dirty="0"/>
              <a:t>：私募基金的投资范围，包括买卖股票、股权、债券、期货、期权、基金份额及投资者同约定的其他投资标的。</a:t>
            </a:r>
          </a:p>
          <a:p>
            <a:r>
              <a:rPr lang="zh-CN" altLang="en-US" dirty="0"/>
              <a:t>私募股权投资是指通过私募形式对非上市企业进行的权益性投资，在交易过程中考虑了将来的退出机制，即通过上市、并购或管理层回购等方式，出售持股获利。广义上的私募股权投资涵盖了企业</a:t>
            </a:r>
            <a:r>
              <a:rPr lang="en-US" altLang="zh-CN" dirty="0"/>
              <a:t>IPO</a:t>
            </a:r>
            <a:r>
              <a:rPr lang="zh-CN" altLang="en-US" dirty="0"/>
              <a:t>前各阶段的权益投资，包括种子期、初创期、发展期、扩展期、成熟期等各时期，相应的私募股权资本分为创业资本、发展资本、并购资本、</a:t>
            </a:r>
            <a:r>
              <a:rPr lang="en-US" altLang="zh-CN" dirty="0"/>
              <a:t>Pre-IPO</a:t>
            </a:r>
            <a:r>
              <a:rPr lang="zh-CN" altLang="en-US" dirty="0"/>
              <a:t>资本、重组</a:t>
            </a:r>
            <a:r>
              <a:rPr lang="en-US" altLang="zh-CN" dirty="0"/>
              <a:t>(</a:t>
            </a:r>
            <a:r>
              <a:rPr lang="zh-CN" altLang="en-US" dirty="0"/>
              <a:t>振</a:t>
            </a:r>
            <a:r>
              <a:rPr lang="en-US" altLang="zh-CN" dirty="0"/>
              <a:t>)</a:t>
            </a:r>
            <a:r>
              <a:rPr lang="zh-CN" altLang="en-US" dirty="0"/>
              <a:t>资本、上市后私募投资</a:t>
            </a:r>
            <a:r>
              <a:rPr lang="en-US" altLang="zh-CN" dirty="0"/>
              <a:t>(</a:t>
            </a:r>
            <a:r>
              <a:rPr lang="zh-CN" altLang="en-US" dirty="0"/>
              <a:t>即</a:t>
            </a:r>
            <a:r>
              <a:rPr lang="en-US" altLang="zh-CN" dirty="0"/>
              <a:t>PIPE)</a:t>
            </a:r>
            <a:r>
              <a:rPr lang="zh-CN" altLang="en-US" dirty="0"/>
              <a:t>等。狭义的私募股权投资主要指对已经形成一定规模的，并产生稳定现金流的成熟企业的私募股权投资部分，主要是指创业投资后期的私募股权投资部分，而这其中并购资本和夹层资本在资金规模上占最大的一部分。</a:t>
            </a:r>
          </a:p>
        </p:txBody>
      </p:sp>
      <p:sp>
        <p:nvSpPr>
          <p:cNvPr id="4" name="灯片编号占位符 3"/>
          <p:cNvSpPr>
            <a:spLocks noGrp="1"/>
          </p:cNvSpPr>
          <p:nvPr>
            <p:ph type="sldNum" sz="quarter" idx="10"/>
          </p:nvPr>
        </p:nvSpPr>
        <p:spPr/>
        <p:txBody>
          <a:bodyPr/>
          <a:lstStyle/>
          <a:p>
            <a:fld id="{4A4E2E4E-2FFD-4B0E-BE9C-FA7BDC09154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dirty="0"/>
              <a:t>尽职调查：对目标企业的一切与本次投资有关的事项进行现场调查、资料分析。主要包括法律调查、财务调查、人事调查等。部分企业还需要进行环保方面的尽职调查。</a:t>
            </a:r>
          </a:p>
          <a:p>
            <a:pPr>
              <a:spcBef>
                <a:spcPct val="0"/>
              </a:spcBef>
            </a:pPr>
            <a:endParaRPr lang="zh-CN" altLang="en-US"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fontAlgn="base">
              <a:spcBef>
                <a:spcPct val="0"/>
              </a:spcBef>
              <a:spcAft>
                <a:spcPct val="0"/>
              </a:spcAft>
            </a:pPr>
            <a:fld id="{039D4EE2-5BD7-4845-8678-946F80A48C94}" type="slidenum">
              <a:rPr lang="zh-CN" altLang="en-US">
                <a:latin typeface="Calibri" panose="020F0502020204030204" pitchFamily="34" charset="0"/>
                <a:ea typeface="宋体" panose="02010600030101010101" pitchFamily="2" charset="-122"/>
              </a:rPr>
              <a:t>11</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3006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dirty="0"/>
              <a:t>投资意向书的一般情况下属于意向性协议，其条款的效力最终落实在投资协议中。其中，企业估值最为为核心，贯穿了项目初审到签署正式协议的整个过程。投资资金的安排：投资总额、投资分期（是否附条件）、股权分配等相关条款。</a:t>
            </a:r>
          </a:p>
          <a:p>
            <a:pPr>
              <a:spcBef>
                <a:spcPct val="0"/>
              </a:spcBef>
            </a:pPr>
            <a:r>
              <a:rPr lang="zh-CN" altLang="en-US" dirty="0"/>
              <a:t>管理控制与激励措施：</a:t>
            </a:r>
          </a:p>
          <a:p>
            <a:pPr>
              <a:spcBef>
                <a:spcPct val="0"/>
              </a:spcBef>
            </a:pPr>
            <a:r>
              <a:rPr lang="zh-CN" altLang="en-US" dirty="0"/>
              <a:t>费用承担及排他性条款：</a:t>
            </a:r>
          </a:p>
          <a:p>
            <a:pPr>
              <a:spcBef>
                <a:spcPct val="0"/>
              </a:spcBef>
            </a:pPr>
            <a:endParaRPr lang="zh-CN" altLang="en-US" dirty="0"/>
          </a:p>
          <a:p>
            <a:pPr>
              <a:spcBef>
                <a:spcPct val="0"/>
              </a:spcBef>
            </a:pPr>
            <a:endParaRPr lang="zh-CN" altLang="en-US" dirty="0"/>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fontAlgn="base">
              <a:spcBef>
                <a:spcPct val="0"/>
              </a:spcBef>
              <a:spcAft>
                <a:spcPct val="0"/>
              </a:spcAft>
            </a:pPr>
            <a:fld id="{2B39C9DD-7BFA-4111-9E99-10159E30BB2C}" type="slidenum">
              <a:rPr lang="zh-CN" altLang="en-US">
                <a:latin typeface="Calibri" panose="020F0502020204030204" pitchFamily="34" charset="0"/>
                <a:ea typeface="宋体" panose="02010600030101010101" pitchFamily="2" charset="-122"/>
              </a:rPr>
              <a:t>12</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4588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dirty="0"/>
              <a:t>人员管理一是从资格准入、投资业务限制方面进行管理，一是在业务人员销售时依法竞争。</a:t>
            </a:r>
            <a:endParaRPr lang="en-US" altLang="zh-CN" dirty="0"/>
          </a:p>
          <a:p>
            <a:pPr>
              <a:spcBef>
                <a:spcPct val="0"/>
              </a:spcBef>
            </a:pPr>
            <a:r>
              <a:rPr lang="en-US" altLang="zh-CN" dirty="0"/>
              <a:t>《 </a:t>
            </a:r>
            <a:r>
              <a:rPr lang="zh-CN" altLang="en-US" dirty="0"/>
              <a:t>证券投资基金法 </a:t>
            </a:r>
            <a:r>
              <a:rPr lang="en-US" altLang="zh-CN" dirty="0"/>
              <a:t>》 </a:t>
            </a:r>
            <a:r>
              <a:rPr lang="zh-CN" altLang="en-US" dirty="0"/>
              <a:t>（ </a:t>
            </a:r>
            <a:r>
              <a:rPr lang="en-US" altLang="zh-CN" dirty="0"/>
              <a:t>2015.4.24 </a:t>
            </a:r>
            <a:r>
              <a:rPr lang="zh-CN" altLang="en-US" dirty="0"/>
              <a:t>修订 第九十一 条：不得通过报刊、电台、电视台、互联网等公众传播媒体或者讲座、报告会、分析会等方式向不特定对象宣传推介。</a:t>
            </a:r>
          </a:p>
          <a:p>
            <a:pPr>
              <a:spcBef>
                <a:spcPct val="0"/>
              </a:spcBef>
            </a:pPr>
            <a:endParaRPr lang="zh-CN" altLang="en-US" dirty="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fontAlgn="base">
              <a:spcBef>
                <a:spcPct val="0"/>
              </a:spcBef>
              <a:spcAft>
                <a:spcPct val="0"/>
              </a:spcAft>
            </a:pPr>
            <a:fld id="{A69BB00A-B0A5-4F7E-9885-4EE30BB84EFD}" type="slidenum">
              <a:rPr lang="zh-CN" altLang="en-US">
                <a:latin typeface="Calibri" panose="020F0502020204030204" pitchFamily="34" charset="0"/>
                <a:ea typeface="宋体" panose="02010600030101010101" pitchFamily="2" charset="-122"/>
              </a:rPr>
              <a:t>13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dirty="0"/>
              <a:t>《</a:t>
            </a:r>
            <a:r>
              <a:rPr lang="zh-CN" altLang="en-US" dirty="0"/>
              <a:t>关于规范金融机构资产管理业务的指导意见</a:t>
            </a:r>
            <a:r>
              <a:rPr lang="en-US" altLang="zh-CN" dirty="0"/>
              <a:t>》</a:t>
            </a:r>
            <a:r>
              <a:rPr lang="zh-CN" altLang="en-US" dirty="0"/>
              <a:t>（资管新规）：</a:t>
            </a:r>
          </a:p>
          <a:p>
            <a:pPr>
              <a:spcBef>
                <a:spcPct val="0"/>
              </a:spcBef>
            </a:pPr>
            <a:r>
              <a:rPr lang="zh-CN" altLang="en-US" dirty="0"/>
              <a:t>（一）具有</a:t>
            </a:r>
            <a:r>
              <a:rPr lang="en-US" altLang="zh-CN" dirty="0"/>
              <a:t>2</a:t>
            </a:r>
            <a:r>
              <a:rPr lang="zh-CN" altLang="en-US" dirty="0"/>
              <a:t>年以上投资经历，且满足以下条件之一：家庭金融净资产不低于</a:t>
            </a:r>
            <a:r>
              <a:rPr lang="en-US" altLang="zh-CN" dirty="0"/>
              <a:t>300</a:t>
            </a:r>
            <a:r>
              <a:rPr lang="zh-CN" altLang="en-US" dirty="0"/>
              <a:t>万元，家庭金融资产不低于</a:t>
            </a:r>
            <a:r>
              <a:rPr lang="en-US" altLang="zh-CN" dirty="0"/>
              <a:t>500 </a:t>
            </a:r>
            <a:r>
              <a:rPr lang="zh-CN" altLang="en-US" dirty="0"/>
              <a:t>万元，或者近</a:t>
            </a:r>
            <a:r>
              <a:rPr lang="en-US" altLang="zh-CN" dirty="0"/>
              <a:t>3</a:t>
            </a:r>
            <a:r>
              <a:rPr lang="zh-CN" altLang="en-US" dirty="0"/>
              <a:t>年本人年均收入不低于</a:t>
            </a:r>
            <a:r>
              <a:rPr lang="en-US" altLang="zh-CN" dirty="0"/>
              <a:t>40</a:t>
            </a:r>
            <a:r>
              <a:rPr lang="zh-CN" altLang="en-US" dirty="0"/>
              <a:t>万元。 （二）最近</a:t>
            </a:r>
            <a:r>
              <a:rPr lang="en-US" altLang="zh-CN" dirty="0"/>
              <a:t>1</a:t>
            </a:r>
            <a:r>
              <a:rPr lang="zh-CN" altLang="en-US" dirty="0"/>
              <a:t>年末净资产不低于</a:t>
            </a:r>
            <a:r>
              <a:rPr lang="en-US" altLang="zh-CN" dirty="0"/>
              <a:t>1000</a:t>
            </a:r>
            <a:r>
              <a:rPr lang="zh-CN" altLang="en-US" dirty="0"/>
              <a:t>万元的法人单位。 （三）金融管理部门视为合格投资者的其他情形。</a:t>
            </a:r>
            <a:endParaRPr lang="en-US" altLang="zh-CN" dirty="0"/>
          </a:p>
          <a:p>
            <a:pPr>
              <a:spcBef>
                <a:spcPct val="0"/>
              </a:spcBef>
            </a:pPr>
            <a:r>
              <a:rPr lang="en-US" altLang="zh-CN" dirty="0"/>
              <a:t>《 </a:t>
            </a:r>
            <a:r>
              <a:rPr lang="zh-CN" altLang="en-US" dirty="0"/>
              <a:t>证券投资基金法 </a:t>
            </a:r>
            <a:r>
              <a:rPr lang="en-US" altLang="zh-CN" dirty="0"/>
              <a:t>》 </a:t>
            </a:r>
            <a:r>
              <a:rPr lang="zh-CN" altLang="en-US" dirty="0"/>
              <a:t>（ </a:t>
            </a:r>
            <a:r>
              <a:rPr lang="en-US" altLang="zh-CN" dirty="0"/>
              <a:t>2015.4.24 </a:t>
            </a:r>
            <a:r>
              <a:rPr lang="zh-CN" altLang="en-US" dirty="0"/>
              <a:t>修订 ） 第八十七条：非公开募集基金应当向合格投资者募集，合格投资者累计不得超过二百人。另根据</a:t>
            </a:r>
            <a:r>
              <a:rPr lang="en-US" altLang="zh-CN" dirty="0"/>
              <a:t>《</a:t>
            </a:r>
            <a:r>
              <a:rPr lang="zh-CN" altLang="en-US" dirty="0"/>
              <a:t>公司法</a:t>
            </a:r>
            <a:r>
              <a:rPr lang="en-US" altLang="zh-CN" dirty="0"/>
              <a:t>》《</a:t>
            </a:r>
            <a:r>
              <a:rPr lang="zh-CN" altLang="en-US" dirty="0"/>
              <a:t>合伙企业法</a:t>
            </a:r>
            <a:r>
              <a:rPr lang="en-US" altLang="zh-CN" dirty="0"/>
              <a:t>》</a:t>
            </a:r>
            <a:r>
              <a:rPr lang="zh-CN" altLang="en-US" dirty="0"/>
              <a:t>，公司型基金：有限公司不超过</a:t>
            </a:r>
            <a:r>
              <a:rPr lang="en-US" altLang="zh-CN" dirty="0"/>
              <a:t>50</a:t>
            </a:r>
            <a:r>
              <a:rPr lang="zh-CN" altLang="en-US" dirty="0"/>
              <a:t>人，股份公司不超过</a:t>
            </a:r>
            <a:r>
              <a:rPr lang="en-US" altLang="zh-CN" dirty="0"/>
              <a:t>200</a:t>
            </a:r>
            <a:r>
              <a:rPr lang="zh-CN" altLang="en-US" dirty="0"/>
              <a:t>人；合伙型基金：不超过</a:t>
            </a:r>
            <a:r>
              <a:rPr lang="en-US" altLang="zh-CN" dirty="0"/>
              <a:t>50</a:t>
            </a:r>
            <a:r>
              <a:rPr lang="zh-CN" altLang="en-US" dirty="0"/>
              <a:t>人</a:t>
            </a:r>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fontAlgn="base">
              <a:spcBef>
                <a:spcPct val="0"/>
              </a:spcBef>
              <a:spcAft>
                <a:spcPct val="0"/>
              </a:spcAft>
            </a:pPr>
            <a:fld id="{A69BB00A-B0A5-4F7E-9885-4EE30BB84EFD}" type="slidenum">
              <a:rPr lang="zh-CN" altLang="en-US">
                <a:latin typeface="Calibri" panose="020F0502020204030204" pitchFamily="34" charset="0"/>
                <a:ea typeface="宋体" panose="02010600030101010101" pitchFamily="2" charset="-122"/>
              </a:rPr>
              <a:t>14</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76084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fontAlgn="base">
              <a:spcBef>
                <a:spcPct val="0"/>
              </a:spcBef>
              <a:spcAft>
                <a:spcPct val="0"/>
              </a:spcAft>
            </a:pPr>
            <a:fld id="{4CEFB468-500A-46D5-BDFF-9EC3B0A2789C}" type="slidenum">
              <a:rPr lang="zh-CN" altLang="en-US">
                <a:latin typeface="Calibri" panose="020F0502020204030204" pitchFamily="34" charset="0"/>
                <a:ea typeface="宋体" panose="02010600030101010101" pitchFamily="2" charset="-122"/>
              </a:rPr>
              <a:t>15</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dirty="0"/>
              <a:t>除了最低风险承受能力的普通投资者，其他类型普通投资者可以在签署</a:t>
            </a:r>
            <a:r>
              <a:rPr lang="en-US" altLang="zh-CN" dirty="0"/>
              <a:t>《</a:t>
            </a:r>
            <a:r>
              <a:rPr lang="zh-CN" altLang="en-US" dirty="0"/>
              <a:t>风险不匹配警示函及投资者确认书</a:t>
            </a:r>
            <a:r>
              <a:rPr lang="en-US" altLang="zh-CN" dirty="0"/>
              <a:t>》</a:t>
            </a:r>
            <a:r>
              <a:rPr lang="zh-CN" altLang="en-US" dirty="0"/>
              <a:t>后购买超出风险承受能力的产品或服务</a:t>
            </a:r>
            <a:r>
              <a:rPr lang="en-US" altLang="zh-CN" dirty="0"/>
              <a:t>.</a:t>
            </a:r>
          </a:p>
          <a:p>
            <a:pPr>
              <a:spcBef>
                <a:spcPct val="0"/>
              </a:spcBef>
            </a:pPr>
            <a:r>
              <a:rPr lang="zh-CN" altLang="en-US" dirty="0"/>
              <a:t>适当性匹配留痕制度</a:t>
            </a:r>
            <a:endParaRPr lang="en-US" altLang="zh-CN" dirty="0"/>
          </a:p>
          <a:p>
            <a:pPr>
              <a:spcBef>
                <a:spcPct val="0"/>
              </a:spcBef>
            </a:pPr>
            <a:endParaRPr lang="en-US" altLang="zh-CN" dirty="0"/>
          </a:p>
          <a:p>
            <a:pPr>
              <a:spcBef>
                <a:spcPct val="0"/>
              </a:spcBef>
            </a:pPr>
            <a:endParaRPr lang="zh-CN" altLang="en-US" dirty="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fontAlgn="base">
              <a:spcBef>
                <a:spcPct val="0"/>
              </a:spcBef>
              <a:spcAft>
                <a:spcPct val="0"/>
              </a:spcAft>
            </a:pPr>
            <a:fld id="{22441E30-28E2-4CA9-B3DE-C362FB04BE5C}" type="slidenum">
              <a:rPr lang="zh-CN" altLang="en-US">
                <a:latin typeface="Calibri" panose="020F0502020204030204" pitchFamily="34" charset="0"/>
                <a:ea typeface="宋体" panose="02010600030101010101" pitchFamily="2" charset="-122"/>
              </a:rPr>
              <a:t>16</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4E2E4E-2FFD-4B0E-BE9C-FA7BDC09154E}"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fontAlgn="base">
              <a:spcBef>
                <a:spcPct val="0"/>
              </a:spcBef>
              <a:spcAft>
                <a:spcPct val="0"/>
              </a:spcAft>
            </a:pPr>
            <a:fld id="{9D54F4F3-46C6-44C3-8B78-AC2E7E360298}" type="slidenum">
              <a:rPr lang="zh-CN" altLang="en-US">
                <a:latin typeface="Calibri" panose="020F0502020204030204" pitchFamily="34" charset="0"/>
                <a:ea typeface="宋体" panose="02010600030101010101" pitchFamily="2" charset="-122"/>
              </a:rPr>
              <a:t>2</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上海市第一中级人民法院判决：</a:t>
            </a:r>
            <a:r>
              <a:rPr lang="en-US" altLang="zh-CN" dirty="0"/>
              <a:t>1</a:t>
            </a:r>
            <a:r>
              <a:rPr lang="zh-CN" altLang="en-US" dirty="0"/>
              <a:t>、上海天蔓投资管理有限公司犯非法吸收公众存款罪，判处罚金人民币七百万元；违法所得予以追缴。</a:t>
            </a:r>
            <a:r>
              <a:rPr lang="en-US" altLang="zh-CN" dirty="0"/>
              <a:t>2</a:t>
            </a:r>
            <a:r>
              <a:rPr lang="zh-CN" altLang="en-US" dirty="0"/>
              <a:t>、朱琦犯非法吸收公众存款罪，判处有期徒刑四年六个月，并处罚金人民币四十万元。</a:t>
            </a:r>
            <a:r>
              <a:rPr lang="en-US" altLang="zh-CN" dirty="0"/>
              <a:t>3</a:t>
            </a:r>
            <a:r>
              <a:rPr lang="zh-CN" altLang="en-US" dirty="0"/>
              <a:t>、孙维晔犯非法吸收公众存款罪，判处有期徒刑四年，并处罚金人民币三十万元。</a:t>
            </a:r>
            <a:r>
              <a:rPr lang="en-US" altLang="zh-CN" dirty="0"/>
              <a:t>4</a:t>
            </a:r>
            <a:r>
              <a:rPr lang="zh-CN" altLang="en-US" dirty="0"/>
              <a:t>、郭晶犯非法吸收公众存款罪，判处有期徒刑三年六个月，并处罚金人民币二十八万元。</a:t>
            </a:r>
          </a:p>
          <a:p>
            <a:r>
              <a:rPr lang="en-US" altLang="zh-CN" dirty="0"/>
              <a:t>《</a:t>
            </a:r>
            <a:r>
              <a:rPr lang="zh-CN" altLang="en-US" dirty="0"/>
              <a:t>最高人民法院关于审理非法集资刑事案件具体应用法律若干问题的解释</a:t>
            </a:r>
            <a:r>
              <a:rPr lang="en-US" altLang="zh-CN" dirty="0"/>
              <a:t>》</a:t>
            </a:r>
            <a:r>
              <a:rPr lang="zh-CN" altLang="en-US" dirty="0"/>
              <a:t>第一条：违反国家金融管理法律规定，向社会公众（包括单位和个人）吸收资金的行为，同时具备下列四个条件的，除刑法另有规定的以外，应当认定为刑法第一百七十六条规定的“非法吸收公众存款或者变相吸收公众存款”：（一）未经有关部门依法批准或者借用合法经营的形式吸收资金；（二）通过媒体、推介会、传单、手机短信等途径向社会公开宣传；（三）承诺在一定期限内以货币、实物、股权等方式还本付息或者给付回报；（四）向社会公众即社会不特定对象吸收资金。第二条 实施下列行为之一，符合本解释第一条第一款规定的条件的，应当依照刑法第一百七十六条的规定，以非法吸收公众存款罪定罪处罚：（六）不具有募集基金的真实内容，以假借境外基金、发售虚构基金等方式非法吸收资金的；（八）以投资入股的方式非法吸收资金的；第四条 以非法占有为目的，使用诈骗方法实施本解释第二条规定所列行为的，应当依照刑法第一百九十二条的规定，以集资诈骗罪定罪处罚。</a:t>
            </a:r>
          </a:p>
          <a:p>
            <a:endParaRPr lang="zh-CN" altLang="en-US" dirty="0"/>
          </a:p>
        </p:txBody>
      </p:sp>
      <p:sp>
        <p:nvSpPr>
          <p:cNvPr id="4" name="灯片编号占位符 3"/>
          <p:cNvSpPr>
            <a:spLocks noGrp="1"/>
          </p:cNvSpPr>
          <p:nvPr>
            <p:ph type="sldNum" sz="quarter" idx="5"/>
          </p:nvPr>
        </p:nvSpPr>
        <p:spPr/>
        <p:txBody>
          <a:bodyPr/>
          <a:lstStyle/>
          <a:p>
            <a:fld id="{4A4E2E4E-2FFD-4B0E-BE9C-FA7BDC09154E}" type="slidenum">
              <a:rPr lang="zh-CN" altLang="en-US" smtClean="0"/>
              <a:t>3</a:t>
            </a:fld>
            <a:endParaRPr lang="zh-CN" altLang="en-US"/>
          </a:p>
        </p:txBody>
      </p:sp>
    </p:spTree>
    <p:extLst>
      <p:ext uri="{BB962C8B-B14F-4D97-AF65-F5344CB8AC3E}">
        <p14:creationId xmlns:p14="http://schemas.microsoft.com/office/powerpoint/2010/main" val="284092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“国内最大民营</a:t>
            </a:r>
            <a:r>
              <a:rPr lang="en-US" altLang="zh-CN" dirty="0"/>
              <a:t>PPP</a:t>
            </a:r>
            <a:r>
              <a:rPr lang="zh-CN" altLang="en-US" dirty="0"/>
              <a:t>企业”金诚集团成立于</a:t>
            </a:r>
            <a:r>
              <a:rPr lang="en-US" altLang="zh-CN" dirty="0"/>
              <a:t>2008</a:t>
            </a:r>
            <a:r>
              <a:rPr lang="zh-CN" altLang="en-US" dirty="0"/>
              <a:t>年，新余观悦、新余观复、金诚资管、杭州金转源、杭州金仲兴、杭州观复</a:t>
            </a:r>
            <a:r>
              <a:rPr lang="en-US" altLang="zh-CN" dirty="0"/>
              <a:t>6</a:t>
            </a:r>
            <a:r>
              <a:rPr lang="zh-CN" altLang="en-US" dirty="0"/>
              <a:t>家均为私募基金管理人，管理平台出售的自营产品。杭州市公安局拱墅区分局于</a:t>
            </a:r>
            <a:r>
              <a:rPr lang="en-US" altLang="zh-CN" dirty="0"/>
              <a:t>2019</a:t>
            </a:r>
            <a:r>
              <a:rPr lang="zh-CN" altLang="en-US" dirty="0"/>
              <a:t>年</a:t>
            </a:r>
            <a:r>
              <a:rPr lang="en-US" altLang="zh-CN" dirty="0"/>
              <a:t>4</a:t>
            </a:r>
            <a:r>
              <a:rPr lang="zh-CN" altLang="en-US" dirty="0"/>
              <a:t>月</a:t>
            </a:r>
            <a:r>
              <a:rPr lang="en-US" altLang="zh-CN" dirty="0"/>
              <a:t>28</a:t>
            </a:r>
            <a:r>
              <a:rPr lang="zh-CN" altLang="en-US" dirty="0"/>
              <a:t>日通报</a:t>
            </a:r>
            <a:r>
              <a:rPr lang="en-US" altLang="zh-CN" dirty="0"/>
              <a:t>,</a:t>
            </a:r>
            <a:r>
              <a:rPr lang="zh-CN" altLang="en-US" dirty="0"/>
              <a:t>根据浙江省证监局移送线索及群众报案</a:t>
            </a:r>
            <a:r>
              <a:rPr lang="en-US" altLang="zh-CN" dirty="0"/>
              <a:t>,</a:t>
            </a:r>
            <a:r>
              <a:rPr lang="zh-CN" altLang="en-US" dirty="0"/>
              <a:t>立案侦查金诚财富集团有限公司涉嫌非法集资案。当局依法对金诚集团实际控制人韦杰及相关涉案人员采取刑事强制措施。</a:t>
            </a:r>
          </a:p>
        </p:txBody>
      </p:sp>
      <p:sp>
        <p:nvSpPr>
          <p:cNvPr id="4" name="灯片编号占位符 3"/>
          <p:cNvSpPr>
            <a:spLocks noGrp="1"/>
          </p:cNvSpPr>
          <p:nvPr>
            <p:ph type="sldNum" sz="quarter" idx="5"/>
          </p:nvPr>
        </p:nvSpPr>
        <p:spPr/>
        <p:txBody>
          <a:bodyPr/>
          <a:lstStyle/>
          <a:p>
            <a:fld id="{4A4E2E4E-2FFD-4B0E-BE9C-FA7BDC09154E}" type="slidenum">
              <a:rPr lang="zh-CN" altLang="en-US" smtClean="0"/>
              <a:t>4</a:t>
            </a:fld>
            <a:endParaRPr lang="zh-CN" altLang="en-US"/>
          </a:p>
        </p:txBody>
      </p:sp>
    </p:spTree>
    <p:extLst>
      <p:ext uri="{BB962C8B-B14F-4D97-AF65-F5344CB8AC3E}">
        <p14:creationId xmlns:p14="http://schemas.microsoft.com/office/powerpoint/2010/main" val="337233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4E2E4E-2FFD-4B0E-BE9C-FA7BDC09154E}" type="slidenum">
              <a:rPr lang="zh-CN" altLang="en-US" smtClean="0"/>
              <a:t>6</a:t>
            </a:fld>
            <a:endParaRPr lang="zh-CN" altLang="en-US"/>
          </a:p>
        </p:txBody>
      </p:sp>
    </p:spTree>
    <p:extLst>
      <p:ext uri="{BB962C8B-B14F-4D97-AF65-F5344CB8AC3E}">
        <p14:creationId xmlns:p14="http://schemas.microsoft.com/office/powerpoint/2010/main" val="2712510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fontAlgn="base">
              <a:spcBef>
                <a:spcPct val="0"/>
              </a:spcBef>
              <a:spcAft>
                <a:spcPct val="0"/>
              </a:spcAft>
            </a:pPr>
            <a:fld id="{F605EF5A-9F1A-40BF-BA38-306BB632F10A}" type="slidenum">
              <a:rPr lang="zh-CN" altLang="en-US">
                <a:latin typeface="Calibri" panose="020F0502020204030204" pitchFamily="34" charset="0"/>
                <a:ea typeface="宋体" panose="02010600030101010101" pitchFamily="2" charset="-122"/>
              </a:rPr>
              <a:t>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8289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4E2E4E-2FFD-4B0E-BE9C-FA7BDC09154E}" type="slidenum">
              <a:rPr lang="zh-CN" altLang="en-US" smtClean="0"/>
              <a:t>8</a:t>
            </a:fld>
            <a:endParaRPr lang="zh-CN" altLang="en-US"/>
          </a:p>
        </p:txBody>
      </p:sp>
    </p:spTree>
    <p:extLst>
      <p:ext uri="{BB962C8B-B14F-4D97-AF65-F5344CB8AC3E}">
        <p14:creationId xmlns:p14="http://schemas.microsoft.com/office/powerpoint/2010/main" val="34212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fontAlgn="base">
              <a:spcBef>
                <a:spcPct val="0"/>
              </a:spcBef>
              <a:spcAft>
                <a:spcPct val="0"/>
              </a:spcAft>
            </a:pPr>
            <a:fld id="{50657D80-41E6-4564-BB6F-F3E10482C370}" type="slidenum">
              <a:rPr lang="zh-CN" altLang="en-US">
                <a:latin typeface="Calibri" panose="020F0502020204030204" pitchFamily="34" charset="0"/>
                <a:ea typeface="宋体" panose="02010600030101010101" pitchFamily="2" charset="-122"/>
              </a:rPr>
              <a:t>9</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fontAlgn="base">
              <a:spcBef>
                <a:spcPct val="0"/>
              </a:spcBef>
              <a:spcAft>
                <a:spcPct val="0"/>
              </a:spcAft>
            </a:pPr>
            <a:fld id="{039D4EE2-5BD7-4845-8678-946F80A48C94}" type="slidenum">
              <a:rPr lang="zh-CN" altLang="en-US">
                <a:latin typeface="Calibri" panose="020F0502020204030204" pitchFamily="34" charset="0"/>
                <a:ea typeface="宋体" panose="02010600030101010101" pitchFamily="2" charset="-122"/>
              </a:rPr>
              <a:t>10</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E892C3-BAFD-4609-8C1C-895CDB829CE9}" type="datetimeFigureOut">
              <a:rPr lang="zh-CN" altLang="en-US" smtClean="0"/>
              <a:t>2019/5/8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9FEBE4-C464-40B2-9E20-CBB363B4C744}" type="slidenum">
              <a:rPr lang="zh-CN" altLang="en-US" smtClean="0"/>
              <a:t>‹#›</a:t>
            </a:fld>
            <a:endParaRPr lang="zh-CN" altLang="en-US"/>
          </a:p>
        </p:txBody>
      </p:sp>
    </p:spTree>
    <p:extLst>
      <p:ext uri="{BB962C8B-B14F-4D97-AF65-F5344CB8AC3E}">
        <p14:creationId xmlns:p14="http://schemas.microsoft.com/office/powerpoint/2010/main" val="4127974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2234"/>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8.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文本框 89"/>
          <p:cNvSpPr txBox="1"/>
          <p:nvPr/>
        </p:nvSpPr>
        <p:spPr>
          <a:xfrm>
            <a:off x="5014480" y="3586205"/>
            <a:ext cx="2437684" cy="369332"/>
          </a:xfrm>
          <a:prstGeom prst="rect">
            <a:avLst/>
          </a:prstGeom>
          <a:noFill/>
        </p:spPr>
        <p:txBody>
          <a:bodyPr wrap="square">
            <a:spAutoFit/>
          </a:bodyPr>
          <a:lstStyle>
            <a:defPPr>
              <a:defRPr lang="zh-CN"/>
            </a:defPPr>
            <a:lvl1pPr algn="ctr">
              <a:defRPr sz="3600" b="1" kern="1400" spc="200">
                <a:gradFill>
                  <a:gsLst>
                    <a:gs pos="0">
                      <a:schemeClr val="accent1"/>
                    </a:gs>
                    <a:gs pos="100000">
                      <a:schemeClr val="accent1">
                        <a:lumMod val="50000"/>
                      </a:schemeClr>
                    </a:gs>
                  </a:gsLst>
                  <a:lin ang="5400000" scaled="1"/>
                </a:gradFill>
              </a:defRPr>
            </a:lvl1pPr>
          </a:lstStyle>
          <a:p>
            <a:fld id="{4C790983-D4DA-4824-8D25-89808C6E5A25}" type="datetime2">
              <a:rPr lang="zh-CN" altLang="en-US" sz="1800" smtClean="0"/>
              <a:t>2019年5月8日</a:t>
            </a:fld>
            <a:endParaRPr sz="1800" dirty="0"/>
          </a:p>
        </p:txBody>
      </p:sp>
      <p:sp>
        <p:nvSpPr>
          <p:cNvPr id="17" name="文本框 16"/>
          <p:cNvSpPr txBox="1"/>
          <p:nvPr/>
        </p:nvSpPr>
        <p:spPr>
          <a:xfrm>
            <a:off x="2005012" y="1360394"/>
            <a:ext cx="5133975" cy="646113"/>
          </a:xfrm>
          <a:prstGeom prst="rect">
            <a:avLst/>
          </a:prstGeom>
          <a:noFill/>
        </p:spPr>
        <p:txBody>
          <a:bodyPr>
            <a:spAutoFit/>
          </a:bodyPr>
          <a:lstStyle/>
          <a:p>
            <a:pPr algn="ctr">
              <a:defRPr/>
            </a:pPr>
            <a:r>
              <a:rPr lang="zh-CN" altLang="en-US" sz="3600" b="1" kern="1400" spc="200" dirty="0">
                <a:gradFill>
                  <a:gsLst>
                    <a:gs pos="0">
                      <a:schemeClr val="accent1"/>
                    </a:gs>
                    <a:gs pos="100000">
                      <a:schemeClr val="accent1">
                        <a:lumMod val="50000"/>
                      </a:schemeClr>
                    </a:gs>
                  </a:gsLst>
                  <a:lin ang="5400000" scaled="1"/>
                </a:gradFill>
              </a:rPr>
              <a:t>私募投资基金合规性</a:t>
            </a:r>
            <a:endParaRPr lang="zh-CN" altLang="en-US" sz="3600" b="1" kern="1400" spc="200" dirty="0">
              <a:gradFill>
                <a:gsLst>
                  <a:gs pos="0">
                    <a:schemeClr val="accent1"/>
                  </a:gs>
                  <a:gs pos="100000">
                    <a:schemeClr val="accent1">
                      <a:lumMod val="50000"/>
                    </a:schemeClr>
                  </a:gs>
                </a:gsLst>
                <a:lin ang="5400000" scaled="1"/>
              </a:gradFill>
              <a:latin typeface="+mn-lt"/>
              <a:ea typeface="+mn-ea"/>
            </a:endParaRPr>
          </a:p>
        </p:txBody>
      </p:sp>
      <p:sp>
        <p:nvSpPr>
          <p:cNvPr id="18" name="文本框 17"/>
          <p:cNvSpPr txBox="1"/>
          <p:nvPr/>
        </p:nvSpPr>
        <p:spPr>
          <a:xfrm>
            <a:off x="1938246" y="2037572"/>
            <a:ext cx="5267506" cy="461665"/>
          </a:xfrm>
          <a:prstGeom prst="rect">
            <a:avLst/>
          </a:prstGeom>
          <a:noFill/>
        </p:spPr>
        <p:txBody>
          <a:bodyPr wrap="square">
            <a:spAutoFit/>
          </a:bodyPr>
          <a:lstStyle/>
          <a:p>
            <a:pPr algn="ctr">
              <a:defRPr/>
            </a:pPr>
            <a:r>
              <a:rPr lang="en-US" altLang="zh-CN" sz="2400" dirty="0">
                <a:gradFill>
                  <a:gsLst>
                    <a:gs pos="0">
                      <a:schemeClr val="accent1"/>
                    </a:gs>
                    <a:gs pos="100000">
                      <a:schemeClr val="accent1">
                        <a:lumMod val="50000"/>
                      </a:schemeClr>
                    </a:gs>
                  </a:gsLst>
                  <a:lin ang="5400000" scaled="1"/>
                </a:gradFill>
                <a:latin typeface="Arial" panose="020B0604020202020204" pitchFamily="34" charset="0"/>
                <a:ea typeface="MS Mincho" panose="02020609040205080304" pitchFamily="49" charset="-128"/>
                <a:cs typeface="Arial" panose="020B0604020202020204" pitchFamily="34" charset="0"/>
              </a:rPr>
              <a:t>Private Investment Fund</a:t>
            </a:r>
            <a:endParaRPr lang="zh-CN" altLang="en-US" sz="2400" dirty="0">
              <a:gradFill>
                <a:gsLst>
                  <a:gs pos="0">
                    <a:schemeClr val="accent1"/>
                  </a:gs>
                  <a:gs pos="100000">
                    <a:schemeClr val="accent1">
                      <a:lumMod val="50000"/>
                    </a:schemeClr>
                  </a:gs>
                </a:gsLst>
                <a:lin ang="5400000" scaled="1"/>
              </a:gradFill>
              <a:latin typeface="Arial" panose="020B0604020202020204" pitchFamily="34" charset="0"/>
              <a:ea typeface="MS Mincho" panose="02020609040205080304" pitchFamily="49" charset="-128"/>
              <a:cs typeface="Arial" panose="020B0604020202020204" pitchFamily="34" charset="0"/>
            </a:endParaRPr>
          </a:p>
        </p:txBody>
      </p:sp>
      <p:sp>
        <p:nvSpPr>
          <p:cNvPr id="19" name="Content Placeholder 2"/>
          <p:cNvSpPr txBox="1"/>
          <p:nvPr/>
        </p:nvSpPr>
        <p:spPr>
          <a:xfrm>
            <a:off x="2201863" y="2530302"/>
            <a:ext cx="4740275" cy="481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20000"/>
              </a:lnSpc>
              <a:spcBef>
                <a:spcPts val="0"/>
              </a:spcBef>
              <a:buNone/>
              <a:defRPr/>
            </a:pPr>
            <a:r>
              <a:rPr lang="en-US" altLang="zh-CN" sz="1050" dirty="0">
                <a:gradFill>
                  <a:gsLst>
                    <a:gs pos="0">
                      <a:schemeClr val="accent1"/>
                    </a:gs>
                    <a:gs pos="100000">
                      <a:schemeClr val="accent1">
                        <a:lumMod val="50000"/>
                      </a:schemeClr>
                    </a:gs>
                  </a:gsLst>
                  <a:lin ang="5400000" scaled="1"/>
                </a:gradFill>
                <a:ea typeface="Segoe UI" panose="020B0502040204020203" pitchFamily="34" charset="0"/>
                <a:cs typeface="Segoe UI" panose="020B0502040204020203" pitchFamily="34" charset="0"/>
              </a:rPr>
              <a:t>Legal compliance and Lawyers ' guidelines</a:t>
            </a:r>
          </a:p>
        </p:txBody>
      </p:sp>
      <p:sp>
        <p:nvSpPr>
          <p:cNvPr id="87" name="文本框 86"/>
          <p:cNvSpPr txBox="1"/>
          <p:nvPr/>
        </p:nvSpPr>
        <p:spPr>
          <a:xfrm>
            <a:off x="2879812" y="1059582"/>
            <a:ext cx="3384376" cy="338554"/>
          </a:xfrm>
          <a:prstGeom prst="rect">
            <a:avLst/>
          </a:prstGeom>
          <a:noFill/>
        </p:spPr>
        <p:txBody>
          <a:bodyPr wrap="square" rtlCol="0">
            <a:spAutoFit/>
          </a:bodyPr>
          <a:lstStyle/>
          <a:p>
            <a:pPr algn="ctr"/>
            <a:r>
              <a:rPr lang="zh-CN" altLang="en-US"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江</a:t>
            </a:r>
            <a:r>
              <a:rPr lang="en-US" altLang="zh-CN"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a:t>
            </a:r>
            <a:r>
              <a:rPr lang="zh-CN" altLang="en-US"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苏</a:t>
            </a:r>
            <a:r>
              <a:rPr lang="en-US" altLang="zh-CN"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a:t>
            </a:r>
            <a:r>
              <a:rPr lang="zh-CN" altLang="en-US"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昶</a:t>
            </a:r>
            <a:r>
              <a:rPr lang="en-US" altLang="zh-CN"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a:t>
            </a:r>
            <a:r>
              <a:rPr lang="zh-CN" altLang="en-US"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兴</a:t>
            </a:r>
            <a:r>
              <a:rPr lang="en-US" altLang="zh-CN"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a:t>
            </a:r>
            <a:r>
              <a:rPr lang="zh-CN" altLang="en-US"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律</a:t>
            </a:r>
            <a:r>
              <a:rPr lang="en-US" altLang="zh-CN"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a:t>
            </a:r>
            <a:r>
              <a:rPr lang="zh-CN" altLang="en-US"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师</a:t>
            </a:r>
            <a:r>
              <a:rPr lang="en-US" altLang="zh-CN"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a:t>
            </a:r>
            <a:r>
              <a:rPr lang="zh-CN" altLang="en-US"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事</a:t>
            </a:r>
            <a:r>
              <a:rPr lang="en-US" altLang="zh-CN"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a:t>
            </a:r>
            <a:r>
              <a:rPr lang="zh-CN" altLang="en-US"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务</a:t>
            </a:r>
            <a:r>
              <a:rPr lang="en-US" altLang="zh-CN"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a:t>
            </a:r>
            <a:r>
              <a:rPr lang="zh-CN" altLang="en-US" sz="1600" dirty="0">
                <a:gradFill>
                  <a:gsLst>
                    <a:gs pos="0">
                      <a:srgbClr val="EDD5A5"/>
                    </a:gs>
                    <a:gs pos="83000">
                      <a:schemeClr val="accent1">
                        <a:lumMod val="50000"/>
                      </a:schemeClr>
                    </a:gs>
                  </a:gsLst>
                  <a:lin ang="5400000" scaled="0"/>
                </a:gradFill>
                <a:latin typeface="方正兰亭黑简体" panose="02000000000000000000" pitchFamily="2" charset="-122"/>
                <a:ea typeface="方正兰亭黑简体" panose="02000000000000000000" pitchFamily="2" charset="-122"/>
              </a:rPr>
              <a:t>所</a:t>
            </a:r>
          </a:p>
        </p:txBody>
      </p:sp>
      <p:sp>
        <p:nvSpPr>
          <p:cNvPr id="89" name="文本框 88"/>
          <p:cNvSpPr txBox="1"/>
          <p:nvPr/>
        </p:nvSpPr>
        <p:spPr>
          <a:xfrm>
            <a:off x="1705351" y="3586205"/>
            <a:ext cx="2664508" cy="369332"/>
          </a:xfrm>
          <a:prstGeom prst="rect">
            <a:avLst/>
          </a:prstGeom>
          <a:noFill/>
        </p:spPr>
        <p:txBody>
          <a:bodyPr wrap="square">
            <a:spAutoFit/>
          </a:bodyPr>
          <a:lstStyle>
            <a:defPPr>
              <a:defRPr lang="zh-CN"/>
            </a:defPPr>
            <a:lvl1pPr algn="ctr">
              <a:defRPr sz="3600" b="1" kern="1400" spc="200">
                <a:gradFill>
                  <a:gsLst>
                    <a:gs pos="0">
                      <a:schemeClr val="accent1"/>
                    </a:gs>
                    <a:gs pos="100000">
                      <a:schemeClr val="accent1">
                        <a:lumMod val="50000"/>
                      </a:schemeClr>
                    </a:gs>
                  </a:gsLst>
                  <a:lin ang="5400000" scaled="1"/>
                </a:gradFill>
              </a:defRPr>
            </a:lvl1pPr>
          </a:lstStyle>
          <a:p>
            <a:r>
              <a:rPr lang="zh-CN" altLang="en-US" sz="1800" dirty="0"/>
              <a:t>执业律师</a:t>
            </a:r>
            <a:r>
              <a:rPr lang="en-US" altLang="zh-CN" sz="1800" dirty="0"/>
              <a:t> </a:t>
            </a:r>
            <a:r>
              <a:rPr lang="zh-CN" altLang="en-US" sz="1800" dirty="0"/>
              <a:t>梅燕</a:t>
            </a:r>
          </a:p>
        </p:txBody>
      </p:sp>
      <p:grpSp>
        <p:nvGrpSpPr>
          <p:cNvPr id="91" name="组合 90"/>
          <p:cNvGrpSpPr/>
          <p:nvPr/>
        </p:nvGrpSpPr>
        <p:grpSpPr>
          <a:xfrm>
            <a:off x="7236516" y="2534677"/>
            <a:ext cx="2016004" cy="72000"/>
            <a:chOff x="7128284" y="2530831"/>
            <a:chExt cx="2016004" cy="72000"/>
          </a:xfrm>
        </p:grpSpPr>
        <p:cxnSp>
          <p:nvCxnSpPr>
            <p:cNvPr id="92" name="直接连接符 91"/>
            <p:cNvCxnSpPr/>
            <p:nvPr/>
          </p:nvCxnSpPr>
          <p:spPr>
            <a:xfrm>
              <a:off x="7164288" y="2566831"/>
              <a:ext cx="1980000" cy="0"/>
            </a:xfrm>
            <a:prstGeom prst="line">
              <a:avLst/>
            </a:prstGeom>
            <a:ln>
              <a:gradFill>
                <a:gsLst>
                  <a:gs pos="0">
                    <a:schemeClr val="accent1"/>
                  </a:gs>
                  <a:gs pos="100000">
                    <a:schemeClr val="accent1">
                      <a:lumMod val="5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3" name="椭圆 92"/>
            <p:cNvSpPr>
              <a:spLocks noChangeAspect="1"/>
            </p:cNvSpPr>
            <p:nvPr/>
          </p:nvSpPr>
          <p:spPr>
            <a:xfrm>
              <a:off x="7128284" y="253083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flipH="1">
            <a:off x="-180528" y="2534677"/>
            <a:ext cx="2016004" cy="72000"/>
            <a:chOff x="7128284" y="2530831"/>
            <a:chExt cx="2016004" cy="72000"/>
          </a:xfrm>
        </p:grpSpPr>
        <p:cxnSp>
          <p:nvCxnSpPr>
            <p:cNvPr id="95" name="直接连接符 94"/>
            <p:cNvCxnSpPr/>
            <p:nvPr/>
          </p:nvCxnSpPr>
          <p:spPr>
            <a:xfrm>
              <a:off x="7164288" y="2566831"/>
              <a:ext cx="1980000" cy="0"/>
            </a:xfrm>
            <a:prstGeom prst="line">
              <a:avLst/>
            </a:prstGeom>
            <a:ln>
              <a:gradFill>
                <a:gsLst>
                  <a:gs pos="0">
                    <a:schemeClr val="accent1"/>
                  </a:gs>
                  <a:gs pos="100000">
                    <a:schemeClr val="accent1">
                      <a:lumMod val="5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6" name="椭圆 95"/>
            <p:cNvSpPr>
              <a:spLocks noChangeAspect="1"/>
            </p:cNvSpPr>
            <p:nvPr/>
          </p:nvSpPr>
          <p:spPr>
            <a:xfrm>
              <a:off x="7128284" y="253083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a:extLst>
              <a:ext uri="{FF2B5EF4-FFF2-40B4-BE49-F238E27FC236}">
                <a16:creationId xmlns:a16="http://schemas.microsoft.com/office/drawing/2014/main" id="{8E020286-B487-49FE-9692-4ADED290B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492" y="2605069"/>
            <a:ext cx="1905014" cy="25384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iterate type="lt">
                                    <p:tmPct val="15000"/>
                                  </p:iterate>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p:tgtEl>
                                          <p:spTgt spid="87"/>
                                        </p:tgtEl>
                                        <p:attrNameLst>
                                          <p:attrName>ppt_y</p:attrName>
                                        </p:attrNameLst>
                                      </p:cBhvr>
                                      <p:tavLst>
                                        <p:tav tm="0">
                                          <p:val>
                                            <p:strVal val="#ppt_y-#ppt_h*1.125000"/>
                                          </p:val>
                                        </p:tav>
                                        <p:tav tm="100000">
                                          <p:val>
                                            <p:strVal val="#ppt_y"/>
                                          </p:val>
                                        </p:tav>
                                      </p:tavLst>
                                    </p:anim>
                                    <p:animEffect transition="in" filter="wipe(down)">
                                      <p:cBhvr>
                                        <p:cTn id="8" dur="500"/>
                                        <p:tgtEl>
                                          <p:spTgt spid="87"/>
                                        </p:tgtEl>
                                      </p:cBhvr>
                                    </p:animEffect>
                                  </p:childTnLst>
                                </p:cTn>
                              </p:par>
                            </p:childTnLst>
                          </p:cTn>
                        </p:par>
                        <p:par>
                          <p:cTn id="9" fill="hold">
                            <p:stCondLst>
                              <p:cond delay="1700"/>
                            </p:stCondLst>
                            <p:childTnLst>
                              <p:par>
                                <p:cTn id="10" presetID="23" presetClass="entr" presetSubtype="528" fill="hold" grpId="0" nodeType="afterEffect">
                                  <p:stCondLst>
                                    <p:cond delay="0"/>
                                  </p:stCondLst>
                                  <p:iterate type="lt">
                                    <p:tmPct val="15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ppt_x</p:attrName>
                                        </p:attrNameLst>
                                      </p:cBhvr>
                                      <p:tavLst>
                                        <p:tav tm="0">
                                          <p:val>
                                            <p:fltVal val="0.5"/>
                                          </p:val>
                                        </p:tav>
                                        <p:tav tm="100000">
                                          <p:val>
                                            <p:strVal val="#ppt_x"/>
                                          </p:val>
                                        </p:tav>
                                      </p:tavLst>
                                    </p:anim>
                                    <p:anim calcmode="lin" valueType="num">
                                      <p:cBhvr>
                                        <p:cTn id="15" dur="500" fill="hold"/>
                                        <p:tgtEl>
                                          <p:spTgt spid="17"/>
                                        </p:tgtEl>
                                        <p:attrNameLst>
                                          <p:attrName>ppt_y</p:attrName>
                                        </p:attrNameLst>
                                      </p:cBhvr>
                                      <p:tavLst>
                                        <p:tav tm="0">
                                          <p:val>
                                            <p:fltVal val="0.5"/>
                                          </p:val>
                                        </p:tav>
                                        <p:tav tm="100000">
                                          <p:val>
                                            <p:strVal val="#ppt_y"/>
                                          </p:val>
                                        </p:tav>
                                      </p:tavLst>
                                    </p:anim>
                                  </p:childTnLst>
                                </p:cTn>
                              </p:par>
                            </p:childTnLst>
                          </p:cTn>
                        </p:par>
                        <p:par>
                          <p:cTn id="16" fill="hold">
                            <p:stCondLst>
                              <p:cond delay="2800"/>
                            </p:stCondLst>
                            <p:childTnLst>
                              <p:par>
                                <p:cTn id="17" presetID="23" presetClass="entr" presetSubtype="528" fill="hold" grpId="0" nodeType="afterEffect">
                                  <p:stCondLst>
                                    <p:cond delay="0"/>
                                  </p:stCondLst>
                                  <p:iterate type="lt">
                                    <p:tmPct val="15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 calcmode="lin" valueType="num">
                                      <p:cBhvr>
                                        <p:cTn id="21" dur="500" fill="hold"/>
                                        <p:tgtEl>
                                          <p:spTgt spid="18"/>
                                        </p:tgtEl>
                                        <p:attrNameLst>
                                          <p:attrName>ppt_x</p:attrName>
                                        </p:attrNameLst>
                                      </p:cBhvr>
                                      <p:tavLst>
                                        <p:tav tm="0">
                                          <p:val>
                                            <p:fltVal val="0.5"/>
                                          </p:val>
                                        </p:tav>
                                        <p:tav tm="100000">
                                          <p:val>
                                            <p:strVal val="#ppt_x"/>
                                          </p:val>
                                        </p:tav>
                                      </p:tavLst>
                                    </p:anim>
                                    <p:anim calcmode="lin" valueType="num">
                                      <p:cBhvr>
                                        <p:cTn id="22" dur="500" fill="hold"/>
                                        <p:tgtEl>
                                          <p:spTgt spid="18"/>
                                        </p:tgtEl>
                                        <p:attrNameLst>
                                          <p:attrName>ppt_y</p:attrName>
                                        </p:attrNameLst>
                                      </p:cBhvr>
                                      <p:tavLst>
                                        <p:tav tm="0">
                                          <p:val>
                                            <p:fltVal val="0.5"/>
                                          </p:val>
                                        </p:tav>
                                        <p:tav tm="100000">
                                          <p:val>
                                            <p:strVal val="#ppt_y"/>
                                          </p:val>
                                        </p:tav>
                                      </p:tavLst>
                                    </p:anim>
                                  </p:childTnLst>
                                </p:cTn>
                              </p:par>
                            </p:childTnLst>
                          </p:cTn>
                        </p:par>
                        <p:par>
                          <p:cTn id="23" fill="hold">
                            <p:stCondLst>
                              <p:cond delay="48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750"/>
                                        <p:tgtEl>
                                          <p:spTgt spid="19"/>
                                        </p:tgtEl>
                                      </p:cBhvr>
                                    </p:animEffect>
                                  </p:childTnLst>
                                </p:cTn>
                              </p:par>
                            </p:childTnLst>
                          </p:cTn>
                        </p:par>
                        <p:par>
                          <p:cTn id="27" fill="hold">
                            <p:stCondLst>
                              <p:cond delay="5550"/>
                            </p:stCondLst>
                            <p:childTnLst>
                              <p:par>
                                <p:cTn id="28" presetID="2" presetClass="entr" presetSubtype="4" decel="10000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additive="base">
                                        <p:cTn id="30" dur="500" fill="hold"/>
                                        <p:tgtEl>
                                          <p:spTgt spid="89"/>
                                        </p:tgtEl>
                                        <p:attrNameLst>
                                          <p:attrName>ppt_x</p:attrName>
                                        </p:attrNameLst>
                                      </p:cBhvr>
                                      <p:tavLst>
                                        <p:tav tm="0">
                                          <p:val>
                                            <p:strVal val="#ppt_x"/>
                                          </p:val>
                                        </p:tav>
                                        <p:tav tm="100000">
                                          <p:val>
                                            <p:strVal val="#ppt_x"/>
                                          </p:val>
                                        </p:tav>
                                      </p:tavLst>
                                    </p:anim>
                                    <p:anim calcmode="lin" valueType="num">
                                      <p:cBhvr additive="base">
                                        <p:cTn id="31" dur="500" fill="hold"/>
                                        <p:tgtEl>
                                          <p:spTgt spid="89"/>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250"/>
                                  </p:stCondLst>
                                  <p:childTnLst>
                                    <p:set>
                                      <p:cBhvr>
                                        <p:cTn id="33" dur="1" fill="hold">
                                          <p:stCondLst>
                                            <p:cond delay="0"/>
                                          </p:stCondLst>
                                        </p:cTn>
                                        <p:tgtEl>
                                          <p:spTgt spid="90"/>
                                        </p:tgtEl>
                                        <p:attrNameLst>
                                          <p:attrName>style.visibility</p:attrName>
                                        </p:attrNameLst>
                                      </p:cBhvr>
                                      <p:to>
                                        <p:strVal val="visible"/>
                                      </p:to>
                                    </p:set>
                                    <p:anim calcmode="lin" valueType="num">
                                      <p:cBhvr additive="base">
                                        <p:cTn id="34" dur="500" fill="hold"/>
                                        <p:tgtEl>
                                          <p:spTgt spid="90"/>
                                        </p:tgtEl>
                                        <p:attrNameLst>
                                          <p:attrName>ppt_x</p:attrName>
                                        </p:attrNameLst>
                                      </p:cBhvr>
                                      <p:tavLst>
                                        <p:tav tm="0">
                                          <p:val>
                                            <p:strVal val="#ppt_x"/>
                                          </p:val>
                                        </p:tav>
                                        <p:tav tm="100000">
                                          <p:val>
                                            <p:strVal val="#ppt_x"/>
                                          </p:val>
                                        </p:tav>
                                      </p:tavLst>
                                    </p:anim>
                                    <p:anim calcmode="lin" valueType="num">
                                      <p:cBhvr additive="base">
                                        <p:cTn id="35" dur="500" fill="hold"/>
                                        <p:tgtEl>
                                          <p:spTgt spid="90"/>
                                        </p:tgtEl>
                                        <p:attrNameLst>
                                          <p:attrName>ppt_y</p:attrName>
                                        </p:attrNameLst>
                                      </p:cBhvr>
                                      <p:tavLst>
                                        <p:tav tm="0">
                                          <p:val>
                                            <p:strVal val="1+#ppt_h/2"/>
                                          </p:val>
                                        </p:tav>
                                        <p:tav tm="100000">
                                          <p:val>
                                            <p:strVal val="#ppt_y"/>
                                          </p:val>
                                        </p:tav>
                                      </p:tavLst>
                                    </p:anim>
                                  </p:childTnLst>
                                </p:cTn>
                              </p:par>
                            </p:childTnLst>
                          </p:cTn>
                        </p:par>
                        <p:par>
                          <p:cTn id="36" fill="hold">
                            <p:stCondLst>
                              <p:cond delay="6300"/>
                            </p:stCondLst>
                            <p:childTnLst>
                              <p:par>
                                <p:cTn id="37" presetID="22" presetClass="entr" presetSubtype="8"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wipe(left)">
                                      <p:cBhvr>
                                        <p:cTn id="39" dur="500"/>
                                        <p:tgtEl>
                                          <p:spTgt spid="91"/>
                                        </p:tgtEl>
                                      </p:cBhvr>
                                    </p:animEffect>
                                  </p:childTnLst>
                                </p:cTn>
                              </p:par>
                              <p:par>
                                <p:cTn id="40" presetID="22" presetClass="entr" presetSubtype="2" fill="hold"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ipe(right)">
                                      <p:cBhvr>
                                        <p:cTn id="4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7" grpId="0"/>
      <p:bldP spid="18" grpId="0"/>
      <p:bldP spid="19" grpId="0"/>
      <p:bldP spid="87" grpId="0"/>
      <p:bldP spid="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1"/>
          <p:cNvSpPr txBox="1">
            <a:spLocks noChangeArrowheads="1"/>
          </p:cNvSpPr>
          <p:nvPr/>
        </p:nvSpPr>
        <p:spPr bwMode="auto">
          <a:xfrm>
            <a:off x="2196306" y="239712"/>
            <a:ext cx="4624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a:defRPr/>
            </a:pPr>
            <a:r>
              <a:rPr lang="zh-CN" altLang="en-US" sz="2800" dirty="0">
                <a:gradFill>
                  <a:gsLst>
                    <a:gs pos="0">
                      <a:srgbClr val="EDD5A5"/>
                    </a:gs>
                    <a:gs pos="83000">
                      <a:schemeClr val="accent1">
                        <a:lumMod val="50000"/>
                      </a:schemeClr>
                    </a:gs>
                  </a:gsLst>
                  <a:lin ang="5400000" scaled="0"/>
                </a:gradFill>
                <a:latin typeface="+mn-lt"/>
              </a:rPr>
              <a:t>私募投资基金的募集流程</a:t>
            </a:r>
          </a:p>
        </p:txBody>
      </p:sp>
      <p:sp>
        <p:nvSpPr>
          <p:cNvPr id="10" name="矩形 9">
            <a:extLst>
              <a:ext uri="{FF2B5EF4-FFF2-40B4-BE49-F238E27FC236}">
                <a16:creationId xmlns:a16="http://schemas.microsoft.com/office/drawing/2014/main" id="{3674F172-159D-441D-8A7A-7ED6B7D22ADA}"/>
              </a:ext>
            </a:extLst>
          </p:cNvPr>
          <p:cNvSpPr/>
          <p:nvPr/>
        </p:nvSpPr>
        <p:spPr>
          <a:xfrm>
            <a:off x="939469" y="1131590"/>
            <a:ext cx="1584176" cy="771525"/>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CN" dirty="0">
                <a:solidFill>
                  <a:schemeClr val="tx1"/>
                </a:solidFill>
              </a:rPr>
              <a:t>1-</a:t>
            </a:r>
            <a:r>
              <a:rPr lang="zh-CN" altLang="en-US" dirty="0">
                <a:solidFill>
                  <a:schemeClr val="tx1"/>
                </a:solidFill>
              </a:rPr>
              <a:t>公开宣传</a:t>
            </a:r>
            <a:endParaRPr lang="en-US" altLang="zh-CN" dirty="0">
              <a:solidFill>
                <a:schemeClr val="tx1"/>
              </a:solidFill>
            </a:endParaRPr>
          </a:p>
          <a:p>
            <a:pPr algn="ctr"/>
            <a:r>
              <a:rPr lang="zh-CN" altLang="en-US" dirty="0">
                <a:solidFill>
                  <a:schemeClr val="tx1"/>
                </a:solidFill>
              </a:rPr>
              <a:t>机构品牌</a:t>
            </a:r>
          </a:p>
        </p:txBody>
      </p:sp>
      <p:sp>
        <p:nvSpPr>
          <p:cNvPr id="52" name="矩形 51">
            <a:extLst>
              <a:ext uri="{FF2B5EF4-FFF2-40B4-BE49-F238E27FC236}">
                <a16:creationId xmlns:a16="http://schemas.microsoft.com/office/drawing/2014/main" id="{7BC1B07C-989A-48A0-A0E6-D9FA41BE1365}"/>
              </a:ext>
            </a:extLst>
          </p:cNvPr>
          <p:cNvSpPr/>
          <p:nvPr/>
        </p:nvSpPr>
        <p:spPr>
          <a:xfrm>
            <a:off x="939469" y="2524600"/>
            <a:ext cx="1584176" cy="771525"/>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CN" dirty="0">
                <a:solidFill>
                  <a:schemeClr val="tx1"/>
                </a:solidFill>
              </a:rPr>
              <a:t>2-</a:t>
            </a:r>
            <a:r>
              <a:rPr lang="zh-CN" altLang="en-US" dirty="0">
                <a:solidFill>
                  <a:schemeClr val="tx1"/>
                </a:solidFill>
              </a:rPr>
              <a:t>特定对象</a:t>
            </a:r>
            <a:endParaRPr lang="en-US" altLang="zh-CN" dirty="0">
              <a:solidFill>
                <a:schemeClr val="tx1"/>
              </a:solidFill>
            </a:endParaRPr>
          </a:p>
          <a:p>
            <a:pPr algn="ctr"/>
            <a:r>
              <a:rPr lang="zh-CN" altLang="en-US" dirty="0">
                <a:solidFill>
                  <a:schemeClr val="tx1"/>
                </a:solidFill>
              </a:rPr>
              <a:t>确定</a:t>
            </a:r>
          </a:p>
        </p:txBody>
      </p:sp>
      <p:sp>
        <p:nvSpPr>
          <p:cNvPr id="53" name="矩形 52">
            <a:extLst>
              <a:ext uri="{FF2B5EF4-FFF2-40B4-BE49-F238E27FC236}">
                <a16:creationId xmlns:a16="http://schemas.microsoft.com/office/drawing/2014/main" id="{976AA31C-FEF3-4861-8CB7-2A532B582610}"/>
              </a:ext>
            </a:extLst>
          </p:cNvPr>
          <p:cNvSpPr/>
          <p:nvPr/>
        </p:nvSpPr>
        <p:spPr>
          <a:xfrm>
            <a:off x="6444208" y="3984632"/>
            <a:ext cx="1584176" cy="771525"/>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CN" dirty="0">
                <a:solidFill>
                  <a:schemeClr val="tx1"/>
                </a:solidFill>
              </a:rPr>
              <a:t>9-</a:t>
            </a:r>
            <a:r>
              <a:rPr lang="zh-CN" altLang="en-US" dirty="0">
                <a:solidFill>
                  <a:schemeClr val="tx1"/>
                </a:solidFill>
              </a:rPr>
              <a:t>投资运作</a:t>
            </a:r>
          </a:p>
        </p:txBody>
      </p:sp>
      <p:sp>
        <p:nvSpPr>
          <p:cNvPr id="54" name="矩形 53">
            <a:extLst>
              <a:ext uri="{FF2B5EF4-FFF2-40B4-BE49-F238E27FC236}">
                <a16:creationId xmlns:a16="http://schemas.microsoft.com/office/drawing/2014/main" id="{DEE2A2E0-89AF-4BB1-AAEB-F614F65EC60D}"/>
              </a:ext>
            </a:extLst>
          </p:cNvPr>
          <p:cNvSpPr/>
          <p:nvPr/>
        </p:nvSpPr>
        <p:spPr>
          <a:xfrm>
            <a:off x="6406336" y="2571750"/>
            <a:ext cx="1584176" cy="771525"/>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CN" dirty="0">
                <a:solidFill>
                  <a:schemeClr val="tx1"/>
                </a:solidFill>
              </a:rPr>
              <a:t>8-</a:t>
            </a:r>
            <a:r>
              <a:rPr lang="zh-CN" altLang="en-US" dirty="0">
                <a:solidFill>
                  <a:schemeClr val="tx1"/>
                </a:solidFill>
              </a:rPr>
              <a:t>冷静期</a:t>
            </a:r>
            <a:endParaRPr lang="en-US" altLang="zh-CN" dirty="0">
              <a:solidFill>
                <a:schemeClr val="tx1"/>
              </a:solidFill>
            </a:endParaRPr>
          </a:p>
          <a:p>
            <a:pPr algn="ctr"/>
            <a:r>
              <a:rPr lang="zh-CN" altLang="en-US" dirty="0">
                <a:solidFill>
                  <a:schemeClr val="tx1"/>
                </a:solidFill>
              </a:rPr>
              <a:t>回访确认</a:t>
            </a:r>
          </a:p>
        </p:txBody>
      </p:sp>
      <p:sp>
        <p:nvSpPr>
          <p:cNvPr id="55" name="矩形 54">
            <a:extLst>
              <a:ext uri="{FF2B5EF4-FFF2-40B4-BE49-F238E27FC236}">
                <a16:creationId xmlns:a16="http://schemas.microsoft.com/office/drawing/2014/main" id="{F12CB6B6-7975-4C05-BAFE-F27DBCC35AC1}"/>
              </a:ext>
            </a:extLst>
          </p:cNvPr>
          <p:cNvSpPr/>
          <p:nvPr/>
        </p:nvSpPr>
        <p:spPr>
          <a:xfrm>
            <a:off x="971600" y="4002403"/>
            <a:ext cx="1584176" cy="771525"/>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CN" dirty="0">
                <a:solidFill>
                  <a:schemeClr val="tx1"/>
                </a:solidFill>
              </a:rPr>
              <a:t>3-</a:t>
            </a:r>
            <a:r>
              <a:rPr lang="zh-CN" altLang="en-US" dirty="0">
                <a:solidFill>
                  <a:schemeClr val="tx1"/>
                </a:solidFill>
              </a:rPr>
              <a:t>投资者</a:t>
            </a:r>
            <a:endParaRPr lang="en-US" altLang="zh-CN" dirty="0">
              <a:solidFill>
                <a:schemeClr val="tx1"/>
              </a:solidFill>
            </a:endParaRPr>
          </a:p>
          <a:p>
            <a:pPr algn="ctr"/>
            <a:r>
              <a:rPr lang="zh-CN" altLang="en-US" dirty="0">
                <a:solidFill>
                  <a:schemeClr val="tx1"/>
                </a:solidFill>
              </a:rPr>
              <a:t>适当性匹配</a:t>
            </a:r>
          </a:p>
        </p:txBody>
      </p:sp>
      <p:sp>
        <p:nvSpPr>
          <p:cNvPr id="56" name="矩形 55">
            <a:extLst>
              <a:ext uri="{FF2B5EF4-FFF2-40B4-BE49-F238E27FC236}">
                <a16:creationId xmlns:a16="http://schemas.microsoft.com/office/drawing/2014/main" id="{C3F88411-3295-4EC8-BC50-B12FB1C27CB2}"/>
              </a:ext>
            </a:extLst>
          </p:cNvPr>
          <p:cNvSpPr/>
          <p:nvPr/>
        </p:nvSpPr>
        <p:spPr>
          <a:xfrm>
            <a:off x="3779912" y="4002404"/>
            <a:ext cx="1584176" cy="771525"/>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CN" dirty="0">
                <a:solidFill>
                  <a:schemeClr val="tx1"/>
                </a:solidFill>
              </a:rPr>
              <a:t>4-</a:t>
            </a:r>
            <a:r>
              <a:rPr lang="zh-CN" altLang="en-US" dirty="0">
                <a:solidFill>
                  <a:schemeClr val="tx1"/>
                </a:solidFill>
              </a:rPr>
              <a:t>基金</a:t>
            </a:r>
            <a:endParaRPr lang="en-US" altLang="zh-CN" dirty="0">
              <a:solidFill>
                <a:schemeClr val="tx1"/>
              </a:solidFill>
            </a:endParaRPr>
          </a:p>
          <a:p>
            <a:pPr algn="ctr"/>
            <a:r>
              <a:rPr lang="zh-CN" altLang="en-US" dirty="0">
                <a:solidFill>
                  <a:schemeClr val="tx1"/>
                </a:solidFill>
              </a:rPr>
              <a:t>风险揭示</a:t>
            </a:r>
          </a:p>
        </p:txBody>
      </p:sp>
      <p:sp>
        <p:nvSpPr>
          <p:cNvPr id="57" name="矩形 56">
            <a:extLst>
              <a:ext uri="{FF2B5EF4-FFF2-40B4-BE49-F238E27FC236}">
                <a16:creationId xmlns:a16="http://schemas.microsoft.com/office/drawing/2014/main" id="{91B7E44A-398C-4191-B4A8-C233954D47E3}"/>
              </a:ext>
            </a:extLst>
          </p:cNvPr>
          <p:cNvSpPr/>
          <p:nvPr/>
        </p:nvSpPr>
        <p:spPr>
          <a:xfrm>
            <a:off x="3779912" y="2541333"/>
            <a:ext cx="1584176" cy="771525"/>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CN" dirty="0">
                <a:solidFill>
                  <a:schemeClr val="tx1"/>
                </a:solidFill>
              </a:rPr>
              <a:t>5-</a:t>
            </a:r>
            <a:r>
              <a:rPr lang="zh-CN" altLang="en-US" dirty="0">
                <a:solidFill>
                  <a:schemeClr val="tx1"/>
                </a:solidFill>
              </a:rPr>
              <a:t>合格投资者 确认</a:t>
            </a:r>
          </a:p>
        </p:txBody>
      </p:sp>
      <p:sp>
        <p:nvSpPr>
          <p:cNvPr id="58" name="矩形 57">
            <a:extLst>
              <a:ext uri="{FF2B5EF4-FFF2-40B4-BE49-F238E27FC236}">
                <a16:creationId xmlns:a16="http://schemas.microsoft.com/office/drawing/2014/main" id="{D41FD71C-FA1F-480D-911D-F354E69CC293}"/>
              </a:ext>
            </a:extLst>
          </p:cNvPr>
          <p:cNvSpPr/>
          <p:nvPr/>
        </p:nvSpPr>
        <p:spPr>
          <a:xfrm>
            <a:off x="3771453" y="1131588"/>
            <a:ext cx="1584176" cy="771525"/>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CN" dirty="0">
                <a:solidFill>
                  <a:schemeClr val="tx1"/>
                </a:solidFill>
              </a:rPr>
              <a:t>6-</a:t>
            </a:r>
            <a:r>
              <a:rPr lang="zh-CN" altLang="en-US" dirty="0">
                <a:solidFill>
                  <a:schemeClr val="tx1"/>
                </a:solidFill>
              </a:rPr>
              <a:t>签署</a:t>
            </a:r>
            <a:endParaRPr lang="en-US" altLang="zh-CN" dirty="0">
              <a:solidFill>
                <a:schemeClr val="tx1"/>
              </a:solidFill>
            </a:endParaRPr>
          </a:p>
          <a:p>
            <a:pPr algn="ctr"/>
            <a:r>
              <a:rPr lang="zh-CN" altLang="en-US" dirty="0">
                <a:solidFill>
                  <a:schemeClr val="tx1"/>
                </a:solidFill>
              </a:rPr>
              <a:t>基金合 同</a:t>
            </a:r>
          </a:p>
        </p:txBody>
      </p:sp>
      <p:sp>
        <p:nvSpPr>
          <p:cNvPr id="59" name="矩形 58">
            <a:extLst>
              <a:ext uri="{FF2B5EF4-FFF2-40B4-BE49-F238E27FC236}">
                <a16:creationId xmlns:a16="http://schemas.microsoft.com/office/drawing/2014/main" id="{B4FD12BD-959A-4350-84D5-BC49E3EA32D5}"/>
              </a:ext>
            </a:extLst>
          </p:cNvPr>
          <p:cNvSpPr/>
          <p:nvPr/>
        </p:nvSpPr>
        <p:spPr>
          <a:xfrm>
            <a:off x="6372200" y="1131589"/>
            <a:ext cx="1584176" cy="771525"/>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CN" dirty="0">
                <a:solidFill>
                  <a:schemeClr val="tx1"/>
                </a:solidFill>
              </a:rPr>
              <a:t>7-</a:t>
            </a:r>
            <a:r>
              <a:rPr lang="zh-CN" altLang="en-US" dirty="0">
                <a:solidFill>
                  <a:schemeClr val="tx1"/>
                </a:solidFill>
              </a:rPr>
              <a:t>投资冷静期</a:t>
            </a:r>
          </a:p>
        </p:txBody>
      </p:sp>
      <p:cxnSp>
        <p:nvCxnSpPr>
          <p:cNvPr id="14" name="直接连接符 13">
            <a:extLst>
              <a:ext uri="{FF2B5EF4-FFF2-40B4-BE49-F238E27FC236}">
                <a16:creationId xmlns:a16="http://schemas.microsoft.com/office/drawing/2014/main" id="{9AB719FC-BD87-402B-A949-C7E0E8B060EB}"/>
              </a:ext>
            </a:extLst>
          </p:cNvPr>
          <p:cNvCxnSpPr/>
          <p:nvPr/>
        </p:nvCxnSpPr>
        <p:spPr>
          <a:xfrm>
            <a:off x="1115616" y="1912621"/>
            <a:ext cx="0" cy="611979"/>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20B4F21B-6A6C-4647-A4DB-2A0EE2CE01ED}"/>
              </a:ext>
            </a:extLst>
          </p:cNvPr>
          <p:cNvCxnSpPr>
            <a:cxnSpLocks/>
          </p:cNvCxnSpPr>
          <p:nvPr/>
        </p:nvCxnSpPr>
        <p:spPr>
          <a:xfrm>
            <a:off x="6658470" y="1912621"/>
            <a:ext cx="0" cy="654655"/>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F472AC1-FBF6-46A1-8939-BDB1560AC0ED}"/>
              </a:ext>
            </a:extLst>
          </p:cNvPr>
          <p:cNvCxnSpPr>
            <a:cxnSpLocks/>
          </p:cNvCxnSpPr>
          <p:nvPr/>
        </p:nvCxnSpPr>
        <p:spPr>
          <a:xfrm flipH="1">
            <a:off x="5364088" y="1275606"/>
            <a:ext cx="1008113" cy="0"/>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CE10AD22-1313-4084-90B7-BC88D60CCE12}"/>
              </a:ext>
            </a:extLst>
          </p:cNvPr>
          <p:cNvCxnSpPr/>
          <p:nvPr/>
        </p:nvCxnSpPr>
        <p:spPr>
          <a:xfrm>
            <a:off x="6660232" y="3368694"/>
            <a:ext cx="0" cy="611979"/>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BCFABAB9-3AF9-4274-9D87-2B67B88B7552}"/>
              </a:ext>
            </a:extLst>
          </p:cNvPr>
          <p:cNvCxnSpPr>
            <a:cxnSpLocks/>
          </p:cNvCxnSpPr>
          <p:nvPr/>
        </p:nvCxnSpPr>
        <p:spPr>
          <a:xfrm>
            <a:off x="3992200" y="1912621"/>
            <a:ext cx="0" cy="659129"/>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0624C3D1-17F7-4FA4-A25E-652604440177}"/>
              </a:ext>
            </a:extLst>
          </p:cNvPr>
          <p:cNvCxnSpPr>
            <a:cxnSpLocks/>
          </p:cNvCxnSpPr>
          <p:nvPr/>
        </p:nvCxnSpPr>
        <p:spPr>
          <a:xfrm>
            <a:off x="3992200" y="3310759"/>
            <a:ext cx="3736" cy="691644"/>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6A28BDD4-5C7E-4FF5-82C5-993CF4D034C3}"/>
              </a:ext>
            </a:extLst>
          </p:cNvPr>
          <p:cNvCxnSpPr>
            <a:cxnSpLocks/>
          </p:cNvCxnSpPr>
          <p:nvPr/>
        </p:nvCxnSpPr>
        <p:spPr>
          <a:xfrm flipH="1">
            <a:off x="2577934" y="4227934"/>
            <a:ext cx="1201978" cy="0"/>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3C5C4057-CA8B-4F14-AC3D-1D40B303D8AA}"/>
              </a:ext>
            </a:extLst>
          </p:cNvPr>
          <p:cNvCxnSpPr>
            <a:cxnSpLocks/>
          </p:cNvCxnSpPr>
          <p:nvPr/>
        </p:nvCxnSpPr>
        <p:spPr>
          <a:xfrm>
            <a:off x="1115616" y="3321624"/>
            <a:ext cx="12030" cy="669914"/>
          </a:xfrm>
          <a:prstGeom prst="line">
            <a:avLst/>
          </a:prstGeom>
          <a:ln w="85725"/>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up)">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left)">
                                      <p:cBhvr>
                                        <p:cTn id="33" dur="50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down)">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down)">
                                      <p:cBhvr>
                                        <p:cTn id="51" dur="500"/>
                                        <p:tgtEl>
                                          <p:spTgt spid="64"/>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left)">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up)">
                                      <p:cBhvr>
                                        <p:cTn id="69" dur="50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wipe(up)">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0"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1"/>
          <p:cNvSpPr txBox="1">
            <a:spLocks noChangeArrowheads="1"/>
          </p:cNvSpPr>
          <p:nvPr/>
        </p:nvSpPr>
        <p:spPr bwMode="auto">
          <a:xfrm>
            <a:off x="2196306" y="239712"/>
            <a:ext cx="4624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a:defRPr/>
            </a:pPr>
            <a:r>
              <a:rPr lang="zh-CN" altLang="en-US" sz="2800" dirty="0">
                <a:gradFill>
                  <a:gsLst>
                    <a:gs pos="0">
                      <a:srgbClr val="EDD5A5"/>
                    </a:gs>
                    <a:gs pos="83000">
                      <a:schemeClr val="accent1">
                        <a:lumMod val="50000"/>
                      </a:schemeClr>
                    </a:gs>
                  </a:gsLst>
                  <a:lin ang="5400000" scaled="0"/>
                </a:gradFill>
                <a:latin typeface="+mn-lt"/>
              </a:rPr>
              <a:t>股权投资基金投资流程</a:t>
            </a:r>
          </a:p>
        </p:txBody>
      </p:sp>
      <p:grpSp>
        <p:nvGrpSpPr>
          <p:cNvPr id="2" name="组合 1"/>
          <p:cNvGrpSpPr/>
          <p:nvPr/>
        </p:nvGrpSpPr>
        <p:grpSpPr bwMode="auto">
          <a:xfrm>
            <a:off x="173824" y="3116426"/>
            <a:ext cx="1044575" cy="1044575"/>
            <a:chOff x="594916" y="2104851"/>
            <a:chExt cx="1044500" cy="1044500"/>
          </a:xfrm>
          <a:gradFill>
            <a:gsLst>
              <a:gs pos="0">
                <a:srgbClr val="EDD5A5"/>
              </a:gs>
              <a:gs pos="83000">
                <a:schemeClr val="accent1">
                  <a:lumMod val="50000"/>
                </a:schemeClr>
              </a:gs>
            </a:gsLst>
            <a:lin ang="5400000" scaled="0"/>
          </a:gradFill>
        </p:grpSpPr>
        <p:sp>
          <p:nvSpPr>
            <p:cNvPr id="3" name="椭圆 2"/>
            <p:cNvSpPr/>
            <p:nvPr/>
          </p:nvSpPr>
          <p:spPr>
            <a:xfrm>
              <a:off x="594916" y="2104851"/>
              <a:ext cx="1044500" cy="1044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gradFill>
                  <a:gsLst>
                    <a:gs pos="0">
                      <a:srgbClr val="EDD5A5"/>
                    </a:gs>
                    <a:gs pos="83000">
                      <a:schemeClr val="accent1">
                        <a:lumMod val="50000"/>
                      </a:schemeClr>
                    </a:gs>
                  </a:gsLst>
                  <a:lin ang="5400000" scaled="0"/>
                </a:gradFill>
              </a:endParaRPr>
            </a:p>
          </p:txBody>
        </p:sp>
        <p:sp>
          <p:nvSpPr>
            <p:cNvPr id="40" name="KSO_Shape"/>
            <p:cNvSpPr>
              <a:spLocks noChangeAspect="1"/>
            </p:cNvSpPr>
            <p:nvPr/>
          </p:nvSpPr>
          <p:spPr bwMode="auto">
            <a:xfrm>
              <a:off x="786989" y="2315973"/>
              <a:ext cx="649241" cy="509551"/>
            </a:xfrm>
            <a:custGeom>
              <a:avLst/>
              <a:gdLst>
                <a:gd name="T0" fmla="*/ 1904755 w 1760538"/>
                <a:gd name="T1" fmla="*/ 1433569 h 1384301"/>
                <a:gd name="T2" fmla="*/ 1893230 w 1760538"/>
                <a:gd name="T3" fmla="*/ 1498354 h 1384301"/>
                <a:gd name="T4" fmla="*/ 246 w 1760538"/>
                <a:gd name="T5" fmla="*/ 1489486 h 1384301"/>
                <a:gd name="T6" fmla="*/ 11525 w 1760538"/>
                <a:gd name="T7" fmla="*/ 1424947 h 1384301"/>
                <a:gd name="T8" fmla="*/ 1831627 w 1760538"/>
                <a:gd name="T9" fmla="*/ 1314597 h 1384301"/>
                <a:gd name="T10" fmla="*/ 1824506 w 1760538"/>
                <a:gd name="T11" fmla="*/ 1379052 h 1384301"/>
                <a:gd name="T12" fmla="*/ 73129 w 1760538"/>
                <a:gd name="T13" fmla="*/ 1373258 h 1384301"/>
                <a:gd name="T14" fmla="*/ 80248 w 1760538"/>
                <a:gd name="T15" fmla="*/ 1308562 h 1384301"/>
                <a:gd name="T16" fmla="*/ 1757028 w 1760538"/>
                <a:gd name="T17" fmla="*/ 1194445 h 1384301"/>
                <a:gd name="T18" fmla="*/ 1753592 w 1760538"/>
                <a:gd name="T19" fmla="*/ 1261425 h 1384301"/>
                <a:gd name="T20" fmla="*/ 147974 w 1760538"/>
                <a:gd name="T21" fmla="*/ 1258458 h 1384301"/>
                <a:gd name="T22" fmla="*/ 151410 w 1760538"/>
                <a:gd name="T23" fmla="*/ 1191232 h 1384301"/>
                <a:gd name="T24" fmla="*/ 1689513 w 1760538"/>
                <a:gd name="T25" fmla="*/ 603462 h 1384301"/>
                <a:gd name="T26" fmla="*/ 1707700 w 1760538"/>
                <a:gd name="T27" fmla="*/ 618902 h 1384301"/>
                <a:gd name="T28" fmla="*/ 1703522 w 1760538"/>
                <a:gd name="T29" fmla="*/ 639733 h 1384301"/>
                <a:gd name="T30" fmla="*/ 1679927 w 1760538"/>
                <a:gd name="T31" fmla="*/ 650516 h 1384301"/>
                <a:gd name="T32" fmla="*/ 1653874 w 1760538"/>
                <a:gd name="T33" fmla="*/ 1148260 h 1384301"/>
                <a:gd name="T34" fmla="*/ 1453315 w 1760538"/>
                <a:gd name="T35" fmla="*/ 1148260 h 1384301"/>
                <a:gd name="T36" fmla="*/ 1427262 w 1760538"/>
                <a:gd name="T37" fmla="*/ 650516 h 1384301"/>
                <a:gd name="T38" fmla="*/ 1403913 w 1760538"/>
                <a:gd name="T39" fmla="*/ 639733 h 1384301"/>
                <a:gd name="T40" fmla="*/ 1399980 w 1760538"/>
                <a:gd name="T41" fmla="*/ 618902 h 1384301"/>
                <a:gd name="T42" fmla="*/ 1418168 w 1760538"/>
                <a:gd name="T43" fmla="*/ 603462 h 1384301"/>
                <a:gd name="T44" fmla="*/ 1085101 w 1760538"/>
                <a:gd name="T45" fmla="*/ 602727 h 1384301"/>
                <a:gd name="T46" fmla="*/ 1105500 w 1760538"/>
                <a:gd name="T47" fmla="*/ 616697 h 1384301"/>
                <a:gd name="T48" fmla="*/ 1104026 w 1760538"/>
                <a:gd name="T49" fmla="*/ 637772 h 1384301"/>
                <a:gd name="T50" fmla="*/ 1082151 w 1760538"/>
                <a:gd name="T51" fmla="*/ 650272 h 1384301"/>
                <a:gd name="T52" fmla="*/ 1054869 w 1760538"/>
                <a:gd name="T53" fmla="*/ 1146545 h 1384301"/>
                <a:gd name="T54" fmla="*/ 855047 w 1760538"/>
                <a:gd name="T55" fmla="*/ 1149486 h 1384301"/>
                <a:gd name="T56" fmla="*/ 829240 w 1760538"/>
                <a:gd name="T57" fmla="*/ 650762 h 1384301"/>
                <a:gd name="T58" fmla="*/ 804416 w 1760538"/>
                <a:gd name="T59" fmla="*/ 641694 h 1384301"/>
                <a:gd name="T60" fmla="*/ 797534 w 1760538"/>
                <a:gd name="T61" fmla="*/ 621107 h 1384301"/>
                <a:gd name="T62" fmla="*/ 813756 w 1760538"/>
                <a:gd name="T63" fmla="*/ 604443 h 1384301"/>
                <a:gd name="T64" fmla="*/ 480934 w 1760538"/>
                <a:gd name="T65" fmla="*/ 601992 h 1384301"/>
                <a:gd name="T66" fmla="*/ 502809 w 1760538"/>
                <a:gd name="T67" fmla="*/ 614246 h 1384301"/>
                <a:gd name="T68" fmla="*/ 504283 w 1760538"/>
                <a:gd name="T69" fmla="*/ 635567 h 1384301"/>
                <a:gd name="T70" fmla="*/ 483883 w 1760538"/>
                <a:gd name="T71" fmla="*/ 649536 h 1384301"/>
                <a:gd name="T72" fmla="*/ 455618 w 1760538"/>
                <a:gd name="T73" fmla="*/ 1144584 h 1384301"/>
                <a:gd name="T74" fmla="*/ 257025 w 1760538"/>
                <a:gd name="T75" fmla="*/ 1150711 h 1384301"/>
                <a:gd name="T76" fmla="*/ 245473 w 1760538"/>
                <a:gd name="T77" fmla="*/ 650762 h 1384301"/>
                <a:gd name="T78" fmla="*/ 205411 w 1760538"/>
                <a:gd name="T79" fmla="*/ 643409 h 1384301"/>
                <a:gd name="T80" fmla="*/ 195825 w 1760538"/>
                <a:gd name="T81" fmla="*/ 623558 h 1384301"/>
                <a:gd name="T82" fmla="*/ 210081 w 1760538"/>
                <a:gd name="T83" fmla="*/ 605668 h 1384301"/>
                <a:gd name="T84" fmla="*/ 936917 w 1760538"/>
                <a:gd name="T85" fmla="*/ 195250 h 1384301"/>
                <a:gd name="T86" fmla="*/ 897409 w 1760538"/>
                <a:gd name="T87" fmla="*/ 210703 h 1384301"/>
                <a:gd name="T88" fmla="*/ 868698 w 1760538"/>
                <a:gd name="T89" fmla="*/ 240874 h 1384301"/>
                <a:gd name="T90" fmla="*/ 855200 w 1760538"/>
                <a:gd name="T91" fmla="*/ 281346 h 1384301"/>
                <a:gd name="T92" fmla="*/ 860354 w 1760538"/>
                <a:gd name="T93" fmla="*/ 324517 h 1384301"/>
                <a:gd name="T94" fmla="*/ 882930 w 1760538"/>
                <a:gd name="T95" fmla="*/ 360084 h 1384301"/>
                <a:gd name="T96" fmla="*/ 918513 w 1760538"/>
                <a:gd name="T97" fmla="*/ 382405 h 1384301"/>
                <a:gd name="T98" fmla="*/ 961702 w 1760538"/>
                <a:gd name="T99" fmla="*/ 387802 h 1384301"/>
                <a:gd name="T100" fmla="*/ 1002192 w 1760538"/>
                <a:gd name="T101" fmla="*/ 374311 h 1384301"/>
                <a:gd name="T102" fmla="*/ 1032376 w 1760538"/>
                <a:gd name="T103" fmla="*/ 345612 h 1384301"/>
                <a:gd name="T104" fmla="*/ 1047836 w 1760538"/>
                <a:gd name="T105" fmla="*/ 306120 h 1384301"/>
                <a:gd name="T106" fmla="*/ 1044400 w 1760538"/>
                <a:gd name="T107" fmla="*/ 262213 h 1384301"/>
                <a:gd name="T108" fmla="*/ 1023787 w 1760538"/>
                <a:gd name="T109" fmla="*/ 225910 h 1384301"/>
                <a:gd name="T110" fmla="*/ 989432 w 1760538"/>
                <a:gd name="T111" fmla="*/ 201873 h 1384301"/>
                <a:gd name="T112" fmla="*/ 946734 w 1760538"/>
                <a:gd name="T113" fmla="*/ 194269 h 1384301"/>
                <a:gd name="T114" fmla="*/ 995567 w 1760538"/>
                <a:gd name="T115" fmla="*/ 9811 h 1384301"/>
                <a:gd name="T116" fmla="*/ 1796780 w 1760538"/>
                <a:gd name="T117" fmla="*/ 528842 h 1384301"/>
                <a:gd name="T118" fmla="*/ 1788438 w 1760538"/>
                <a:gd name="T119" fmla="*/ 538899 h 1384301"/>
                <a:gd name="T120" fmla="*/ 114845 w 1760538"/>
                <a:gd name="T121" fmla="*/ 538899 h 1384301"/>
                <a:gd name="T122" fmla="*/ 106747 w 1760538"/>
                <a:gd name="T123" fmla="*/ 528842 h 1384301"/>
                <a:gd name="T124" fmla="*/ 907716 w 1760538"/>
                <a:gd name="T125" fmla="*/ 9811 h 1384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60538" h="1384301">
                  <a:moveTo>
                    <a:pt x="13597" y="1316038"/>
                  </a:moveTo>
                  <a:lnTo>
                    <a:pt x="1747168" y="1316038"/>
                  </a:lnTo>
                  <a:lnTo>
                    <a:pt x="1749661" y="1316266"/>
                  </a:lnTo>
                  <a:lnTo>
                    <a:pt x="1752154" y="1317176"/>
                  </a:lnTo>
                  <a:lnTo>
                    <a:pt x="1754646" y="1318086"/>
                  </a:lnTo>
                  <a:lnTo>
                    <a:pt x="1756459" y="1319224"/>
                  </a:lnTo>
                  <a:lnTo>
                    <a:pt x="1758045" y="1320816"/>
                  </a:lnTo>
                  <a:lnTo>
                    <a:pt x="1759405" y="1322409"/>
                  </a:lnTo>
                  <a:lnTo>
                    <a:pt x="1760312" y="1324230"/>
                  </a:lnTo>
                  <a:lnTo>
                    <a:pt x="1760538" y="1326505"/>
                  </a:lnTo>
                  <a:lnTo>
                    <a:pt x="1760538" y="1373834"/>
                  </a:lnTo>
                  <a:lnTo>
                    <a:pt x="1760312" y="1375882"/>
                  </a:lnTo>
                  <a:lnTo>
                    <a:pt x="1759405" y="1377930"/>
                  </a:lnTo>
                  <a:lnTo>
                    <a:pt x="1758045" y="1379750"/>
                  </a:lnTo>
                  <a:lnTo>
                    <a:pt x="1756459" y="1381115"/>
                  </a:lnTo>
                  <a:lnTo>
                    <a:pt x="1754646" y="1382253"/>
                  </a:lnTo>
                  <a:lnTo>
                    <a:pt x="1752154" y="1383163"/>
                  </a:lnTo>
                  <a:lnTo>
                    <a:pt x="1749661" y="1384074"/>
                  </a:lnTo>
                  <a:lnTo>
                    <a:pt x="1747168" y="1384301"/>
                  </a:lnTo>
                  <a:lnTo>
                    <a:pt x="13597" y="1384301"/>
                  </a:lnTo>
                  <a:lnTo>
                    <a:pt x="10651" y="1384074"/>
                  </a:lnTo>
                  <a:lnTo>
                    <a:pt x="8158" y="1383163"/>
                  </a:lnTo>
                  <a:lnTo>
                    <a:pt x="6119" y="1382253"/>
                  </a:lnTo>
                  <a:lnTo>
                    <a:pt x="3853" y="1381115"/>
                  </a:lnTo>
                  <a:lnTo>
                    <a:pt x="2266" y="1379750"/>
                  </a:lnTo>
                  <a:lnTo>
                    <a:pt x="1133" y="1377930"/>
                  </a:lnTo>
                  <a:lnTo>
                    <a:pt x="227" y="1375882"/>
                  </a:lnTo>
                  <a:lnTo>
                    <a:pt x="0" y="1373834"/>
                  </a:lnTo>
                  <a:lnTo>
                    <a:pt x="0" y="1326505"/>
                  </a:lnTo>
                  <a:lnTo>
                    <a:pt x="227" y="1324230"/>
                  </a:lnTo>
                  <a:lnTo>
                    <a:pt x="1133" y="1322409"/>
                  </a:lnTo>
                  <a:lnTo>
                    <a:pt x="2266" y="1320816"/>
                  </a:lnTo>
                  <a:lnTo>
                    <a:pt x="3853" y="1319224"/>
                  </a:lnTo>
                  <a:lnTo>
                    <a:pt x="6119" y="1318086"/>
                  </a:lnTo>
                  <a:lnTo>
                    <a:pt x="8158" y="1317176"/>
                  </a:lnTo>
                  <a:lnTo>
                    <a:pt x="10651" y="1316266"/>
                  </a:lnTo>
                  <a:lnTo>
                    <a:pt x="13597" y="1316038"/>
                  </a:lnTo>
                  <a:close/>
                  <a:moveTo>
                    <a:pt x="79155" y="1208088"/>
                  </a:moveTo>
                  <a:lnTo>
                    <a:pt x="1681383" y="1208088"/>
                  </a:lnTo>
                  <a:lnTo>
                    <a:pt x="1683879" y="1208311"/>
                  </a:lnTo>
                  <a:lnTo>
                    <a:pt x="1686148" y="1208757"/>
                  </a:lnTo>
                  <a:lnTo>
                    <a:pt x="1688417" y="1209649"/>
                  </a:lnTo>
                  <a:lnTo>
                    <a:pt x="1690233" y="1210987"/>
                  </a:lnTo>
                  <a:lnTo>
                    <a:pt x="1691594" y="1212325"/>
                  </a:lnTo>
                  <a:lnTo>
                    <a:pt x="1692729" y="1214332"/>
                  </a:lnTo>
                  <a:lnTo>
                    <a:pt x="1693409" y="1216116"/>
                  </a:lnTo>
                  <a:lnTo>
                    <a:pt x="1693863" y="1218123"/>
                  </a:lnTo>
                  <a:lnTo>
                    <a:pt x="1693863" y="1264728"/>
                  </a:lnTo>
                  <a:lnTo>
                    <a:pt x="1693409" y="1266735"/>
                  </a:lnTo>
                  <a:lnTo>
                    <a:pt x="1692729" y="1268519"/>
                  </a:lnTo>
                  <a:lnTo>
                    <a:pt x="1691594" y="1270080"/>
                  </a:lnTo>
                  <a:lnTo>
                    <a:pt x="1690233" y="1271641"/>
                  </a:lnTo>
                  <a:lnTo>
                    <a:pt x="1688417" y="1272979"/>
                  </a:lnTo>
                  <a:lnTo>
                    <a:pt x="1686148" y="1273871"/>
                  </a:lnTo>
                  <a:lnTo>
                    <a:pt x="1683879" y="1274540"/>
                  </a:lnTo>
                  <a:lnTo>
                    <a:pt x="1681383" y="1274763"/>
                  </a:lnTo>
                  <a:lnTo>
                    <a:pt x="79155" y="1274763"/>
                  </a:lnTo>
                  <a:lnTo>
                    <a:pt x="76432" y="1274540"/>
                  </a:lnTo>
                  <a:lnTo>
                    <a:pt x="74163" y="1273871"/>
                  </a:lnTo>
                  <a:lnTo>
                    <a:pt x="72121" y="1272979"/>
                  </a:lnTo>
                  <a:lnTo>
                    <a:pt x="70533" y="1271641"/>
                  </a:lnTo>
                  <a:lnTo>
                    <a:pt x="68717" y="1270080"/>
                  </a:lnTo>
                  <a:lnTo>
                    <a:pt x="67583" y="1268519"/>
                  </a:lnTo>
                  <a:lnTo>
                    <a:pt x="66902" y="1266735"/>
                  </a:lnTo>
                  <a:lnTo>
                    <a:pt x="66675" y="1264728"/>
                  </a:lnTo>
                  <a:lnTo>
                    <a:pt x="66675" y="1218123"/>
                  </a:lnTo>
                  <a:lnTo>
                    <a:pt x="66902" y="1216116"/>
                  </a:lnTo>
                  <a:lnTo>
                    <a:pt x="67583" y="1214332"/>
                  </a:lnTo>
                  <a:lnTo>
                    <a:pt x="68717" y="1212325"/>
                  </a:lnTo>
                  <a:lnTo>
                    <a:pt x="70533" y="1210987"/>
                  </a:lnTo>
                  <a:lnTo>
                    <a:pt x="72121" y="1209649"/>
                  </a:lnTo>
                  <a:lnTo>
                    <a:pt x="74163" y="1208757"/>
                  </a:lnTo>
                  <a:lnTo>
                    <a:pt x="76432" y="1208311"/>
                  </a:lnTo>
                  <a:lnTo>
                    <a:pt x="79155" y="1208088"/>
                  </a:lnTo>
                  <a:close/>
                  <a:moveTo>
                    <a:pt x="146278" y="1098550"/>
                  </a:moveTo>
                  <a:lnTo>
                    <a:pt x="1614262" y="1098550"/>
                  </a:lnTo>
                  <a:lnTo>
                    <a:pt x="1616530" y="1098778"/>
                  </a:lnTo>
                  <a:lnTo>
                    <a:pt x="1618571" y="1099463"/>
                  </a:lnTo>
                  <a:lnTo>
                    <a:pt x="1620612" y="1100376"/>
                  </a:lnTo>
                  <a:lnTo>
                    <a:pt x="1622426" y="1101746"/>
                  </a:lnTo>
                  <a:lnTo>
                    <a:pt x="1623787" y="1103344"/>
                  </a:lnTo>
                  <a:lnTo>
                    <a:pt x="1624694" y="1104942"/>
                  </a:lnTo>
                  <a:lnTo>
                    <a:pt x="1625374" y="1106769"/>
                  </a:lnTo>
                  <a:lnTo>
                    <a:pt x="1625601" y="1108824"/>
                  </a:lnTo>
                  <a:lnTo>
                    <a:pt x="1625601" y="1156539"/>
                  </a:lnTo>
                  <a:lnTo>
                    <a:pt x="1625374" y="1158594"/>
                  </a:lnTo>
                  <a:lnTo>
                    <a:pt x="1624694" y="1160420"/>
                  </a:lnTo>
                  <a:lnTo>
                    <a:pt x="1623787" y="1162475"/>
                  </a:lnTo>
                  <a:lnTo>
                    <a:pt x="1622426" y="1163845"/>
                  </a:lnTo>
                  <a:lnTo>
                    <a:pt x="1620612" y="1165215"/>
                  </a:lnTo>
                  <a:lnTo>
                    <a:pt x="1618571" y="1166128"/>
                  </a:lnTo>
                  <a:lnTo>
                    <a:pt x="1616530" y="1166585"/>
                  </a:lnTo>
                  <a:lnTo>
                    <a:pt x="1614262" y="1166813"/>
                  </a:lnTo>
                  <a:lnTo>
                    <a:pt x="146278" y="1166813"/>
                  </a:lnTo>
                  <a:lnTo>
                    <a:pt x="143783" y="1166585"/>
                  </a:lnTo>
                  <a:lnTo>
                    <a:pt x="141742" y="1166128"/>
                  </a:lnTo>
                  <a:lnTo>
                    <a:pt x="139928" y="1165215"/>
                  </a:lnTo>
                  <a:lnTo>
                    <a:pt x="138340" y="1163845"/>
                  </a:lnTo>
                  <a:lnTo>
                    <a:pt x="136753" y="1162475"/>
                  </a:lnTo>
                  <a:lnTo>
                    <a:pt x="135619" y="1160420"/>
                  </a:lnTo>
                  <a:lnTo>
                    <a:pt x="135165" y="1158594"/>
                  </a:lnTo>
                  <a:lnTo>
                    <a:pt x="134938" y="1156539"/>
                  </a:lnTo>
                  <a:lnTo>
                    <a:pt x="134938" y="1108824"/>
                  </a:lnTo>
                  <a:lnTo>
                    <a:pt x="135165" y="1106769"/>
                  </a:lnTo>
                  <a:lnTo>
                    <a:pt x="135619" y="1104942"/>
                  </a:lnTo>
                  <a:lnTo>
                    <a:pt x="136753" y="1103344"/>
                  </a:lnTo>
                  <a:lnTo>
                    <a:pt x="138340" y="1101746"/>
                  </a:lnTo>
                  <a:lnTo>
                    <a:pt x="139928" y="1100376"/>
                  </a:lnTo>
                  <a:lnTo>
                    <a:pt x="141742" y="1099463"/>
                  </a:lnTo>
                  <a:lnTo>
                    <a:pt x="143783" y="1098778"/>
                  </a:lnTo>
                  <a:lnTo>
                    <a:pt x="146278" y="1098550"/>
                  </a:lnTo>
                  <a:close/>
                  <a:moveTo>
                    <a:pt x="1321981" y="555625"/>
                  </a:moveTo>
                  <a:lnTo>
                    <a:pt x="1549580" y="555625"/>
                  </a:lnTo>
                  <a:lnTo>
                    <a:pt x="1552533" y="555851"/>
                  </a:lnTo>
                  <a:lnTo>
                    <a:pt x="1555713" y="556078"/>
                  </a:lnTo>
                  <a:lnTo>
                    <a:pt x="1558439" y="556757"/>
                  </a:lnTo>
                  <a:lnTo>
                    <a:pt x="1561392" y="557436"/>
                  </a:lnTo>
                  <a:lnTo>
                    <a:pt x="1563890" y="558342"/>
                  </a:lnTo>
                  <a:lnTo>
                    <a:pt x="1566389" y="559473"/>
                  </a:lnTo>
                  <a:lnTo>
                    <a:pt x="1568887" y="560605"/>
                  </a:lnTo>
                  <a:lnTo>
                    <a:pt x="1570932" y="562416"/>
                  </a:lnTo>
                  <a:lnTo>
                    <a:pt x="1572749" y="564001"/>
                  </a:lnTo>
                  <a:lnTo>
                    <a:pt x="1574339" y="565586"/>
                  </a:lnTo>
                  <a:lnTo>
                    <a:pt x="1576156" y="567397"/>
                  </a:lnTo>
                  <a:lnTo>
                    <a:pt x="1577292" y="569661"/>
                  </a:lnTo>
                  <a:lnTo>
                    <a:pt x="1578200" y="571698"/>
                  </a:lnTo>
                  <a:lnTo>
                    <a:pt x="1578882" y="573735"/>
                  </a:lnTo>
                  <a:lnTo>
                    <a:pt x="1579336" y="575999"/>
                  </a:lnTo>
                  <a:lnTo>
                    <a:pt x="1579563" y="578489"/>
                  </a:lnTo>
                  <a:lnTo>
                    <a:pt x="1579336" y="580527"/>
                  </a:lnTo>
                  <a:lnTo>
                    <a:pt x="1578882" y="582791"/>
                  </a:lnTo>
                  <a:lnTo>
                    <a:pt x="1578200" y="585055"/>
                  </a:lnTo>
                  <a:lnTo>
                    <a:pt x="1577292" y="587092"/>
                  </a:lnTo>
                  <a:lnTo>
                    <a:pt x="1576156" y="589129"/>
                  </a:lnTo>
                  <a:lnTo>
                    <a:pt x="1574339" y="590940"/>
                  </a:lnTo>
                  <a:lnTo>
                    <a:pt x="1572749" y="592752"/>
                  </a:lnTo>
                  <a:lnTo>
                    <a:pt x="1570932" y="594336"/>
                  </a:lnTo>
                  <a:lnTo>
                    <a:pt x="1568887" y="595921"/>
                  </a:lnTo>
                  <a:lnTo>
                    <a:pt x="1566389" y="597053"/>
                  </a:lnTo>
                  <a:lnTo>
                    <a:pt x="1563890" y="598185"/>
                  </a:lnTo>
                  <a:lnTo>
                    <a:pt x="1561392" y="599317"/>
                  </a:lnTo>
                  <a:lnTo>
                    <a:pt x="1558439" y="599996"/>
                  </a:lnTo>
                  <a:lnTo>
                    <a:pt x="1555713" y="600675"/>
                  </a:lnTo>
                  <a:lnTo>
                    <a:pt x="1552533" y="600901"/>
                  </a:lnTo>
                  <a:lnTo>
                    <a:pt x="1549580" y="601128"/>
                  </a:lnTo>
                  <a:lnTo>
                    <a:pt x="1533680" y="601128"/>
                  </a:lnTo>
                  <a:lnTo>
                    <a:pt x="1533680" y="1053211"/>
                  </a:lnTo>
                  <a:lnTo>
                    <a:pt x="1533680" y="1054117"/>
                  </a:lnTo>
                  <a:lnTo>
                    <a:pt x="1533453" y="1055249"/>
                  </a:lnTo>
                  <a:lnTo>
                    <a:pt x="1532999" y="1056154"/>
                  </a:lnTo>
                  <a:lnTo>
                    <a:pt x="1532317" y="1057286"/>
                  </a:lnTo>
                  <a:lnTo>
                    <a:pt x="1530500" y="1059097"/>
                  </a:lnTo>
                  <a:lnTo>
                    <a:pt x="1528456" y="1060682"/>
                  </a:lnTo>
                  <a:lnTo>
                    <a:pt x="1525957" y="1061814"/>
                  </a:lnTo>
                  <a:lnTo>
                    <a:pt x="1523004" y="1062946"/>
                  </a:lnTo>
                  <a:lnTo>
                    <a:pt x="1519824" y="1063399"/>
                  </a:lnTo>
                  <a:lnTo>
                    <a:pt x="1516417" y="1063625"/>
                  </a:lnTo>
                  <a:lnTo>
                    <a:pt x="1355599" y="1063625"/>
                  </a:lnTo>
                  <a:lnTo>
                    <a:pt x="1351964" y="1063399"/>
                  </a:lnTo>
                  <a:lnTo>
                    <a:pt x="1348784" y="1062946"/>
                  </a:lnTo>
                  <a:lnTo>
                    <a:pt x="1345831" y="1061814"/>
                  </a:lnTo>
                  <a:lnTo>
                    <a:pt x="1343106" y="1060682"/>
                  </a:lnTo>
                  <a:lnTo>
                    <a:pt x="1341061" y="1059097"/>
                  </a:lnTo>
                  <a:lnTo>
                    <a:pt x="1339471" y="1057286"/>
                  </a:lnTo>
                  <a:lnTo>
                    <a:pt x="1339017" y="1056154"/>
                  </a:lnTo>
                  <a:lnTo>
                    <a:pt x="1338563" y="1055249"/>
                  </a:lnTo>
                  <a:lnTo>
                    <a:pt x="1338336" y="1054117"/>
                  </a:lnTo>
                  <a:lnTo>
                    <a:pt x="1338336" y="1053211"/>
                  </a:lnTo>
                  <a:lnTo>
                    <a:pt x="1338336" y="601128"/>
                  </a:lnTo>
                  <a:lnTo>
                    <a:pt x="1321981" y="601128"/>
                  </a:lnTo>
                  <a:lnTo>
                    <a:pt x="1319028" y="600901"/>
                  </a:lnTo>
                  <a:lnTo>
                    <a:pt x="1316075" y="600675"/>
                  </a:lnTo>
                  <a:lnTo>
                    <a:pt x="1313123" y="599996"/>
                  </a:lnTo>
                  <a:lnTo>
                    <a:pt x="1310624" y="599317"/>
                  </a:lnTo>
                  <a:lnTo>
                    <a:pt x="1307671" y="598185"/>
                  </a:lnTo>
                  <a:lnTo>
                    <a:pt x="1305400" y="597053"/>
                  </a:lnTo>
                  <a:lnTo>
                    <a:pt x="1303128" y="595921"/>
                  </a:lnTo>
                  <a:lnTo>
                    <a:pt x="1301084" y="594336"/>
                  </a:lnTo>
                  <a:lnTo>
                    <a:pt x="1299040" y="592752"/>
                  </a:lnTo>
                  <a:lnTo>
                    <a:pt x="1297450" y="590940"/>
                  </a:lnTo>
                  <a:lnTo>
                    <a:pt x="1295860" y="589129"/>
                  </a:lnTo>
                  <a:lnTo>
                    <a:pt x="1294724" y="587092"/>
                  </a:lnTo>
                  <a:lnTo>
                    <a:pt x="1293815" y="585055"/>
                  </a:lnTo>
                  <a:lnTo>
                    <a:pt x="1292680" y="582791"/>
                  </a:lnTo>
                  <a:lnTo>
                    <a:pt x="1292225" y="580527"/>
                  </a:lnTo>
                  <a:lnTo>
                    <a:pt x="1292225" y="578489"/>
                  </a:lnTo>
                  <a:lnTo>
                    <a:pt x="1292225" y="575999"/>
                  </a:lnTo>
                  <a:lnTo>
                    <a:pt x="1292680" y="573735"/>
                  </a:lnTo>
                  <a:lnTo>
                    <a:pt x="1293815" y="571698"/>
                  </a:lnTo>
                  <a:lnTo>
                    <a:pt x="1294724" y="569661"/>
                  </a:lnTo>
                  <a:lnTo>
                    <a:pt x="1295860" y="567397"/>
                  </a:lnTo>
                  <a:lnTo>
                    <a:pt x="1297450" y="565586"/>
                  </a:lnTo>
                  <a:lnTo>
                    <a:pt x="1299040" y="564001"/>
                  </a:lnTo>
                  <a:lnTo>
                    <a:pt x="1301084" y="562416"/>
                  </a:lnTo>
                  <a:lnTo>
                    <a:pt x="1303128" y="560605"/>
                  </a:lnTo>
                  <a:lnTo>
                    <a:pt x="1305400" y="559473"/>
                  </a:lnTo>
                  <a:lnTo>
                    <a:pt x="1307671" y="558342"/>
                  </a:lnTo>
                  <a:lnTo>
                    <a:pt x="1310624" y="557436"/>
                  </a:lnTo>
                  <a:lnTo>
                    <a:pt x="1313123" y="556757"/>
                  </a:lnTo>
                  <a:lnTo>
                    <a:pt x="1316075" y="556078"/>
                  </a:lnTo>
                  <a:lnTo>
                    <a:pt x="1319028" y="555851"/>
                  </a:lnTo>
                  <a:lnTo>
                    <a:pt x="1321981" y="555625"/>
                  </a:lnTo>
                  <a:close/>
                  <a:moveTo>
                    <a:pt x="766356" y="555625"/>
                  </a:moveTo>
                  <a:lnTo>
                    <a:pt x="993955" y="555625"/>
                  </a:lnTo>
                  <a:lnTo>
                    <a:pt x="996908" y="555851"/>
                  </a:lnTo>
                  <a:lnTo>
                    <a:pt x="1000088" y="556078"/>
                  </a:lnTo>
                  <a:lnTo>
                    <a:pt x="1002814" y="556757"/>
                  </a:lnTo>
                  <a:lnTo>
                    <a:pt x="1005767" y="557436"/>
                  </a:lnTo>
                  <a:lnTo>
                    <a:pt x="1008265" y="558342"/>
                  </a:lnTo>
                  <a:lnTo>
                    <a:pt x="1010764" y="559473"/>
                  </a:lnTo>
                  <a:lnTo>
                    <a:pt x="1013035" y="560605"/>
                  </a:lnTo>
                  <a:lnTo>
                    <a:pt x="1015080" y="562416"/>
                  </a:lnTo>
                  <a:lnTo>
                    <a:pt x="1017124" y="564001"/>
                  </a:lnTo>
                  <a:lnTo>
                    <a:pt x="1018714" y="565586"/>
                  </a:lnTo>
                  <a:lnTo>
                    <a:pt x="1020304" y="567397"/>
                  </a:lnTo>
                  <a:lnTo>
                    <a:pt x="1021667" y="569661"/>
                  </a:lnTo>
                  <a:lnTo>
                    <a:pt x="1022575" y="571698"/>
                  </a:lnTo>
                  <a:lnTo>
                    <a:pt x="1023257" y="573735"/>
                  </a:lnTo>
                  <a:lnTo>
                    <a:pt x="1023711" y="575999"/>
                  </a:lnTo>
                  <a:lnTo>
                    <a:pt x="1023938" y="578489"/>
                  </a:lnTo>
                  <a:lnTo>
                    <a:pt x="1023711" y="580527"/>
                  </a:lnTo>
                  <a:lnTo>
                    <a:pt x="1023257" y="582791"/>
                  </a:lnTo>
                  <a:lnTo>
                    <a:pt x="1022575" y="585055"/>
                  </a:lnTo>
                  <a:lnTo>
                    <a:pt x="1021667" y="587092"/>
                  </a:lnTo>
                  <a:lnTo>
                    <a:pt x="1020304" y="589129"/>
                  </a:lnTo>
                  <a:lnTo>
                    <a:pt x="1018714" y="590940"/>
                  </a:lnTo>
                  <a:lnTo>
                    <a:pt x="1017124" y="592752"/>
                  </a:lnTo>
                  <a:lnTo>
                    <a:pt x="1015080" y="594336"/>
                  </a:lnTo>
                  <a:lnTo>
                    <a:pt x="1013035" y="595921"/>
                  </a:lnTo>
                  <a:lnTo>
                    <a:pt x="1010764" y="597053"/>
                  </a:lnTo>
                  <a:lnTo>
                    <a:pt x="1008265" y="598185"/>
                  </a:lnTo>
                  <a:lnTo>
                    <a:pt x="1005767" y="599317"/>
                  </a:lnTo>
                  <a:lnTo>
                    <a:pt x="1002814" y="599996"/>
                  </a:lnTo>
                  <a:lnTo>
                    <a:pt x="1000088" y="600675"/>
                  </a:lnTo>
                  <a:lnTo>
                    <a:pt x="996908" y="600901"/>
                  </a:lnTo>
                  <a:lnTo>
                    <a:pt x="993955" y="601128"/>
                  </a:lnTo>
                  <a:lnTo>
                    <a:pt x="978055" y="601128"/>
                  </a:lnTo>
                  <a:lnTo>
                    <a:pt x="978055" y="1053211"/>
                  </a:lnTo>
                  <a:lnTo>
                    <a:pt x="978055" y="1054117"/>
                  </a:lnTo>
                  <a:lnTo>
                    <a:pt x="977601" y="1055249"/>
                  </a:lnTo>
                  <a:lnTo>
                    <a:pt x="977374" y="1056154"/>
                  </a:lnTo>
                  <a:lnTo>
                    <a:pt x="976692" y="1057286"/>
                  </a:lnTo>
                  <a:lnTo>
                    <a:pt x="974875" y="1059097"/>
                  </a:lnTo>
                  <a:lnTo>
                    <a:pt x="972831" y="1060682"/>
                  </a:lnTo>
                  <a:lnTo>
                    <a:pt x="970332" y="1061814"/>
                  </a:lnTo>
                  <a:lnTo>
                    <a:pt x="967379" y="1062946"/>
                  </a:lnTo>
                  <a:lnTo>
                    <a:pt x="964199" y="1063399"/>
                  </a:lnTo>
                  <a:lnTo>
                    <a:pt x="960792" y="1063625"/>
                  </a:lnTo>
                  <a:lnTo>
                    <a:pt x="799974" y="1063625"/>
                  </a:lnTo>
                  <a:lnTo>
                    <a:pt x="796339" y="1063399"/>
                  </a:lnTo>
                  <a:lnTo>
                    <a:pt x="793159" y="1062946"/>
                  </a:lnTo>
                  <a:lnTo>
                    <a:pt x="790206" y="1061814"/>
                  </a:lnTo>
                  <a:lnTo>
                    <a:pt x="787481" y="1060682"/>
                  </a:lnTo>
                  <a:lnTo>
                    <a:pt x="785436" y="1059097"/>
                  </a:lnTo>
                  <a:lnTo>
                    <a:pt x="783846" y="1057286"/>
                  </a:lnTo>
                  <a:lnTo>
                    <a:pt x="783392" y="1056154"/>
                  </a:lnTo>
                  <a:lnTo>
                    <a:pt x="782938" y="1055249"/>
                  </a:lnTo>
                  <a:lnTo>
                    <a:pt x="782711" y="1054117"/>
                  </a:lnTo>
                  <a:lnTo>
                    <a:pt x="782711" y="1053211"/>
                  </a:lnTo>
                  <a:lnTo>
                    <a:pt x="782711" y="601128"/>
                  </a:lnTo>
                  <a:lnTo>
                    <a:pt x="766356" y="601128"/>
                  </a:lnTo>
                  <a:lnTo>
                    <a:pt x="763403" y="600901"/>
                  </a:lnTo>
                  <a:lnTo>
                    <a:pt x="760450" y="600675"/>
                  </a:lnTo>
                  <a:lnTo>
                    <a:pt x="757498" y="599996"/>
                  </a:lnTo>
                  <a:lnTo>
                    <a:pt x="754772" y="599317"/>
                  </a:lnTo>
                  <a:lnTo>
                    <a:pt x="752046" y="598185"/>
                  </a:lnTo>
                  <a:lnTo>
                    <a:pt x="749775" y="597053"/>
                  </a:lnTo>
                  <a:lnTo>
                    <a:pt x="747503" y="595921"/>
                  </a:lnTo>
                  <a:lnTo>
                    <a:pt x="745459" y="594336"/>
                  </a:lnTo>
                  <a:lnTo>
                    <a:pt x="743415" y="592752"/>
                  </a:lnTo>
                  <a:lnTo>
                    <a:pt x="741597" y="590940"/>
                  </a:lnTo>
                  <a:lnTo>
                    <a:pt x="740235" y="589129"/>
                  </a:lnTo>
                  <a:lnTo>
                    <a:pt x="739099" y="587092"/>
                  </a:lnTo>
                  <a:lnTo>
                    <a:pt x="737963" y="585055"/>
                  </a:lnTo>
                  <a:lnTo>
                    <a:pt x="737055" y="582791"/>
                  </a:lnTo>
                  <a:lnTo>
                    <a:pt x="736600" y="580527"/>
                  </a:lnTo>
                  <a:lnTo>
                    <a:pt x="736600" y="578489"/>
                  </a:lnTo>
                  <a:lnTo>
                    <a:pt x="736600" y="575999"/>
                  </a:lnTo>
                  <a:lnTo>
                    <a:pt x="737055" y="573735"/>
                  </a:lnTo>
                  <a:lnTo>
                    <a:pt x="737963" y="571698"/>
                  </a:lnTo>
                  <a:lnTo>
                    <a:pt x="739099" y="569661"/>
                  </a:lnTo>
                  <a:lnTo>
                    <a:pt x="740235" y="567397"/>
                  </a:lnTo>
                  <a:lnTo>
                    <a:pt x="741597" y="565586"/>
                  </a:lnTo>
                  <a:lnTo>
                    <a:pt x="743415" y="564001"/>
                  </a:lnTo>
                  <a:lnTo>
                    <a:pt x="745459" y="562416"/>
                  </a:lnTo>
                  <a:lnTo>
                    <a:pt x="747503" y="560605"/>
                  </a:lnTo>
                  <a:lnTo>
                    <a:pt x="749775" y="559473"/>
                  </a:lnTo>
                  <a:lnTo>
                    <a:pt x="752046" y="558342"/>
                  </a:lnTo>
                  <a:lnTo>
                    <a:pt x="754772" y="557436"/>
                  </a:lnTo>
                  <a:lnTo>
                    <a:pt x="757498" y="556757"/>
                  </a:lnTo>
                  <a:lnTo>
                    <a:pt x="760450" y="556078"/>
                  </a:lnTo>
                  <a:lnTo>
                    <a:pt x="763403" y="555851"/>
                  </a:lnTo>
                  <a:lnTo>
                    <a:pt x="766356" y="555625"/>
                  </a:lnTo>
                  <a:close/>
                  <a:moveTo>
                    <a:pt x="210731" y="555625"/>
                  </a:moveTo>
                  <a:lnTo>
                    <a:pt x="438330" y="555625"/>
                  </a:lnTo>
                  <a:lnTo>
                    <a:pt x="441510" y="555851"/>
                  </a:lnTo>
                  <a:lnTo>
                    <a:pt x="444463" y="556078"/>
                  </a:lnTo>
                  <a:lnTo>
                    <a:pt x="447189" y="556757"/>
                  </a:lnTo>
                  <a:lnTo>
                    <a:pt x="450142" y="557436"/>
                  </a:lnTo>
                  <a:lnTo>
                    <a:pt x="452640" y="558342"/>
                  </a:lnTo>
                  <a:lnTo>
                    <a:pt x="455139" y="559473"/>
                  </a:lnTo>
                  <a:lnTo>
                    <a:pt x="457410" y="560605"/>
                  </a:lnTo>
                  <a:lnTo>
                    <a:pt x="459455" y="562416"/>
                  </a:lnTo>
                  <a:lnTo>
                    <a:pt x="461499" y="564001"/>
                  </a:lnTo>
                  <a:lnTo>
                    <a:pt x="463089" y="565586"/>
                  </a:lnTo>
                  <a:lnTo>
                    <a:pt x="464679" y="567397"/>
                  </a:lnTo>
                  <a:lnTo>
                    <a:pt x="466042" y="569661"/>
                  </a:lnTo>
                  <a:lnTo>
                    <a:pt x="466950" y="571698"/>
                  </a:lnTo>
                  <a:lnTo>
                    <a:pt x="467632" y="573735"/>
                  </a:lnTo>
                  <a:lnTo>
                    <a:pt x="468086" y="575999"/>
                  </a:lnTo>
                  <a:lnTo>
                    <a:pt x="468313" y="578489"/>
                  </a:lnTo>
                  <a:lnTo>
                    <a:pt x="468086" y="580527"/>
                  </a:lnTo>
                  <a:lnTo>
                    <a:pt x="467632" y="582791"/>
                  </a:lnTo>
                  <a:lnTo>
                    <a:pt x="466950" y="585055"/>
                  </a:lnTo>
                  <a:lnTo>
                    <a:pt x="466042" y="587092"/>
                  </a:lnTo>
                  <a:lnTo>
                    <a:pt x="464679" y="589129"/>
                  </a:lnTo>
                  <a:lnTo>
                    <a:pt x="463089" y="590940"/>
                  </a:lnTo>
                  <a:lnTo>
                    <a:pt x="461499" y="592752"/>
                  </a:lnTo>
                  <a:lnTo>
                    <a:pt x="459455" y="594336"/>
                  </a:lnTo>
                  <a:lnTo>
                    <a:pt x="457410" y="595921"/>
                  </a:lnTo>
                  <a:lnTo>
                    <a:pt x="455139" y="597053"/>
                  </a:lnTo>
                  <a:lnTo>
                    <a:pt x="452640" y="598185"/>
                  </a:lnTo>
                  <a:lnTo>
                    <a:pt x="450142" y="599317"/>
                  </a:lnTo>
                  <a:lnTo>
                    <a:pt x="447189" y="599996"/>
                  </a:lnTo>
                  <a:lnTo>
                    <a:pt x="444463" y="600675"/>
                  </a:lnTo>
                  <a:lnTo>
                    <a:pt x="441510" y="600901"/>
                  </a:lnTo>
                  <a:lnTo>
                    <a:pt x="438330" y="601128"/>
                  </a:lnTo>
                  <a:lnTo>
                    <a:pt x="422430" y="601128"/>
                  </a:lnTo>
                  <a:lnTo>
                    <a:pt x="422430" y="1053211"/>
                  </a:lnTo>
                  <a:lnTo>
                    <a:pt x="422203" y="1054117"/>
                  </a:lnTo>
                  <a:lnTo>
                    <a:pt x="421976" y="1055249"/>
                  </a:lnTo>
                  <a:lnTo>
                    <a:pt x="421749" y="1056154"/>
                  </a:lnTo>
                  <a:lnTo>
                    <a:pt x="421067" y="1057286"/>
                  </a:lnTo>
                  <a:lnTo>
                    <a:pt x="419477" y="1059097"/>
                  </a:lnTo>
                  <a:lnTo>
                    <a:pt x="417206" y="1060682"/>
                  </a:lnTo>
                  <a:lnTo>
                    <a:pt x="414707" y="1061814"/>
                  </a:lnTo>
                  <a:lnTo>
                    <a:pt x="411981" y="1062946"/>
                  </a:lnTo>
                  <a:lnTo>
                    <a:pt x="408574" y="1063399"/>
                  </a:lnTo>
                  <a:lnTo>
                    <a:pt x="405167" y="1063625"/>
                  </a:lnTo>
                  <a:lnTo>
                    <a:pt x="244349" y="1063625"/>
                  </a:lnTo>
                  <a:lnTo>
                    <a:pt x="240941" y="1063399"/>
                  </a:lnTo>
                  <a:lnTo>
                    <a:pt x="237534" y="1062946"/>
                  </a:lnTo>
                  <a:lnTo>
                    <a:pt x="234581" y="1061814"/>
                  </a:lnTo>
                  <a:lnTo>
                    <a:pt x="231856" y="1060682"/>
                  </a:lnTo>
                  <a:lnTo>
                    <a:pt x="229811" y="1059097"/>
                  </a:lnTo>
                  <a:lnTo>
                    <a:pt x="228221" y="1057286"/>
                  </a:lnTo>
                  <a:lnTo>
                    <a:pt x="227767" y="1056154"/>
                  </a:lnTo>
                  <a:lnTo>
                    <a:pt x="227313" y="1055249"/>
                  </a:lnTo>
                  <a:lnTo>
                    <a:pt x="227086" y="1054117"/>
                  </a:lnTo>
                  <a:lnTo>
                    <a:pt x="226858" y="1053211"/>
                  </a:lnTo>
                  <a:lnTo>
                    <a:pt x="226858" y="601128"/>
                  </a:lnTo>
                  <a:lnTo>
                    <a:pt x="210731" y="601128"/>
                  </a:lnTo>
                  <a:lnTo>
                    <a:pt x="207778" y="600901"/>
                  </a:lnTo>
                  <a:lnTo>
                    <a:pt x="204825" y="600675"/>
                  </a:lnTo>
                  <a:lnTo>
                    <a:pt x="201873" y="599996"/>
                  </a:lnTo>
                  <a:lnTo>
                    <a:pt x="199147" y="599317"/>
                  </a:lnTo>
                  <a:lnTo>
                    <a:pt x="196648" y="598185"/>
                  </a:lnTo>
                  <a:lnTo>
                    <a:pt x="194150" y="597053"/>
                  </a:lnTo>
                  <a:lnTo>
                    <a:pt x="191878" y="595921"/>
                  </a:lnTo>
                  <a:lnTo>
                    <a:pt x="189834" y="594336"/>
                  </a:lnTo>
                  <a:lnTo>
                    <a:pt x="187790" y="592752"/>
                  </a:lnTo>
                  <a:lnTo>
                    <a:pt x="185972" y="590940"/>
                  </a:lnTo>
                  <a:lnTo>
                    <a:pt x="184610" y="589129"/>
                  </a:lnTo>
                  <a:lnTo>
                    <a:pt x="183474" y="587092"/>
                  </a:lnTo>
                  <a:lnTo>
                    <a:pt x="182338" y="585055"/>
                  </a:lnTo>
                  <a:lnTo>
                    <a:pt x="181657" y="582791"/>
                  </a:lnTo>
                  <a:lnTo>
                    <a:pt x="180975" y="580527"/>
                  </a:lnTo>
                  <a:lnTo>
                    <a:pt x="180975" y="578489"/>
                  </a:lnTo>
                  <a:lnTo>
                    <a:pt x="180975" y="575999"/>
                  </a:lnTo>
                  <a:lnTo>
                    <a:pt x="181657" y="573735"/>
                  </a:lnTo>
                  <a:lnTo>
                    <a:pt x="182338" y="571698"/>
                  </a:lnTo>
                  <a:lnTo>
                    <a:pt x="183474" y="569661"/>
                  </a:lnTo>
                  <a:lnTo>
                    <a:pt x="184610" y="567397"/>
                  </a:lnTo>
                  <a:lnTo>
                    <a:pt x="185972" y="565586"/>
                  </a:lnTo>
                  <a:lnTo>
                    <a:pt x="187790" y="564001"/>
                  </a:lnTo>
                  <a:lnTo>
                    <a:pt x="189834" y="562416"/>
                  </a:lnTo>
                  <a:lnTo>
                    <a:pt x="191878" y="560605"/>
                  </a:lnTo>
                  <a:lnTo>
                    <a:pt x="194150" y="559473"/>
                  </a:lnTo>
                  <a:lnTo>
                    <a:pt x="196648" y="558342"/>
                  </a:lnTo>
                  <a:lnTo>
                    <a:pt x="199147" y="557436"/>
                  </a:lnTo>
                  <a:lnTo>
                    <a:pt x="201873" y="556757"/>
                  </a:lnTo>
                  <a:lnTo>
                    <a:pt x="204825" y="556078"/>
                  </a:lnTo>
                  <a:lnTo>
                    <a:pt x="207778" y="555851"/>
                  </a:lnTo>
                  <a:lnTo>
                    <a:pt x="210731" y="555625"/>
                  </a:lnTo>
                  <a:close/>
                  <a:moveTo>
                    <a:pt x="874940" y="179452"/>
                  </a:moveTo>
                  <a:lnTo>
                    <a:pt x="870631" y="179905"/>
                  </a:lnTo>
                  <a:lnTo>
                    <a:pt x="865868" y="180358"/>
                  </a:lnTo>
                  <a:lnTo>
                    <a:pt x="861332" y="181038"/>
                  </a:lnTo>
                  <a:lnTo>
                    <a:pt x="857250" y="182171"/>
                  </a:lnTo>
                  <a:lnTo>
                    <a:pt x="852941" y="183303"/>
                  </a:lnTo>
                  <a:lnTo>
                    <a:pt x="848859" y="184890"/>
                  </a:lnTo>
                  <a:lnTo>
                    <a:pt x="844550" y="186476"/>
                  </a:lnTo>
                  <a:lnTo>
                    <a:pt x="840468" y="188288"/>
                  </a:lnTo>
                  <a:lnTo>
                    <a:pt x="836840" y="190101"/>
                  </a:lnTo>
                  <a:lnTo>
                    <a:pt x="832984" y="192367"/>
                  </a:lnTo>
                  <a:lnTo>
                    <a:pt x="829356" y="194633"/>
                  </a:lnTo>
                  <a:lnTo>
                    <a:pt x="825727" y="197125"/>
                  </a:lnTo>
                  <a:lnTo>
                    <a:pt x="822552" y="199844"/>
                  </a:lnTo>
                  <a:lnTo>
                    <a:pt x="819377" y="202563"/>
                  </a:lnTo>
                  <a:lnTo>
                    <a:pt x="815975" y="205508"/>
                  </a:lnTo>
                  <a:lnTo>
                    <a:pt x="813254" y="208680"/>
                  </a:lnTo>
                  <a:lnTo>
                    <a:pt x="810306" y="211853"/>
                  </a:lnTo>
                  <a:lnTo>
                    <a:pt x="807584" y="215478"/>
                  </a:lnTo>
                  <a:lnTo>
                    <a:pt x="805316" y="218877"/>
                  </a:lnTo>
                  <a:lnTo>
                    <a:pt x="802822" y="222502"/>
                  </a:lnTo>
                  <a:lnTo>
                    <a:pt x="800554" y="226354"/>
                  </a:lnTo>
                  <a:lnTo>
                    <a:pt x="798740" y="230206"/>
                  </a:lnTo>
                  <a:lnTo>
                    <a:pt x="796925" y="234057"/>
                  </a:lnTo>
                  <a:lnTo>
                    <a:pt x="795111" y="238136"/>
                  </a:lnTo>
                  <a:lnTo>
                    <a:pt x="793750" y="242214"/>
                  </a:lnTo>
                  <a:lnTo>
                    <a:pt x="792616" y="246746"/>
                  </a:lnTo>
                  <a:lnTo>
                    <a:pt x="791709" y="251051"/>
                  </a:lnTo>
                  <a:lnTo>
                    <a:pt x="790802" y="255356"/>
                  </a:lnTo>
                  <a:lnTo>
                    <a:pt x="790348" y="259888"/>
                  </a:lnTo>
                  <a:lnTo>
                    <a:pt x="789895" y="264419"/>
                  </a:lnTo>
                  <a:lnTo>
                    <a:pt x="789895" y="268951"/>
                  </a:lnTo>
                  <a:lnTo>
                    <a:pt x="789895" y="273709"/>
                  </a:lnTo>
                  <a:lnTo>
                    <a:pt x="790348" y="278241"/>
                  </a:lnTo>
                  <a:lnTo>
                    <a:pt x="790802" y="282772"/>
                  </a:lnTo>
                  <a:lnTo>
                    <a:pt x="791709" y="287304"/>
                  </a:lnTo>
                  <a:lnTo>
                    <a:pt x="792616" y="291382"/>
                  </a:lnTo>
                  <a:lnTo>
                    <a:pt x="793750" y="295914"/>
                  </a:lnTo>
                  <a:lnTo>
                    <a:pt x="795111" y="299766"/>
                  </a:lnTo>
                  <a:lnTo>
                    <a:pt x="796925" y="304071"/>
                  </a:lnTo>
                  <a:lnTo>
                    <a:pt x="798740" y="307923"/>
                  </a:lnTo>
                  <a:lnTo>
                    <a:pt x="800554" y="311775"/>
                  </a:lnTo>
                  <a:lnTo>
                    <a:pt x="802822" y="315400"/>
                  </a:lnTo>
                  <a:lnTo>
                    <a:pt x="805316" y="319252"/>
                  </a:lnTo>
                  <a:lnTo>
                    <a:pt x="807584" y="322650"/>
                  </a:lnTo>
                  <a:lnTo>
                    <a:pt x="810306" y="326276"/>
                  </a:lnTo>
                  <a:lnTo>
                    <a:pt x="813254" y="329448"/>
                  </a:lnTo>
                  <a:lnTo>
                    <a:pt x="815975" y="332620"/>
                  </a:lnTo>
                  <a:lnTo>
                    <a:pt x="819377" y="335566"/>
                  </a:lnTo>
                  <a:lnTo>
                    <a:pt x="822552" y="338285"/>
                  </a:lnTo>
                  <a:lnTo>
                    <a:pt x="825727" y="341003"/>
                  </a:lnTo>
                  <a:lnTo>
                    <a:pt x="829356" y="343496"/>
                  </a:lnTo>
                  <a:lnTo>
                    <a:pt x="832984" y="345762"/>
                  </a:lnTo>
                  <a:lnTo>
                    <a:pt x="836840" y="348027"/>
                  </a:lnTo>
                  <a:lnTo>
                    <a:pt x="840468" y="349840"/>
                  </a:lnTo>
                  <a:lnTo>
                    <a:pt x="844550" y="351653"/>
                  </a:lnTo>
                  <a:lnTo>
                    <a:pt x="848859" y="353239"/>
                  </a:lnTo>
                  <a:lnTo>
                    <a:pt x="852941" y="354825"/>
                  </a:lnTo>
                  <a:lnTo>
                    <a:pt x="857250" y="355958"/>
                  </a:lnTo>
                  <a:lnTo>
                    <a:pt x="861332" y="356864"/>
                  </a:lnTo>
                  <a:lnTo>
                    <a:pt x="865868" y="357770"/>
                  </a:lnTo>
                  <a:lnTo>
                    <a:pt x="870631" y="358224"/>
                  </a:lnTo>
                  <a:lnTo>
                    <a:pt x="874940" y="358677"/>
                  </a:lnTo>
                  <a:lnTo>
                    <a:pt x="879702" y="358677"/>
                  </a:lnTo>
                  <a:lnTo>
                    <a:pt x="884238" y="358677"/>
                  </a:lnTo>
                  <a:lnTo>
                    <a:pt x="888773" y="358224"/>
                  </a:lnTo>
                  <a:lnTo>
                    <a:pt x="893309" y="357770"/>
                  </a:lnTo>
                  <a:lnTo>
                    <a:pt x="897618" y="356864"/>
                  </a:lnTo>
                  <a:lnTo>
                    <a:pt x="902154" y="355958"/>
                  </a:lnTo>
                  <a:lnTo>
                    <a:pt x="906236" y="354825"/>
                  </a:lnTo>
                  <a:lnTo>
                    <a:pt x="910545" y="353239"/>
                  </a:lnTo>
                  <a:lnTo>
                    <a:pt x="914400" y="351653"/>
                  </a:lnTo>
                  <a:lnTo>
                    <a:pt x="918482" y="349840"/>
                  </a:lnTo>
                  <a:lnTo>
                    <a:pt x="922565" y="348027"/>
                  </a:lnTo>
                  <a:lnTo>
                    <a:pt x="926193" y="345762"/>
                  </a:lnTo>
                  <a:lnTo>
                    <a:pt x="929822" y="343496"/>
                  </a:lnTo>
                  <a:lnTo>
                    <a:pt x="933223" y="341003"/>
                  </a:lnTo>
                  <a:lnTo>
                    <a:pt x="936625" y="338285"/>
                  </a:lnTo>
                  <a:lnTo>
                    <a:pt x="940027" y="335566"/>
                  </a:lnTo>
                  <a:lnTo>
                    <a:pt x="942975" y="332620"/>
                  </a:lnTo>
                  <a:lnTo>
                    <a:pt x="946150" y="329448"/>
                  </a:lnTo>
                  <a:lnTo>
                    <a:pt x="948872" y="326276"/>
                  </a:lnTo>
                  <a:lnTo>
                    <a:pt x="951366" y="322650"/>
                  </a:lnTo>
                  <a:lnTo>
                    <a:pt x="954088" y="319252"/>
                  </a:lnTo>
                  <a:lnTo>
                    <a:pt x="956356" y="315400"/>
                  </a:lnTo>
                  <a:lnTo>
                    <a:pt x="958397" y="311775"/>
                  </a:lnTo>
                  <a:lnTo>
                    <a:pt x="960665" y="307923"/>
                  </a:lnTo>
                  <a:lnTo>
                    <a:pt x="962252" y="304071"/>
                  </a:lnTo>
                  <a:lnTo>
                    <a:pt x="963840" y="299766"/>
                  </a:lnTo>
                  <a:lnTo>
                    <a:pt x="965200" y="295914"/>
                  </a:lnTo>
                  <a:lnTo>
                    <a:pt x="966334" y="291382"/>
                  </a:lnTo>
                  <a:lnTo>
                    <a:pt x="967695" y="287304"/>
                  </a:lnTo>
                  <a:lnTo>
                    <a:pt x="968375" y="282772"/>
                  </a:lnTo>
                  <a:lnTo>
                    <a:pt x="969056" y="278241"/>
                  </a:lnTo>
                  <a:lnTo>
                    <a:pt x="969282" y="273709"/>
                  </a:lnTo>
                  <a:lnTo>
                    <a:pt x="969509" y="268951"/>
                  </a:lnTo>
                  <a:lnTo>
                    <a:pt x="969282" y="264419"/>
                  </a:lnTo>
                  <a:lnTo>
                    <a:pt x="969056" y="259888"/>
                  </a:lnTo>
                  <a:lnTo>
                    <a:pt x="968375" y="255356"/>
                  </a:lnTo>
                  <a:lnTo>
                    <a:pt x="967695" y="251051"/>
                  </a:lnTo>
                  <a:lnTo>
                    <a:pt x="966334" y="246746"/>
                  </a:lnTo>
                  <a:lnTo>
                    <a:pt x="965200" y="242214"/>
                  </a:lnTo>
                  <a:lnTo>
                    <a:pt x="963840" y="238136"/>
                  </a:lnTo>
                  <a:lnTo>
                    <a:pt x="962252" y="234057"/>
                  </a:lnTo>
                  <a:lnTo>
                    <a:pt x="960665" y="230206"/>
                  </a:lnTo>
                  <a:lnTo>
                    <a:pt x="958397" y="226354"/>
                  </a:lnTo>
                  <a:lnTo>
                    <a:pt x="956356" y="222502"/>
                  </a:lnTo>
                  <a:lnTo>
                    <a:pt x="954088" y="218877"/>
                  </a:lnTo>
                  <a:lnTo>
                    <a:pt x="951366" y="215478"/>
                  </a:lnTo>
                  <a:lnTo>
                    <a:pt x="948872" y="211853"/>
                  </a:lnTo>
                  <a:lnTo>
                    <a:pt x="946150" y="208680"/>
                  </a:lnTo>
                  <a:lnTo>
                    <a:pt x="942975" y="205508"/>
                  </a:lnTo>
                  <a:lnTo>
                    <a:pt x="940027" y="202563"/>
                  </a:lnTo>
                  <a:lnTo>
                    <a:pt x="936625" y="199844"/>
                  </a:lnTo>
                  <a:lnTo>
                    <a:pt x="933223" y="197125"/>
                  </a:lnTo>
                  <a:lnTo>
                    <a:pt x="929822" y="194633"/>
                  </a:lnTo>
                  <a:lnTo>
                    <a:pt x="926193" y="192367"/>
                  </a:lnTo>
                  <a:lnTo>
                    <a:pt x="922565" y="190101"/>
                  </a:lnTo>
                  <a:lnTo>
                    <a:pt x="918482" y="188288"/>
                  </a:lnTo>
                  <a:lnTo>
                    <a:pt x="914400" y="186476"/>
                  </a:lnTo>
                  <a:lnTo>
                    <a:pt x="910545" y="184890"/>
                  </a:lnTo>
                  <a:lnTo>
                    <a:pt x="906236" y="183303"/>
                  </a:lnTo>
                  <a:lnTo>
                    <a:pt x="902154" y="182171"/>
                  </a:lnTo>
                  <a:lnTo>
                    <a:pt x="897618" y="181038"/>
                  </a:lnTo>
                  <a:lnTo>
                    <a:pt x="893309" y="180358"/>
                  </a:lnTo>
                  <a:lnTo>
                    <a:pt x="888773" y="179905"/>
                  </a:lnTo>
                  <a:lnTo>
                    <a:pt x="884238" y="179452"/>
                  </a:lnTo>
                  <a:lnTo>
                    <a:pt x="879702" y="179452"/>
                  </a:lnTo>
                  <a:lnTo>
                    <a:pt x="874940" y="179452"/>
                  </a:lnTo>
                  <a:close/>
                  <a:moveTo>
                    <a:pt x="873352" y="0"/>
                  </a:moveTo>
                  <a:lnTo>
                    <a:pt x="879702" y="0"/>
                  </a:lnTo>
                  <a:lnTo>
                    <a:pt x="885825" y="0"/>
                  </a:lnTo>
                  <a:lnTo>
                    <a:pt x="891722" y="680"/>
                  </a:lnTo>
                  <a:lnTo>
                    <a:pt x="897845" y="1586"/>
                  </a:lnTo>
                  <a:lnTo>
                    <a:pt x="903741" y="2719"/>
                  </a:lnTo>
                  <a:lnTo>
                    <a:pt x="909411" y="4532"/>
                  </a:lnTo>
                  <a:lnTo>
                    <a:pt x="915081" y="6571"/>
                  </a:lnTo>
                  <a:lnTo>
                    <a:pt x="920070" y="9063"/>
                  </a:lnTo>
                  <a:lnTo>
                    <a:pt x="925059" y="11782"/>
                  </a:lnTo>
                  <a:lnTo>
                    <a:pt x="1644197" y="471061"/>
                  </a:lnTo>
                  <a:lnTo>
                    <a:pt x="1648279" y="474006"/>
                  </a:lnTo>
                  <a:lnTo>
                    <a:pt x="1652134" y="476952"/>
                  </a:lnTo>
                  <a:lnTo>
                    <a:pt x="1655082" y="479897"/>
                  </a:lnTo>
                  <a:lnTo>
                    <a:pt x="1657577" y="482390"/>
                  </a:lnTo>
                  <a:lnTo>
                    <a:pt x="1659165" y="484882"/>
                  </a:lnTo>
                  <a:lnTo>
                    <a:pt x="1660072" y="487374"/>
                  </a:lnTo>
                  <a:lnTo>
                    <a:pt x="1660525" y="488507"/>
                  </a:lnTo>
                  <a:lnTo>
                    <a:pt x="1660525" y="489640"/>
                  </a:lnTo>
                  <a:lnTo>
                    <a:pt x="1660525" y="490547"/>
                  </a:lnTo>
                  <a:lnTo>
                    <a:pt x="1660298" y="491453"/>
                  </a:lnTo>
                  <a:lnTo>
                    <a:pt x="1659845" y="492586"/>
                  </a:lnTo>
                  <a:lnTo>
                    <a:pt x="1659391" y="493266"/>
                  </a:lnTo>
                  <a:lnTo>
                    <a:pt x="1658711" y="494172"/>
                  </a:lnTo>
                  <a:lnTo>
                    <a:pt x="1658031" y="495305"/>
                  </a:lnTo>
                  <a:lnTo>
                    <a:pt x="1655536" y="496664"/>
                  </a:lnTo>
                  <a:lnTo>
                    <a:pt x="1652815" y="497797"/>
                  </a:lnTo>
                  <a:lnTo>
                    <a:pt x="1649640" y="498703"/>
                  </a:lnTo>
                  <a:lnTo>
                    <a:pt x="1645557" y="499383"/>
                  </a:lnTo>
                  <a:lnTo>
                    <a:pt x="1640795" y="499836"/>
                  </a:lnTo>
                  <a:lnTo>
                    <a:pt x="1635579" y="500063"/>
                  </a:lnTo>
                  <a:lnTo>
                    <a:pt x="123598" y="500063"/>
                  </a:lnTo>
                  <a:lnTo>
                    <a:pt x="118382" y="499836"/>
                  </a:lnTo>
                  <a:lnTo>
                    <a:pt x="113620" y="499383"/>
                  </a:lnTo>
                  <a:lnTo>
                    <a:pt x="109765" y="498703"/>
                  </a:lnTo>
                  <a:lnTo>
                    <a:pt x="106136" y="497797"/>
                  </a:lnTo>
                  <a:lnTo>
                    <a:pt x="103415" y="496664"/>
                  </a:lnTo>
                  <a:lnTo>
                    <a:pt x="101373" y="495305"/>
                  </a:lnTo>
                  <a:lnTo>
                    <a:pt x="100466" y="494172"/>
                  </a:lnTo>
                  <a:lnTo>
                    <a:pt x="99786" y="493266"/>
                  </a:lnTo>
                  <a:lnTo>
                    <a:pt x="99106" y="492586"/>
                  </a:lnTo>
                  <a:lnTo>
                    <a:pt x="98652" y="491453"/>
                  </a:lnTo>
                  <a:lnTo>
                    <a:pt x="98652" y="490547"/>
                  </a:lnTo>
                  <a:lnTo>
                    <a:pt x="98425" y="489640"/>
                  </a:lnTo>
                  <a:lnTo>
                    <a:pt x="98652" y="488507"/>
                  </a:lnTo>
                  <a:lnTo>
                    <a:pt x="98879" y="487374"/>
                  </a:lnTo>
                  <a:lnTo>
                    <a:pt x="100013" y="484882"/>
                  </a:lnTo>
                  <a:lnTo>
                    <a:pt x="101827" y="482390"/>
                  </a:lnTo>
                  <a:lnTo>
                    <a:pt x="104095" y="479897"/>
                  </a:lnTo>
                  <a:lnTo>
                    <a:pt x="107270" y="476952"/>
                  </a:lnTo>
                  <a:lnTo>
                    <a:pt x="110672" y="474006"/>
                  </a:lnTo>
                  <a:lnTo>
                    <a:pt x="115207" y="471061"/>
                  </a:lnTo>
                  <a:lnTo>
                    <a:pt x="834345" y="11782"/>
                  </a:lnTo>
                  <a:lnTo>
                    <a:pt x="838881" y="9063"/>
                  </a:lnTo>
                  <a:lnTo>
                    <a:pt x="844323" y="6571"/>
                  </a:lnTo>
                  <a:lnTo>
                    <a:pt x="849766" y="4532"/>
                  </a:lnTo>
                  <a:lnTo>
                    <a:pt x="855209" y="2719"/>
                  </a:lnTo>
                  <a:lnTo>
                    <a:pt x="861106" y="1586"/>
                  </a:lnTo>
                  <a:lnTo>
                    <a:pt x="867229" y="680"/>
                  </a:lnTo>
                  <a:lnTo>
                    <a:pt x="873352"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gradFill>
                  <a:gsLst>
                    <a:gs pos="0">
                      <a:srgbClr val="EDD5A5"/>
                    </a:gs>
                    <a:gs pos="83000">
                      <a:schemeClr val="accent1">
                        <a:lumMod val="50000"/>
                      </a:schemeClr>
                    </a:gs>
                  </a:gsLst>
                  <a:lin ang="5400000" scaled="0"/>
                </a:gradFill>
                <a:latin typeface="+mn-lt"/>
                <a:ea typeface="+mn-ea"/>
              </a:endParaRPr>
            </a:p>
          </p:txBody>
        </p:sp>
      </p:grpSp>
      <p:grpSp>
        <p:nvGrpSpPr>
          <p:cNvPr id="8" name="组合 7"/>
          <p:cNvGrpSpPr/>
          <p:nvPr/>
        </p:nvGrpSpPr>
        <p:grpSpPr bwMode="auto">
          <a:xfrm>
            <a:off x="5800081" y="3181128"/>
            <a:ext cx="1044575" cy="1044575"/>
            <a:chOff x="7377124" y="2104851"/>
            <a:chExt cx="1044500" cy="1044500"/>
          </a:xfrm>
          <a:gradFill>
            <a:gsLst>
              <a:gs pos="0">
                <a:srgbClr val="EDD5A5"/>
              </a:gs>
              <a:gs pos="83000">
                <a:schemeClr val="accent1">
                  <a:lumMod val="50000"/>
                </a:schemeClr>
              </a:gs>
            </a:gsLst>
            <a:lin ang="5400000" scaled="0"/>
          </a:gradFill>
        </p:grpSpPr>
        <p:sp>
          <p:nvSpPr>
            <p:cNvPr id="26" name="椭圆 25"/>
            <p:cNvSpPr/>
            <p:nvPr/>
          </p:nvSpPr>
          <p:spPr>
            <a:xfrm>
              <a:off x="7377124" y="2104851"/>
              <a:ext cx="1044500" cy="1044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gradFill>
                  <a:gsLst>
                    <a:gs pos="0">
                      <a:srgbClr val="EDD5A5"/>
                    </a:gs>
                    <a:gs pos="83000">
                      <a:schemeClr val="accent1">
                        <a:lumMod val="50000"/>
                      </a:schemeClr>
                    </a:gs>
                  </a:gsLst>
                  <a:lin ang="5400000" scaled="0"/>
                </a:gradFill>
              </a:endParaRPr>
            </a:p>
          </p:txBody>
        </p:sp>
        <p:sp>
          <p:nvSpPr>
            <p:cNvPr id="41" name="KSO_Shape"/>
            <p:cNvSpPr>
              <a:spLocks noChangeAspect="1"/>
            </p:cNvSpPr>
            <p:nvPr/>
          </p:nvSpPr>
          <p:spPr bwMode="auto">
            <a:xfrm>
              <a:off x="7646980" y="2252477"/>
              <a:ext cx="504789" cy="687339"/>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gradFill>
                  <a:gsLst>
                    <a:gs pos="0">
                      <a:srgbClr val="EDD5A5"/>
                    </a:gs>
                    <a:gs pos="83000">
                      <a:schemeClr val="accent1">
                        <a:lumMod val="50000"/>
                      </a:schemeClr>
                    </a:gs>
                  </a:gsLst>
                  <a:lin ang="5400000" scaled="0"/>
                </a:gradFill>
                <a:latin typeface="+mn-lt"/>
                <a:ea typeface="+mn-ea"/>
              </a:endParaRPr>
            </a:p>
          </p:txBody>
        </p:sp>
      </p:grpSp>
      <p:grpSp>
        <p:nvGrpSpPr>
          <p:cNvPr id="7" name="组合 6"/>
          <p:cNvGrpSpPr/>
          <p:nvPr/>
        </p:nvGrpSpPr>
        <p:grpSpPr bwMode="auto">
          <a:xfrm>
            <a:off x="4443458" y="1590484"/>
            <a:ext cx="1044575" cy="1044575"/>
            <a:chOff x="5681572" y="2104851"/>
            <a:chExt cx="1044500" cy="1044500"/>
          </a:xfrm>
          <a:gradFill>
            <a:gsLst>
              <a:gs pos="0">
                <a:srgbClr val="EDD5A5"/>
              </a:gs>
              <a:gs pos="83000">
                <a:schemeClr val="accent1">
                  <a:lumMod val="50000"/>
                </a:schemeClr>
              </a:gs>
            </a:gsLst>
            <a:lin ang="5400000" scaled="0"/>
          </a:gradFill>
        </p:grpSpPr>
        <p:sp>
          <p:nvSpPr>
            <p:cNvPr id="12" name="椭圆 11"/>
            <p:cNvSpPr/>
            <p:nvPr/>
          </p:nvSpPr>
          <p:spPr>
            <a:xfrm>
              <a:off x="5681572" y="2104851"/>
              <a:ext cx="1044500" cy="1044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gradFill>
                  <a:gsLst>
                    <a:gs pos="0">
                      <a:srgbClr val="EDD5A5"/>
                    </a:gs>
                    <a:gs pos="83000">
                      <a:schemeClr val="accent1">
                        <a:lumMod val="50000"/>
                      </a:schemeClr>
                    </a:gs>
                  </a:gsLst>
                  <a:lin ang="5400000" scaled="0"/>
                </a:gradFill>
              </a:endParaRPr>
            </a:p>
          </p:txBody>
        </p:sp>
        <p:sp>
          <p:nvSpPr>
            <p:cNvPr id="42" name="KSO_Shape"/>
            <p:cNvSpPr>
              <a:spLocks noChangeAspect="1"/>
            </p:cNvSpPr>
            <p:nvPr/>
          </p:nvSpPr>
          <p:spPr bwMode="auto">
            <a:xfrm>
              <a:off x="5886344" y="2331847"/>
              <a:ext cx="611144" cy="520663"/>
            </a:xfrm>
            <a:custGeom>
              <a:avLst/>
              <a:gdLst>
                <a:gd name="T0" fmla="*/ 751859 w 3897313"/>
                <a:gd name="T1" fmla="*/ 3070865 h 3311525"/>
                <a:gd name="T2" fmla="*/ 255585 w 3897313"/>
                <a:gd name="T3" fmla="*/ 3040088 h 3311525"/>
                <a:gd name="T4" fmla="*/ 743927 w 3897313"/>
                <a:gd name="T5" fmla="*/ 2593335 h 3311525"/>
                <a:gd name="T6" fmla="*/ 1413894 w 3897313"/>
                <a:gd name="T7" fmla="*/ 3077845 h 3311525"/>
                <a:gd name="T8" fmla="*/ 936625 w 3897313"/>
                <a:gd name="T9" fmla="*/ 3015560 h 3311525"/>
                <a:gd name="T10" fmla="*/ 2154553 w 3897313"/>
                <a:gd name="T11" fmla="*/ 3028286 h 3311525"/>
                <a:gd name="T12" fmla="*/ 1664757 w 3897313"/>
                <a:gd name="T13" fmla="*/ 3075622 h 3311525"/>
                <a:gd name="T14" fmla="*/ 1758006 w 3897313"/>
                <a:gd name="T15" fmla="*/ 2237553 h 3311525"/>
                <a:gd name="T16" fmla="*/ 2834647 w 3897313"/>
                <a:gd name="T17" fmla="*/ 3040063 h 3311525"/>
                <a:gd name="T18" fmla="*/ 2339302 w 3897313"/>
                <a:gd name="T19" fmla="*/ 3070861 h 3311525"/>
                <a:gd name="T20" fmla="*/ 2569533 w 3897313"/>
                <a:gd name="T21" fmla="*/ 1738630 h 3311525"/>
                <a:gd name="T22" fmla="*/ 3498851 w 3897313"/>
                <a:gd name="T23" fmla="*/ 3067687 h 3311525"/>
                <a:gd name="T24" fmla="*/ 2999741 w 3897313"/>
                <a:gd name="T25" fmla="*/ 3045465 h 3311525"/>
                <a:gd name="T26" fmla="*/ 3400426 w 3897313"/>
                <a:gd name="T27" fmla="*/ 924221 h 3311525"/>
                <a:gd name="T28" fmla="*/ 684213 w 3897313"/>
                <a:gd name="T29" fmla="*/ 392109 h 3311525"/>
                <a:gd name="T30" fmla="*/ 907734 w 3897313"/>
                <a:gd name="T31" fmla="*/ 594315 h 3311525"/>
                <a:gd name="T32" fmla="*/ 1026479 w 3897313"/>
                <a:gd name="T33" fmla="*/ 723193 h 3311525"/>
                <a:gd name="T34" fmla="*/ 975996 w 3897313"/>
                <a:gd name="T35" fmla="*/ 832073 h 3311525"/>
                <a:gd name="T36" fmla="*/ 863919 w 3897313"/>
                <a:gd name="T37" fmla="*/ 848262 h 3311525"/>
                <a:gd name="T38" fmla="*/ 730251 w 3897313"/>
                <a:gd name="T39" fmla="*/ 739382 h 3311525"/>
                <a:gd name="T40" fmla="*/ 539433 w 3897313"/>
                <a:gd name="T41" fmla="*/ 721606 h 3311525"/>
                <a:gd name="T42" fmla="*/ 414656 w 3897313"/>
                <a:gd name="T43" fmla="*/ 828264 h 3311525"/>
                <a:gd name="T44" fmla="*/ 476886 w 3897313"/>
                <a:gd name="T45" fmla="*/ 961586 h 3311525"/>
                <a:gd name="T46" fmla="*/ 899479 w 3897313"/>
                <a:gd name="T47" fmla="*/ 1159030 h 3311525"/>
                <a:gd name="T48" fmla="*/ 1054101 w 3897313"/>
                <a:gd name="T49" fmla="*/ 1345364 h 3311525"/>
                <a:gd name="T50" fmla="*/ 1035369 w 3897313"/>
                <a:gd name="T51" fmla="*/ 1555187 h 3311525"/>
                <a:gd name="T52" fmla="*/ 868999 w 3897313"/>
                <a:gd name="T53" fmla="*/ 1723110 h 3311525"/>
                <a:gd name="T54" fmla="*/ 679451 w 3897313"/>
                <a:gd name="T55" fmla="*/ 1888811 h 3311525"/>
                <a:gd name="T56" fmla="*/ 528003 w 3897313"/>
                <a:gd name="T57" fmla="*/ 1891033 h 3311525"/>
                <a:gd name="T58" fmla="*/ 367666 w 3897313"/>
                <a:gd name="T59" fmla="*/ 1718349 h 3311525"/>
                <a:gd name="T60" fmla="*/ 191136 w 3897313"/>
                <a:gd name="T61" fmla="*/ 1594867 h 3311525"/>
                <a:gd name="T62" fmla="*/ 180341 w 3897313"/>
                <a:gd name="T63" fmla="*/ 1485987 h 3311525"/>
                <a:gd name="T64" fmla="*/ 300038 w 3897313"/>
                <a:gd name="T65" fmla="*/ 1414247 h 3311525"/>
                <a:gd name="T66" fmla="*/ 369253 w 3897313"/>
                <a:gd name="T67" fmla="*/ 1467258 h 3311525"/>
                <a:gd name="T68" fmla="*/ 645478 w 3897313"/>
                <a:gd name="T69" fmla="*/ 1564393 h 3311525"/>
                <a:gd name="T70" fmla="*/ 785496 w 3897313"/>
                <a:gd name="T71" fmla="*/ 1520905 h 3311525"/>
                <a:gd name="T72" fmla="*/ 793434 w 3897313"/>
                <a:gd name="T73" fmla="*/ 1370123 h 3311525"/>
                <a:gd name="T74" fmla="*/ 334328 w 3897313"/>
                <a:gd name="T75" fmla="*/ 1127604 h 3311525"/>
                <a:gd name="T76" fmla="*/ 199073 w 3897313"/>
                <a:gd name="T77" fmla="*/ 972061 h 3311525"/>
                <a:gd name="T78" fmla="*/ 197803 w 3897313"/>
                <a:gd name="T79" fmla="*/ 758428 h 3311525"/>
                <a:gd name="T80" fmla="*/ 356553 w 3897313"/>
                <a:gd name="T81" fmla="*/ 575903 h 3311525"/>
                <a:gd name="T82" fmla="*/ 525781 w 3897313"/>
                <a:gd name="T83" fmla="*/ 384491 h 3311525"/>
                <a:gd name="T84" fmla="*/ 3649008 w 3897313"/>
                <a:gd name="T85" fmla="*/ 6033 h 3311525"/>
                <a:gd name="T86" fmla="*/ 3716323 w 3897313"/>
                <a:gd name="T87" fmla="*/ 71764 h 3311525"/>
                <a:gd name="T88" fmla="*/ 3884930 w 3897313"/>
                <a:gd name="T89" fmla="*/ 709702 h 3311525"/>
                <a:gd name="T90" fmla="*/ 3809358 w 3897313"/>
                <a:gd name="T91" fmla="*/ 766859 h 3311525"/>
                <a:gd name="T92" fmla="*/ 3717911 w 3897313"/>
                <a:gd name="T93" fmla="*/ 745584 h 3311525"/>
                <a:gd name="T94" fmla="*/ 3455952 w 3897313"/>
                <a:gd name="T95" fmla="*/ 648099 h 3311525"/>
                <a:gd name="T96" fmla="*/ 2896154 w 3897313"/>
                <a:gd name="T97" fmla="*/ 1275241 h 3311525"/>
                <a:gd name="T98" fmla="*/ 2256022 w 3897313"/>
                <a:gd name="T99" fmla="*/ 1779812 h 3311525"/>
                <a:gd name="T100" fmla="*/ 1575246 w 3897313"/>
                <a:gd name="T101" fmla="*/ 2148158 h 3311525"/>
                <a:gd name="T102" fmla="*/ 927493 w 3897313"/>
                <a:gd name="T103" fmla="*/ 2376787 h 3311525"/>
                <a:gd name="T104" fmla="*/ 113356 w 3897313"/>
                <a:gd name="T105" fmla="*/ 2517140 h 3311525"/>
                <a:gd name="T106" fmla="*/ 384206 w 3897313"/>
                <a:gd name="T107" fmla="*/ 2221192 h 3311525"/>
                <a:gd name="T108" fmla="*/ 1118644 w 3897313"/>
                <a:gd name="T109" fmla="*/ 2040830 h 3311525"/>
                <a:gd name="T110" fmla="*/ 2028673 w 3897313"/>
                <a:gd name="T111" fmla="*/ 1609610 h 3311525"/>
                <a:gd name="T112" fmla="*/ 2530999 w 3897313"/>
                <a:gd name="T113" fmla="*/ 1244757 h 3311525"/>
                <a:gd name="T114" fmla="*/ 3068570 w 3897313"/>
                <a:gd name="T115" fmla="*/ 708114 h 3311525"/>
                <a:gd name="T116" fmla="*/ 3069841 w 3897313"/>
                <a:gd name="T117" fmla="*/ 393750 h 3311525"/>
                <a:gd name="T118" fmla="*/ 2984744 w 3897313"/>
                <a:gd name="T119" fmla="*/ 355010 h 3311525"/>
                <a:gd name="T120" fmla="*/ 2960294 w 3897313"/>
                <a:gd name="T121" fmla="*/ 262288 h 3311525"/>
                <a:gd name="T122" fmla="*/ 3015226 w 3897313"/>
                <a:gd name="T123" fmla="*/ 186713 h 331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97313" h="3311525">
                  <a:moveTo>
                    <a:pt x="0" y="3178175"/>
                  </a:moveTo>
                  <a:lnTo>
                    <a:pt x="3803650" y="3178175"/>
                  </a:lnTo>
                  <a:lnTo>
                    <a:pt x="3803650" y="3311525"/>
                  </a:lnTo>
                  <a:lnTo>
                    <a:pt x="0" y="3311525"/>
                  </a:lnTo>
                  <a:lnTo>
                    <a:pt x="0" y="3178175"/>
                  </a:lnTo>
                  <a:close/>
                  <a:moveTo>
                    <a:pt x="784225" y="2584450"/>
                  </a:moveTo>
                  <a:lnTo>
                    <a:pt x="784225" y="3015656"/>
                  </a:lnTo>
                  <a:lnTo>
                    <a:pt x="783908" y="3022002"/>
                  </a:lnTo>
                  <a:lnTo>
                    <a:pt x="782956" y="3028348"/>
                  </a:lnTo>
                  <a:lnTo>
                    <a:pt x="781369" y="3034059"/>
                  </a:lnTo>
                  <a:lnTo>
                    <a:pt x="779465" y="3040088"/>
                  </a:lnTo>
                  <a:lnTo>
                    <a:pt x="776610" y="3045482"/>
                  </a:lnTo>
                  <a:lnTo>
                    <a:pt x="773437" y="3050558"/>
                  </a:lnTo>
                  <a:lnTo>
                    <a:pt x="769946" y="3055318"/>
                  </a:lnTo>
                  <a:lnTo>
                    <a:pt x="766138" y="3059760"/>
                  </a:lnTo>
                  <a:lnTo>
                    <a:pt x="761696" y="3064202"/>
                  </a:lnTo>
                  <a:lnTo>
                    <a:pt x="756936" y="3067692"/>
                  </a:lnTo>
                  <a:lnTo>
                    <a:pt x="751859" y="3070865"/>
                  </a:lnTo>
                  <a:lnTo>
                    <a:pt x="746465" y="3073086"/>
                  </a:lnTo>
                  <a:lnTo>
                    <a:pt x="740436" y="3075625"/>
                  </a:lnTo>
                  <a:lnTo>
                    <a:pt x="734407" y="3077211"/>
                  </a:lnTo>
                  <a:lnTo>
                    <a:pt x="728696" y="3077846"/>
                  </a:lnTo>
                  <a:lnTo>
                    <a:pt x="722349" y="3078163"/>
                  </a:lnTo>
                  <a:lnTo>
                    <a:pt x="312701" y="3078163"/>
                  </a:lnTo>
                  <a:lnTo>
                    <a:pt x="306355" y="3077846"/>
                  </a:lnTo>
                  <a:lnTo>
                    <a:pt x="300643" y="3077211"/>
                  </a:lnTo>
                  <a:lnTo>
                    <a:pt x="294614" y="3075625"/>
                  </a:lnTo>
                  <a:lnTo>
                    <a:pt x="288585" y="3073086"/>
                  </a:lnTo>
                  <a:lnTo>
                    <a:pt x="283191" y="3070865"/>
                  </a:lnTo>
                  <a:lnTo>
                    <a:pt x="278114" y="3067692"/>
                  </a:lnTo>
                  <a:lnTo>
                    <a:pt x="273354" y="3064202"/>
                  </a:lnTo>
                  <a:lnTo>
                    <a:pt x="268912" y="3059760"/>
                  </a:lnTo>
                  <a:lnTo>
                    <a:pt x="265104" y="3055318"/>
                  </a:lnTo>
                  <a:lnTo>
                    <a:pt x="261614" y="3050558"/>
                  </a:lnTo>
                  <a:lnTo>
                    <a:pt x="258441" y="3045482"/>
                  </a:lnTo>
                  <a:lnTo>
                    <a:pt x="255585" y="3040088"/>
                  </a:lnTo>
                  <a:lnTo>
                    <a:pt x="253681" y="3034059"/>
                  </a:lnTo>
                  <a:lnTo>
                    <a:pt x="252094" y="3028348"/>
                  </a:lnTo>
                  <a:lnTo>
                    <a:pt x="251142" y="3022002"/>
                  </a:lnTo>
                  <a:lnTo>
                    <a:pt x="250825" y="3015656"/>
                  </a:lnTo>
                  <a:lnTo>
                    <a:pt x="250825" y="2675514"/>
                  </a:lnTo>
                  <a:lnTo>
                    <a:pt x="303181" y="2669486"/>
                  </a:lnTo>
                  <a:lnTo>
                    <a:pt x="359980" y="2662505"/>
                  </a:lnTo>
                  <a:lnTo>
                    <a:pt x="390125" y="2658380"/>
                  </a:lnTo>
                  <a:lnTo>
                    <a:pt x="421221" y="2653621"/>
                  </a:lnTo>
                  <a:lnTo>
                    <a:pt x="453587" y="2648861"/>
                  </a:lnTo>
                  <a:lnTo>
                    <a:pt x="486587" y="2643785"/>
                  </a:lnTo>
                  <a:lnTo>
                    <a:pt x="520540" y="2638073"/>
                  </a:lnTo>
                  <a:lnTo>
                    <a:pt x="555444" y="2631727"/>
                  </a:lnTo>
                  <a:lnTo>
                    <a:pt x="591300" y="2625381"/>
                  </a:lnTo>
                  <a:lnTo>
                    <a:pt x="628425" y="2618401"/>
                  </a:lnTo>
                  <a:lnTo>
                    <a:pt x="665868" y="2610469"/>
                  </a:lnTo>
                  <a:lnTo>
                    <a:pt x="704580" y="2602219"/>
                  </a:lnTo>
                  <a:lnTo>
                    <a:pt x="743927" y="2593335"/>
                  </a:lnTo>
                  <a:lnTo>
                    <a:pt x="784225" y="2584450"/>
                  </a:lnTo>
                  <a:close/>
                  <a:moveTo>
                    <a:pt x="1470025" y="2365375"/>
                  </a:moveTo>
                  <a:lnTo>
                    <a:pt x="1470025" y="3015560"/>
                  </a:lnTo>
                  <a:lnTo>
                    <a:pt x="1469708" y="3021916"/>
                  </a:lnTo>
                  <a:lnTo>
                    <a:pt x="1468757" y="3028271"/>
                  </a:lnTo>
                  <a:lnTo>
                    <a:pt x="1467171" y="3033991"/>
                  </a:lnTo>
                  <a:lnTo>
                    <a:pt x="1464951" y="3040029"/>
                  </a:lnTo>
                  <a:lnTo>
                    <a:pt x="1462414" y="3045432"/>
                  </a:lnTo>
                  <a:lnTo>
                    <a:pt x="1459243" y="3050516"/>
                  </a:lnTo>
                  <a:lnTo>
                    <a:pt x="1455755" y="3055283"/>
                  </a:lnTo>
                  <a:lnTo>
                    <a:pt x="1451949" y="3059732"/>
                  </a:lnTo>
                  <a:lnTo>
                    <a:pt x="1447192" y="3064181"/>
                  </a:lnTo>
                  <a:lnTo>
                    <a:pt x="1442435" y="3067676"/>
                  </a:lnTo>
                  <a:lnTo>
                    <a:pt x="1437362" y="3070854"/>
                  </a:lnTo>
                  <a:lnTo>
                    <a:pt x="1431653" y="3073079"/>
                  </a:lnTo>
                  <a:lnTo>
                    <a:pt x="1426262" y="3075621"/>
                  </a:lnTo>
                  <a:lnTo>
                    <a:pt x="1420237" y="3077210"/>
                  </a:lnTo>
                  <a:lnTo>
                    <a:pt x="1413894" y="3077845"/>
                  </a:lnTo>
                  <a:lnTo>
                    <a:pt x="1407869" y="3078163"/>
                  </a:lnTo>
                  <a:lnTo>
                    <a:pt x="998781" y="3078163"/>
                  </a:lnTo>
                  <a:lnTo>
                    <a:pt x="992439" y="3077845"/>
                  </a:lnTo>
                  <a:lnTo>
                    <a:pt x="986096" y="3077210"/>
                  </a:lnTo>
                  <a:lnTo>
                    <a:pt x="980388" y="3075621"/>
                  </a:lnTo>
                  <a:lnTo>
                    <a:pt x="974680" y="3073079"/>
                  </a:lnTo>
                  <a:lnTo>
                    <a:pt x="969289" y="3070854"/>
                  </a:lnTo>
                  <a:lnTo>
                    <a:pt x="964215" y="3067676"/>
                  </a:lnTo>
                  <a:lnTo>
                    <a:pt x="959458" y="3064181"/>
                  </a:lnTo>
                  <a:lnTo>
                    <a:pt x="955018" y="3059732"/>
                  </a:lnTo>
                  <a:lnTo>
                    <a:pt x="950896" y="3055283"/>
                  </a:lnTo>
                  <a:lnTo>
                    <a:pt x="947090" y="3050516"/>
                  </a:lnTo>
                  <a:lnTo>
                    <a:pt x="943919" y="3045432"/>
                  </a:lnTo>
                  <a:lnTo>
                    <a:pt x="941699" y="3040029"/>
                  </a:lnTo>
                  <a:lnTo>
                    <a:pt x="939479" y="3033991"/>
                  </a:lnTo>
                  <a:lnTo>
                    <a:pt x="937894" y="3028271"/>
                  </a:lnTo>
                  <a:lnTo>
                    <a:pt x="936942" y="3021916"/>
                  </a:lnTo>
                  <a:lnTo>
                    <a:pt x="936625" y="3015560"/>
                  </a:lnTo>
                  <a:lnTo>
                    <a:pt x="936625" y="2545241"/>
                  </a:lnTo>
                  <a:lnTo>
                    <a:pt x="994024" y="2529034"/>
                  </a:lnTo>
                  <a:lnTo>
                    <a:pt x="1053326" y="2512191"/>
                  </a:lnTo>
                  <a:lnTo>
                    <a:pt x="1112628" y="2493442"/>
                  </a:lnTo>
                  <a:lnTo>
                    <a:pt x="1173833" y="2474375"/>
                  </a:lnTo>
                  <a:lnTo>
                    <a:pt x="1235672" y="2453401"/>
                  </a:lnTo>
                  <a:lnTo>
                    <a:pt x="1266750" y="2442597"/>
                  </a:lnTo>
                  <a:lnTo>
                    <a:pt x="1298145" y="2431156"/>
                  </a:lnTo>
                  <a:lnTo>
                    <a:pt x="1330174" y="2419716"/>
                  </a:lnTo>
                  <a:lnTo>
                    <a:pt x="1361886" y="2407958"/>
                  </a:lnTo>
                  <a:lnTo>
                    <a:pt x="1394233" y="2395565"/>
                  </a:lnTo>
                  <a:lnTo>
                    <a:pt x="1426579" y="2383171"/>
                  </a:lnTo>
                  <a:lnTo>
                    <a:pt x="1448144" y="2374273"/>
                  </a:lnTo>
                  <a:lnTo>
                    <a:pt x="1470025" y="2365375"/>
                  </a:lnTo>
                  <a:close/>
                  <a:moveTo>
                    <a:pt x="2155826" y="2020888"/>
                  </a:moveTo>
                  <a:lnTo>
                    <a:pt x="2155826" y="3015578"/>
                  </a:lnTo>
                  <a:lnTo>
                    <a:pt x="2155190" y="3021932"/>
                  </a:lnTo>
                  <a:lnTo>
                    <a:pt x="2154553" y="3028286"/>
                  </a:lnTo>
                  <a:lnTo>
                    <a:pt x="2152962" y="3034004"/>
                  </a:lnTo>
                  <a:lnTo>
                    <a:pt x="2151052" y="3040040"/>
                  </a:lnTo>
                  <a:lnTo>
                    <a:pt x="2148188" y="3045441"/>
                  </a:lnTo>
                  <a:lnTo>
                    <a:pt x="2145006" y="3050524"/>
                  </a:lnTo>
                  <a:lnTo>
                    <a:pt x="2141505" y="3055289"/>
                  </a:lnTo>
                  <a:lnTo>
                    <a:pt x="2137367" y="3059737"/>
                  </a:lnTo>
                  <a:lnTo>
                    <a:pt x="2133230" y="3064185"/>
                  </a:lnTo>
                  <a:lnTo>
                    <a:pt x="2128456" y="3067679"/>
                  </a:lnTo>
                  <a:lnTo>
                    <a:pt x="2123364" y="3070856"/>
                  </a:lnTo>
                  <a:lnTo>
                    <a:pt x="2117636" y="3073080"/>
                  </a:lnTo>
                  <a:lnTo>
                    <a:pt x="2111907" y="3075622"/>
                  </a:lnTo>
                  <a:lnTo>
                    <a:pt x="2105860" y="3077210"/>
                  </a:lnTo>
                  <a:lnTo>
                    <a:pt x="2099813" y="3077845"/>
                  </a:lnTo>
                  <a:lnTo>
                    <a:pt x="2093766" y="3078163"/>
                  </a:lnTo>
                  <a:lnTo>
                    <a:pt x="1682898" y="3078163"/>
                  </a:lnTo>
                  <a:lnTo>
                    <a:pt x="1676533" y="3077845"/>
                  </a:lnTo>
                  <a:lnTo>
                    <a:pt x="1670486" y="3077210"/>
                  </a:lnTo>
                  <a:lnTo>
                    <a:pt x="1664757" y="3075622"/>
                  </a:lnTo>
                  <a:lnTo>
                    <a:pt x="1658711" y="3073080"/>
                  </a:lnTo>
                  <a:lnTo>
                    <a:pt x="1653300" y="3070856"/>
                  </a:lnTo>
                  <a:lnTo>
                    <a:pt x="1648208" y="3067679"/>
                  </a:lnTo>
                  <a:lnTo>
                    <a:pt x="1643434" y="3064185"/>
                  </a:lnTo>
                  <a:lnTo>
                    <a:pt x="1638979" y="3059737"/>
                  </a:lnTo>
                  <a:lnTo>
                    <a:pt x="1635160" y="3055289"/>
                  </a:lnTo>
                  <a:lnTo>
                    <a:pt x="1631341" y="3050524"/>
                  </a:lnTo>
                  <a:lnTo>
                    <a:pt x="1628158" y="3045441"/>
                  </a:lnTo>
                  <a:lnTo>
                    <a:pt x="1625612" y="3040040"/>
                  </a:lnTo>
                  <a:lnTo>
                    <a:pt x="1623702" y="3034004"/>
                  </a:lnTo>
                  <a:lnTo>
                    <a:pt x="1622111" y="3028286"/>
                  </a:lnTo>
                  <a:lnTo>
                    <a:pt x="1621156" y="3021932"/>
                  </a:lnTo>
                  <a:lnTo>
                    <a:pt x="1620838" y="3015578"/>
                  </a:lnTo>
                  <a:lnTo>
                    <a:pt x="1620838" y="2301092"/>
                  </a:lnTo>
                  <a:lnTo>
                    <a:pt x="1655210" y="2285842"/>
                  </a:lnTo>
                  <a:lnTo>
                    <a:pt x="1689581" y="2269958"/>
                  </a:lnTo>
                  <a:lnTo>
                    <a:pt x="1723953" y="2253756"/>
                  </a:lnTo>
                  <a:lnTo>
                    <a:pt x="1758006" y="2237553"/>
                  </a:lnTo>
                  <a:lnTo>
                    <a:pt x="1792060" y="2221033"/>
                  </a:lnTo>
                  <a:lnTo>
                    <a:pt x="1825477" y="2203878"/>
                  </a:lnTo>
                  <a:lnTo>
                    <a:pt x="1859530" y="2187041"/>
                  </a:lnTo>
                  <a:lnTo>
                    <a:pt x="1892629" y="2169568"/>
                  </a:lnTo>
                  <a:lnTo>
                    <a:pt x="1926364" y="2151777"/>
                  </a:lnTo>
                  <a:lnTo>
                    <a:pt x="1959462" y="2133668"/>
                  </a:lnTo>
                  <a:lnTo>
                    <a:pt x="1992879" y="2115560"/>
                  </a:lnTo>
                  <a:lnTo>
                    <a:pt x="2025660" y="2097452"/>
                  </a:lnTo>
                  <a:lnTo>
                    <a:pt x="2058440" y="2078390"/>
                  </a:lnTo>
                  <a:lnTo>
                    <a:pt x="2090902" y="2059647"/>
                  </a:lnTo>
                  <a:lnTo>
                    <a:pt x="2123682" y="2040267"/>
                  </a:lnTo>
                  <a:lnTo>
                    <a:pt x="2155826" y="2020888"/>
                  </a:lnTo>
                  <a:close/>
                  <a:moveTo>
                    <a:pt x="2840038" y="1514475"/>
                  </a:moveTo>
                  <a:lnTo>
                    <a:pt x="2840038" y="3015616"/>
                  </a:lnTo>
                  <a:lnTo>
                    <a:pt x="2839404" y="3021966"/>
                  </a:lnTo>
                  <a:lnTo>
                    <a:pt x="2838770" y="3028316"/>
                  </a:lnTo>
                  <a:lnTo>
                    <a:pt x="2837184" y="3034031"/>
                  </a:lnTo>
                  <a:lnTo>
                    <a:pt x="2834647" y="3040063"/>
                  </a:lnTo>
                  <a:lnTo>
                    <a:pt x="2832427" y="3045461"/>
                  </a:lnTo>
                  <a:lnTo>
                    <a:pt x="2829256" y="3050541"/>
                  </a:lnTo>
                  <a:lnTo>
                    <a:pt x="2825768" y="3055303"/>
                  </a:lnTo>
                  <a:lnTo>
                    <a:pt x="2821328" y="3059748"/>
                  </a:lnTo>
                  <a:lnTo>
                    <a:pt x="2817205" y="3064193"/>
                  </a:lnTo>
                  <a:lnTo>
                    <a:pt x="2812449" y="3067686"/>
                  </a:lnTo>
                  <a:lnTo>
                    <a:pt x="2807057" y="3070861"/>
                  </a:lnTo>
                  <a:lnTo>
                    <a:pt x="2801666" y="3073083"/>
                  </a:lnTo>
                  <a:lnTo>
                    <a:pt x="2796275" y="3075623"/>
                  </a:lnTo>
                  <a:lnTo>
                    <a:pt x="2790250" y="3077211"/>
                  </a:lnTo>
                  <a:lnTo>
                    <a:pt x="2783908" y="3077846"/>
                  </a:lnTo>
                  <a:lnTo>
                    <a:pt x="2777565" y="3078163"/>
                  </a:lnTo>
                  <a:lnTo>
                    <a:pt x="2368794" y="3078163"/>
                  </a:lnTo>
                  <a:lnTo>
                    <a:pt x="2362452" y="3077846"/>
                  </a:lnTo>
                  <a:lnTo>
                    <a:pt x="2356109" y="3077211"/>
                  </a:lnTo>
                  <a:lnTo>
                    <a:pt x="2350084" y="3075623"/>
                  </a:lnTo>
                  <a:lnTo>
                    <a:pt x="2344693" y="3073083"/>
                  </a:lnTo>
                  <a:lnTo>
                    <a:pt x="2339302" y="3070861"/>
                  </a:lnTo>
                  <a:lnTo>
                    <a:pt x="2334228" y="3067686"/>
                  </a:lnTo>
                  <a:lnTo>
                    <a:pt x="2329471" y="3064193"/>
                  </a:lnTo>
                  <a:lnTo>
                    <a:pt x="2324714" y="3059748"/>
                  </a:lnTo>
                  <a:lnTo>
                    <a:pt x="2320592" y="3055303"/>
                  </a:lnTo>
                  <a:lnTo>
                    <a:pt x="2317103" y="3050541"/>
                  </a:lnTo>
                  <a:lnTo>
                    <a:pt x="2313932" y="3045461"/>
                  </a:lnTo>
                  <a:lnTo>
                    <a:pt x="2311712" y="3040063"/>
                  </a:lnTo>
                  <a:lnTo>
                    <a:pt x="2309175" y="3034031"/>
                  </a:lnTo>
                  <a:lnTo>
                    <a:pt x="2307590" y="3028316"/>
                  </a:lnTo>
                  <a:lnTo>
                    <a:pt x="2306955" y="3021966"/>
                  </a:lnTo>
                  <a:lnTo>
                    <a:pt x="2306638" y="3015616"/>
                  </a:lnTo>
                  <a:lnTo>
                    <a:pt x="2306638" y="1925320"/>
                  </a:lnTo>
                  <a:lnTo>
                    <a:pt x="2351035" y="1895158"/>
                  </a:lnTo>
                  <a:lnTo>
                    <a:pt x="2395433" y="1864995"/>
                  </a:lnTo>
                  <a:lnTo>
                    <a:pt x="2439513" y="1834198"/>
                  </a:lnTo>
                  <a:lnTo>
                    <a:pt x="2483275" y="1803083"/>
                  </a:lnTo>
                  <a:lnTo>
                    <a:pt x="2526721" y="1771015"/>
                  </a:lnTo>
                  <a:lnTo>
                    <a:pt x="2569533" y="1738630"/>
                  </a:lnTo>
                  <a:lnTo>
                    <a:pt x="2612344" y="1705610"/>
                  </a:lnTo>
                  <a:lnTo>
                    <a:pt x="2654204" y="1671955"/>
                  </a:lnTo>
                  <a:lnTo>
                    <a:pt x="2701139" y="1633855"/>
                  </a:lnTo>
                  <a:lnTo>
                    <a:pt x="2748073" y="1594803"/>
                  </a:lnTo>
                  <a:lnTo>
                    <a:pt x="2794055" y="1554798"/>
                  </a:lnTo>
                  <a:lnTo>
                    <a:pt x="2840038" y="1514475"/>
                  </a:lnTo>
                  <a:close/>
                  <a:moveTo>
                    <a:pt x="3525838" y="762000"/>
                  </a:moveTo>
                  <a:lnTo>
                    <a:pt x="3525838" y="3015624"/>
                  </a:lnTo>
                  <a:lnTo>
                    <a:pt x="3525521" y="3021973"/>
                  </a:lnTo>
                  <a:lnTo>
                    <a:pt x="3524886" y="3028322"/>
                  </a:lnTo>
                  <a:lnTo>
                    <a:pt x="3523298" y="3034037"/>
                  </a:lnTo>
                  <a:lnTo>
                    <a:pt x="3521076" y="3040068"/>
                  </a:lnTo>
                  <a:lnTo>
                    <a:pt x="3518536" y="3045465"/>
                  </a:lnTo>
                  <a:lnTo>
                    <a:pt x="3515361" y="3050544"/>
                  </a:lnTo>
                  <a:lnTo>
                    <a:pt x="3511868" y="3055306"/>
                  </a:lnTo>
                  <a:lnTo>
                    <a:pt x="3507741" y="3059751"/>
                  </a:lnTo>
                  <a:lnTo>
                    <a:pt x="3503613" y="3064195"/>
                  </a:lnTo>
                  <a:lnTo>
                    <a:pt x="3498851" y="3067687"/>
                  </a:lnTo>
                  <a:lnTo>
                    <a:pt x="3493453" y="3070862"/>
                  </a:lnTo>
                  <a:lnTo>
                    <a:pt x="3488056" y="3073084"/>
                  </a:lnTo>
                  <a:lnTo>
                    <a:pt x="3482023" y="3075623"/>
                  </a:lnTo>
                  <a:lnTo>
                    <a:pt x="3476308" y="3077211"/>
                  </a:lnTo>
                  <a:lnTo>
                    <a:pt x="3470276" y="3077846"/>
                  </a:lnTo>
                  <a:lnTo>
                    <a:pt x="3463926" y="3078163"/>
                  </a:lnTo>
                  <a:lnTo>
                    <a:pt x="3054351" y="3078163"/>
                  </a:lnTo>
                  <a:lnTo>
                    <a:pt x="3048001" y="3077846"/>
                  </a:lnTo>
                  <a:lnTo>
                    <a:pt x="3041968" y="3077211"/>
                  </a:lnTo>
                  <a:lnTo>
                    <a:pt x="3035936" y="3075623"/>
                  </a:lnTo>
                  <a:lnTo>
                    <a:pt x="3030221" y="3073084"/>
                  </a:lnTo>
                  <a:lnTo>
                    <a:pt x="3024506" y="3070862"/>
                  </a:lnTo>
                  <a:lnTo>
                    <a:pt x="3019426" y="3067687"/>
                  </a:lnTo>
                  <a:lnTo>
                    <a:pt x="3014663" y="3064195"/>
                  </a:lnTo>
                  <a:lnTo>
                    <a:pt x="3010536" y="3059751"/>
                  </a:lnTo>
                  <a:lnTo>
                    <a:pt x="3006408" y="3055306"/>
                  </a:lnTo>
                  <a:lnTo>
                    <a:pt x="3002916" y="3050544"/>
                  </a:lnTo>
                  <a:lnTo>
                    <a:pt x="2999741" y="3045465"/>
                  </a:lnTo>
                  <a:lnTo>
                    <a:pt x="2997201" y="3040068"/>
                  </a:lnTo>
                  <a:lnTo>
                    <a:pt x="2994978" y="3034037"/>
                  </a:lnTo>
                  <a:lnTo>
                    <a:pt x="2993391" y="3028322"/>
                  </a:lnTo>
                  <a:lnTo>
                    <a:pt x="2992756" y="3021973"/>
                  </a:lnTo>
                  <a:lnTo>
                    <a:pt x="2992438" y="3015624"/>
                  </a:lnTo>
                  <a:lnTo>
                    <a:pt x="2992438" y="1374374"/>
                  </a:lnTo>
                  <a:lnTo>
                    <a:pt x="3028316" y="1338819"/>
                  </a:lnTo>
                  <a:lnTo>
                    <a:pt x="3063558" y="1303264"/>
                  </a:lnTo>
                  <a:lnTo>
                    <a:pt x="3098801" y="1267391"/>
                  </a:lnTo>
                  <a:lnTo>
                    <a:pt x="3133408" y="1230884"/>
                  </a:lnTo>
                  <a:lnTo>
                    <a:pt x="3168333" y="1194059"/>
                  </a:lnTo>
                  <a:lnTo>
                    <a:pt x="3201988" y="1156599"/>
                  </a:lnTo>
                  <a:lnTo>
                    <a:pt x="3235961" y="1119139"/>
                  </a:lnTo>
                  <a:lnTo>
                    <a:pt x="3269616" y="1081044"/>
                  </a:lnTo>
                  <a:lnTo>
                    <a:pt x="3302636" y="1042314"/>
                  </a:lnTo>
                  <a:lnTo>
                    <a:pt x="3335973" y="1003585"/>
                  </a:lnTo>
                  <a:lnTo>
                    <a:pt x="3368041" y="964220"/>
                  </a:lnTo>
                  <a:lnTo>
                    <a:pt x="3400426" y="924221"/>
                  </a:lnTo>
                  <a:lnTo>
                    <a:pt x="3432493" y="884221"/>
                  </a:lnTo>
                  <a:lnTo>
                    <a:pt x="3463926" y="843904"/>
                  </a:lnTo>
                  <a:lnTo>
                    <a:pt x="3495041" y="802952"/>
                  </a:lnTo>
                  <a:lnTo>
                    <a:pt x="3525838" y="762000"/>
                  </a:lnTo>
                  <a:close/>
                  <a:moveTo>
                    <a:pt x="549911" y="373063"/>
                  </a:moveTo>
                  <a:lnTo>
                    <a:pt x="655638" y="373063"/>
                  </a:lnTo>
                  <a:lnTo>
                    <a:pt x="658813" y="373381"/>
                  </a:lnTo>
                  <a:lnTo>
                    <a:pt x="661988" y="373698"/>
                  </a:lnTo>
                  <a:lnTo>
                    <a:pt x="664846" y="374650"/>
                  </a:lnTo>
                  <a:lnTo>
                    <a:pt x="667386" y="375920"/>
                  </a:lnTo>
                  <a:lnTo>
                    <a:pt x="670243" y="376872"/>
                  </a:lnTo>
                  <a:lnTo>
                    <a:pt x="673101" y="378460"/>
                  </a:lnTo>
                  <a:lnTo>
                    <a:pt x="675323" y="380047"/>
                  </a:lnTo>
                  <a:lnTo>
                    <a:pt x="677228" y="382269"/>
                  </a:lnTo>
                  <a:lnTo>
                    <a:pt x="679451" y="384491"/>
                  </a:lnTo>
                  <a:lnTo>
                    <a:pt x="681356" y="386713"/>
                  </a:lnTo>
                  <a:lnTo>
                    <a:pt x="682943" y="389252"/>
                  </a:lnTo>
                  <a:lnTo>
                    <a:pt x="684213" y="392109"/>
                  </a:lnTo>
                  <a:lnTo>
                    <a:pt x="684848" y="394649"/>
                  </a:lnTo>
                  <a:lnTo>
                    <a:pt x="685483" y="397823"/>
                  </a:lnTo>
                  <a:lnTo>
                    <a:pt x="686436" y="400680"/>
                  </a:lnTo>
                  <a:lnTo>
                    <a:pt x="686436" y="403854"/>
                  </a:lnTo>
                  <a:lnTo>
                    <a:pt x="686436" y="515908"/>
                  </a:lnTo>
                  <a:lnTo>
                    <a:pt x="708026" y="518448"/>
                  </a:lnTo>
                  <a:lnTo>
                    <a:pt x="729933" y="522257"/>
                  </a:lnTo>
                  <a:lnTo>
                    <a:pt x="751206" y="526384"/>
                  </a:lnTo>
                  <a:lnTo>
                    <a:pt x="761366" y="528923"/>
                  </a:lnTo>
                  <a:lnTo>
                    <a:pt x="772161" y="531463"/>
                  </a:lnTo>
                  <a:lnTo>
                    <a:pt x="788036" y="536859"/>
                  </a:lnTo>
                  <a:lnTo>
                    <a:pt x="804864" y="542573"/>
                  </a:lnTo>
                  <a:lnTo>
                    <a:pt x="821691" y="548922"/>
                  </a:lnTo>
                  <a:lnTo>
                    <a:pt x="839154" y="556857"/>
                  </a:lnTo>
                  <a:lnTo>
                    <a:pt x="856299" y="565111"/>
                  </a:lnTo>
                  <a:lnTo>
                    <a:pt x="873761" y="574316"/>
                  </a:lnTo>
                  <a:lnTo>
                    <a:pt x="890589" y="584157"/>
                  </a:lnTo>
                  <a:lnTo>
                    <a:pt x="907734" y="594315"/>
                  </a:lnTo>
                  <a:lnTo>
                    <a:pt x="924244" y="605425"/>
                  </a:lnTo>
                  <a:lnTo>
                    <a:pt x="940119" y="617170"/>
                  </a:lnTo>
                  <a:lnTo>
                    <a:pt x="955359" y="629550"/>
                  </a:lnTo>
                  <a:lnTo>
                    <a:pt x="962661" y="635581"/>
                  </a:lnTo>
                  <a:lnTo>
                    <a:pt x="969646" y="641930"/>
                  </a:lnTo>
                  <a:lnTo>
                    <a:pt x="976314" y="648596"/>
                  </a:lnTo>
                  <a:lnTo>
                    <a:pt x="982981" y="655579"/>
                  </a:lnTo>
                  <a:lnTo>
                    <a:pt x="989331" y="662246"/>
                  </a:lnTo>
                  <a:lnTo>
                    <a:pt x="995364" y="668912"/>
                  </a:lnTo>
                  <a:lnTo>
                    <a:pt x="1001079" y="675895"/>
                  </a:lnTo>
                  <a:lnTo>
                    <a:pt x="1006794" y="683196"/>
                  </a:lnTo>
                  <a:lnTo>
                    <a:pt x="1011556" y="690180"/>
                  </a:lnTo>
                  <a:lnTo>
                    <a:pt x="1016001" y="697163"/>
                  </a:lnTo>
                  <a:lnTo>
                    <a:pt x="1019176" y="702242"/>
                  </a:lnTo>
                  <a:lnTo>
                    <a:pt x="1021716" y="707639"/>
                  </a:lnTo>
                  <a:lnTo>
                    <a:pt x="1023621" y="712718"/>
                  </a:lnTo>
                  <a:lnTo>
                    <a:pt x="1025209" y="717797"/>
                  </a:lnTo>
                  <a:lnTo>
                    <a:pt x="1026479" y="723193"/>
                  </a:lnTo>
                  <a:lnTo>
                    <a:pt x="1027114" y="728907"/>
                  </a:lnTo>
                  <a:lnTo>
                    <a:pt x="1028066" y="734621"/>
                  </a:lnTo>
                  <a:lnTo>
                    <a:pt x="1028066" y="740334"/>
                  </a:lnTo>
                  <a:lnTo>
                    <a:pt x="1027749" y="746048"/>
                  </a:lnTo>
                  <a:lnTo>
                    <a:pt x="1026796" y="752079"/>
                  </a:lnTo>
                  <a:lnTo>
                    <a:pt x="1025526" y="758111"/>
                  </a:lnTo>
                  <a:lnTo>
                    <a:pt x="1023939" y="763824"/>
                  </a:lnTo>
                  <a:lnTo>
                    <a:pt x="1022034" y="769856"/>
                  </a:lnTo>
                  <a:lnTo>
                    <a:pt x="1019811" y="775887"/>
                  </a:lnTo>
                  <a:lnTo>
                    <a:pt x="1017271" y="781601"/>
                  </a:lnTo>
                  <a:lnTo>
                    <a:pt x="1014096" y="787632"/>
                  </a:lnTo>
                  <a:lnTo>
                    <a:pt x="1010286" y="794616"/>
                  </a:lnTo>
                  <a:lnTo>
                    <a:pt x="1005524" y="800964"/>
                  </a:lnTo>
                  <a:lnTo>
                    <a:pt x="1000444" y="807630"/>
                  </a:lnTo>
                  <a:lnTo>
                    <a:pt x="994729" y="813979"/>
                  </a:lnTo>
                  <a:lnTo>
                    <a:pt x="989014" y="820328"/>
                  </a:lnTo>
                  <a:lnTo>
                    <a:pt x="982664" y="826359"/>
                  </a:lnTo>
                  <a:lnTo>
                    <a:pt x="975996" y="832073"/>
                  </a:lnTo>
                  <a:lnTo>
                    <a:pt x="969329" y="837152"/>
                  </a:lnTo>
                  <a:lnTo>
                    <a:pt x="961709" y="841913"/>
                  </a:lnTo>
                  <a:lnTo>
                    <a:pt x="954089" y="846675"/>
                  </a:lnTo>
                  <a:lnTo>
                    <a:pt x="946469" y="850167"/>
                  </a:lnTo>
                  <a:lnTo>
                    <a:pt x="938214" y="853976"/>
                  </a:lnTo>
                  <a:lnTo>
                    <a:pt x="930276" y="856198"/>
                  </a:lnTo>
                  <a:lnTo>
                    <a:pt x="922021" y="858102"/>
                  </a:lnTo>
                  <a:lnTo>
                    <a:pt x="913131" y="859690"/>
                  </a:lnTo>
                  <a:lnTo>
                    <a:pt x="904876" y="860007"/>
                  </a:lnTo>
                  <a:lnTo>
                    <a:pt x="899796" y="859690"/>
                  </a:lnTo>
                  <a:lnTo>
                    <a:pt x="894716" y="859372"/>
                  </a:lnTo>
                  <a:lnTo>
                    <a:pt x="889954" y="858420"/>
                  </a:lnTo>
                  <a:lnTo>
                    <a:pt x="885191" y="857785"/>
                  </a:lnTo>
                  <a:lnTo>
                    <a:pt x="880746" y="856198"/>
                  </a:lnTo>
                  <a:lnTo>
                    <a:pt x="876619" y="854611"/>
                  </a:lnTo>
                  <a:lnTo>
                    <a:pt x="872174" y="852706"/>
                  </a:lnTo>
                  <a:lnTo>
                    <a:pt x="867729" y="850801"/>
                  </a:lnTo>
                  <a:lnTo>
                    <a:pt x="863919" y="848262"/>
                  </a:lnTo>
                  <a:lnTo>
                    <a:pt x="860109" y="845405"/>
                  </a:lnTo>
                  <a:lnTo>
                    <a:pt x="856299" y="842548"/>
                  </a:lnTo>
                  <a:lnTo>
                    <a:pt x="852806" y="839374"/>
                  </a:lnTo>
                  <a:lnTo>
                    <a:pt x="849314" y="835565"/>
                  </a:lnTo>
                  <a:lnTo>
                    <a:pt x="846139" y="832073"/>
                  </a:lnTo>
                  <a:lnTo>
                    <a:pt x="843281" y="828264"/>
                  </a:lnTo>
                  <a:lnTo>
                    <a:pt x="840106" y="823820"/>
                  </a:lnTo>
                  <a:lnTo>
                    <a:pt x="834709" y="816519"/>
                  </a:lnTo>
                  <a:lnTo>
                    <a:pt x="831534" y="812392"/>
                  </a:lnTo>
                  <a:lnTo>
                    <a:pt x="825184" y="806361"/>
                  </a:lnTo>
                  <a:lnTo>
                    <a:pt x="819469" y="800647"/>
                  </a:lnTo>
                  <a:lnTo>
                    <a:pt x="807086" y="790172"/>
                  </a:lnTo>
                  <a:lnTo>
                    <a:pt x="793751" y="780014"/>
                  </a:lnTo>
                  <a:lnTo>
                    <a:pt x="779781" y="769856"/>
                  </a:lnTo>
                  <a:lnTo>
                    <a:pt x="765176" y="760015"/>
                  </a:lnTo>
                  <a:lnTo>
                    <a:pt x="750571" y="750810"/>
                  </a:lnTo>
                  <a:lnTo>
                    <a:pt x="736918" y="742874"/>
                  </a:lnTo>
                  <a:lnTo>
                    <a:pt x="730251" y="739382"/>
                  </a:lnTo>
                  <a:lnTo>
                    <a:pt x="723901" y="736208"/>
                  </a:lnTo>
                  <a:lnTo>
                    <a:pt x="717551" y="733668"/>
                  </a:lnTo>
                  <a:lnTo>
                    <a:pt x="711518" y="731446"/>
                  </a:lnTo>
                  <a:lnTo>
                    <a:pt x="698501" y="727320"/>
                  </a:lnTo>
                  <a:lnTo>
                    <a:pt x="685483" y="723828"/>
                  </a:lnTo>
                  <a:lnTo>
                    <a:pt x="672148" y="720653"/>
                  </a:lnTo>
                  <a:lnTo>
                    <a:pt x="658813" y="718114"/>
                  </a:lnTo>
                  <a:lnTo>
                    <a:pt x="645796" y="716209"/>
                  </a:lnTo>
                  <a:lnTo>
                    <a:pt x="632461" y="714622"/>
                  </a:lnTo>
                  <a:lnTo>
                    <a:pt x="619443" y="713670"/>
                  </a:lnTo>
                  <a:lnTo>
                    <a:pt x="606426" y="713352"/>
                  </a:lnTo>
                  <a:lnTo>
                    <a:pt x="597536" y="713352"/>
                  </a:lnTo>
                  <a:lnTo>
                    <a:pt x="588646" y="713670"/>
                  </a:lnTo>
                  <a:lnTo>
                    <a:pt x="579438" y="714622"/>
                  </a:lnTo>
                  <a:lnTo>
                    <a:pt x="569596" y="715892"/>
                  </a:lnTo>
                  <a:lnTo>
                    <a:pt x="559753" y="717479"/>
                  </a:lnTo>
                  <a:lnTo>
                    <a:pt x="549593" y="719066"/>
                  </a:lnTo>
                  <a:lnTo>
                    <a:pt x="539433" y="721606"/>
                  </a:lnTo>
                  <a:lnTo>
                    <a:pt x="528638" y="724463"/>
                  </a:lnTo>
                  <a:lnTo>
                    <a:pt x="518161" y="727954"/>
                  </a:lnTo>
                  <a:lnTo>
                    <a:pt x="507366" y="732081"/>
                  </a:lnTo>
                  <a:lnTo>
                    <a:pt x="496571" y="736843"/>
                  </a:lnTo>
                  <a:lnTo>
                    <a:pt x="486093" y="742239"/>
                  </a:lnTo>
                  <a:lnTo>
                    <a:pt x="474981" y="748588"/>
                  </a:lnTo>
                  <a:lnTo>
                    <a:pt x="464821" y="755254"/>
                  </a:lnTo>
                  <a:lnTo>
                    <a:pt x="454026" y="763190"/>
                  </a:lnTo>
                  <a:lnTo>
                    <a:pt x="443866" y="771760"/>
                  </a:lnTo>
                  <a:lnTo>
                    <a:pt x="440691" y="774935"/>
                  </a:lnTo>
                  <a:lnTo>
                    <a:pt x="437516" y="778109"/>
                  </a:lnTo>
                  <a:lnTo>
                    <a:pt x="434658" y="781283"/>
                  </a:lnTo>
                  <a:lnTo>
                    <a:pt x="432118" y="784775"/>
                  </a:lnTo>
                  <a:lnTo>
                    <a:pt x="427356" y="792711"/>
                  </a:lnTo>
                  <a:lnTo>
                    <a:pt x="422911" y="800647"/>
                  </a:lnTo>
                  <a:lnTo>
                    <a:pt x="419418" y="809535"/>
                  </a:lnTo>
                  <a:lnTo>
                    <a:pt x="416561" y="818741"/>
                  </a:lnTo>
                  <a:lnTo>
                    <a:pt x="414656" y="828264"/>
                  </a:lnTo>
                  <a:lnTo>
                    <a:pt x="413068" y="837787"/>
                  </a:lnTo>
                  <a:lnTo>
                    <a:pt x="412751" y="847627"/>
                  </a:lnTo>
                  <a:lnTo>
                    <a:pt x="412751" y="857785"/>
                  </a:lnTo>
                  <a:lnTo>
                    <a:pt x="413386" y="867625"/>
                  </a:lnTo>
                  <a:lnTo>
                    <a:pt x="414973" y="877466"/>
                  </a:lnTo>
                  <a:lnTo>
                    <a:pt x="417513" y="887306"/>
                  </a:lnTo>
                  <a:lnTo>
                    <a:pt x="420688" y="896829"/>
                  </a:lnTo>
                  <a:lnTo>
                    <a:pt x="424498" y="906035"/>
                  </a:lnTo>
                  <a:lnTo>
                    <a:pt x="429261" y="914606"/>
                  </a:lnTo>
                  <a:lnTo>
                    <a:pt x="434023" y="921272"/>
                  </a:lnTo>
                  <a:lnTo>
                    <a:pt x="438468" y="927620"/>
                  </a:lnTo>
                  <a:lnTo>
                    <a:pt x="443231" y="933652"/>
                  </a:lnTo>
                  <a:lnTo>
                    <a:pt x="448311" y="939048"/>
                  </a:lnTo>
                  <a:lnTo>
                    <a:pt x="453391" y="944127"/>
                  </a:lnTo>
                  <a:lnTo>
                    <a:pt x="458788" y="948571"/>
                  </a:lnTo>
                  <a:lnTo>
                    <a:pt x="464821" y="953333"/>
                  </a:lnTo>
                  <a:lnTo>
                    <a:pt x="470536" y="957142"/>
                  </a:lnTo>
                  <a:lnTo>
                    <a:pt x="476886" y="961586"/>
                  </a:lnTo>
                  <a:lnTo>
                    <a:pt x="483236" y="965078"/>
                  </a:lnTo>
                  <a:lnTo>
                    <a:pt x="497523" y="972696"/>
                  </a:lnTo>
                  <a:lnTo>
                    <a:pt x="512763" y="979997"/>
                  </a:lnTo>
                  <a:lnTo>
                    <a:pt x="529591" y="987933"/>
                  </a:lnTo>
                  <a:lnTo>
                    <a:pt x="538163" y="991742"/>
                  </a:lnTo>
                  <a:lnTo>
                    <a:pt x="592138" y="1015232"/>
                  </a:lnTo>
                  <a:lnTo>
                    <a:pt x="629286" y="1031421"/>
                  </a:lnTo>
                  <a:lnTo>
                    <a:pt x="664211" y="1047610"/>
                  </a:lnTo>
                  <a:lnTo>
                    <a:pt x="686436" y="1056181"/>
                  </a:lnTo>
                  <a:lnTo>
                    <a:pt x="738188" y="1077767"/>
                  </a:lnTo>
                  <a:lnTo>
                    <a:pt x="764858" y="1089829"/>
                  </a:lnTo>
                  <a:lnTo>
                    <a:pt x="792164" y="1101892"/>
                  </a:lnTo>
                  <a:lnTo>
                    <a:pt x="819786" y="1114906"/>
                  </a:lnTo>
                  <a:lnTo>
                    <a:pt x="846456" y="1129191"/>
                  </a:lnTo>
                  <a:lnTo>
                    <a:pt x="860109" y="1136175"/>
                  </a:lnTo>
                  <a:lnTo>
                    <a:pt x="873444" y="1143793"/>
                  </a:lnTo>
                  <a:lnTo>
                    <a:pt x="886461" y="1151094"/>
                  </a:lnTo>
                  <a:lnTo>
                    <a:pt x="899479" y="1159030"/>
                  </a:lnTo>
                  <a:lnTo>
                    <a:pt x="912179" y="1166966"/>
                  </a:lnTo>
                  <a:lnTo>
                    <a:pt x="924244" y="1175536"/>
                  </a:lnTo>
                  <a:lnTo>
                    <a:pt x="935991" y="1183790"/>
                  </a:lnTo>
                  <a:lnTo>
                    <a:pt x="948056" y="1192995"/>
                  </a:lnTo>
                  <a:lnTo>
                    <a:pt x="958851" y="1202201"/>
                  </a:lnTo>
                  <a:lnTo>
                    <a:pt x="969646" y="1211406"/>
                  </a:lnTo>
                  <a:lnTo>
                    <a:pt x="980124" y="1220929"/>
                  </a:lnTo>
                  <a:lnTo>
                    <a:pt x="989966" y="1231405"/>
                  </a:lnTo>
                  <a:lnTo>
                    <a:pt x="999174" y="1241563"/>
                  </a:lnTo>
                  <a:lnTo>
                    <a:pt x="1008381" y="1251721"/>
                  </a:lnTo>
                  <a:lnTo>
                    <a:pt x="1016001" y="1262831"/>
                  </a:lnTo>
                  <a:lnTo>
                    <a:pt x="1023621" y="1273941"/>
                  </a:lnTo>
                  <a:lnTo>
                    <a:pt x="1030606" y="1285369"/>
                  </a:lnTo>
                  <a:lnTo>
                    <a:pt x="1036639" y="1297114"/>
                  </a:lnTo>
                  <a:lnTo>
                    <a:pt x="1042036" y="1309494"/>
                  </a:lnTo>
                  <a:lnTo>
                    <a:pt x="1046799" y="1321873"/>
                  </a:lnTo>
                  <a:lnTo>
                    <a:pt x="1050609" y="1333936"/>
                  </a:lnTo>
                  <a:lnTo>
                    <a:pt x="1054101" y="1345364"/>
                  </a:lnTo>
                  <a:lnTo>
                    <a:pt x="1056641" y="1357109"/>
                  </a:lnTo>
                  <a:lnTo>
                    <a:pt x="1058864" y="1368854"/>
                  </a:lnTo>
                  <a:lnTo>
                    <a:pt x="1060769" y="1380599"/>
                  </a:lnTo>
                  <a:lnTo>
                    <a:pt x="1062356" y="1392661"/>
                  </a:lnTo>
                  <a:lnTo>
                    <a:pt x="1062991" y="1404406"/>
                  </a:lnTo>
                  <a:lnTo>
                    <a:pt x="1063626" y="1416151"/>
                  </a:lnTo>
                  <a:lnTo>
                    <a:pt x="1063626" y="1428214"/>
                  </a:lnTo>
                  <a:lnTo>
                    <a:pt x="1062991" y="1439959"/>
                  </a:lnTo>
                  <a:lnTo>
                    <a:pt x="1062356" y="1451704"/>
                  </a:lnTo>
                  <a:lnTo>
                    <a:pt x="1061086" y="1463449"/>
                  </a:lnTo>
                  <a:lnTo>
                    <a:pt x="1059181" y="1475511"/>
                  </a:lnTo>
                  <a:lnTo>
                    <a:pt x="1057276" y="1487257"/>
                  </a:lnTo>
                  <a:lnTo>
                    <a:pt x="1054419" y="1498684"/>
                  </a:lnTo>
                  <a:lnTo>
                    <a:pt x="1051561" y="1510112"/>
                  </a:lnTo>
                  <a:lnTo>
                    <a:pt x="1048069" y="1521539"/>
                  </a:lnTo>
                  <a:lnTo>
                    <a:pt x="1044259" y="1532967"/>
                  </a:lnTo>
                  <a:lnTo>
                    <a:pt x="1039814" y="1544077"/>
                  </a:lnTo>
                  <a:lnTo>
                    <a:pt x="1035369" y="1555187"/>
                  </a:lnTo>
                  <a:lnTo>
                    <a:pt x="1030289" y="1565980"/>
                  </a:lnTo>
                  <a:lnTo>
                    <a:pt x="1024891" y="1576773"/>
                  </a:lnTo>
                  <a:lnTo>
                    <a:pt x="1018859" y="1587248"/>
                  </a:lnTo>
                  <a:lnTo>
                    <a:pt x="1012509" y="1598041"/>
                  </a:lnTo>
                  <a:lnTo>
                    <a:pt x="1005841" y="1608199"/>
                  </a:lnTo>
                  <a:lnTo>
                    <a:pt x="998856" y="1618039"/>
                  </a:lnTo>
                  <a:lnTo>
                    <a:pt x="991236" y="1627880"/>
                  </a:lnTo>
                  <a:lnTo>
                    <a:pt x="983299" y="1637403"/>
                  </a:lnTo>
                  <a:lnTo>
                    <a:pt x="975044" y="1646926"/>
                  </a:lnTo>
                  <a:lnTo>
                    <a:pt x="966789" y="1656131"/>
                  </a:lnTo>
                  <a:lnTo>
                    <a:pt x="957899" y="1665020"/>
                  </a:lnTo>
                  <a:lnTo>
                    <a:pt x="948374" y="1673908"/>
                  </a:lnTo>
                  <a:lnTo>
                    <a:pt x="936944" y="1682796"/>
                  </a:lnTo>
                  <a:lnTo>
                    <a:pt x="925196" y="1692001"/>
                  </a:lnTo>
                  <a:lnTo>
                    <a:pt x="912179" y="1700572"/>
                  </a:lnTo>
                  <a:lnTo>
                    <a:pt x="898209" y="1708508"/>
                  </a:lnTo>
                  <a:lnTo>
                    <a:pt x="883921" y="1716444"/>
                  </a:lnTo>
                  <a:lnTo>
                    <a:pt x="868999" y="1723110"/>
                  </a:lnTo>
                  <a:lnTo>
                    <a:pt x="853124" y="1729776"/>
                  </a:lnTo>
                  <a:lnTo>
                    <a:pt x="836614" y="1736125"/>
                  </a:lnTo>
                  <a:lnTo>
                    <a:pt x="819786" y="1741521"/>
                  </a:lnTo>
                  <a:lnTo>
                    <a:pt x="802324" y="1746283"/>
                  </a:lnTo>
                  <a:lnTo>
                    <a:pt x="784226" y="1751044"/>
                  </a:lnTo>
                  <a:lnTo>
                    <a:pt x="765811" y="1755171"/>
                  </a:lnTo>
                  <a:lnTo>
                    <a:pt x="746443" y="1758663"/>
                  </a:lnTo>
                  <a:lnTo>
                    <a:pt x="727076" y="1761202"/>
                  </a:lnTo>
                  <a:lnTo>
                    <a:pt x="707073" y="1763742"/>
                  </a:lnTo>
                  <a:lnTo>
                    <a:pt x="686436" y="1765329"/>
                  </a:lnTo>
                  <a:lnTo>
                    <a:pt x="686436" y="1869447"/>
                  </a:lnTo>
                  <a:lnTo>
                    <a:pt x="686436" y="1872621"/>
                  </a:lnTo>
                  <a:lnTo>
                    <a:pt x="685483" y="1875161"/>
                  </a:lnTo>
                  <a:lnTo>
                    <a:pt x="684848" y="1878335"/>
                  </a:lnTo>
                  <a:lnTo>
                    <a:pt x="684213" y="1881192"/>
                  </a:lnTo>
                  <a:lnTo>
                    <a:pt x="682943" y="1884049"/>
                  </a:lnTo>
                  <a:lnTo>
                    <a:pt x="681356" y="1886271"/>
                  </a:lnTo>
                  <a:lnTo>
                    <a:pt x="679451" y="1888811"/>
                  </a:lnTo>
                  <a:lnTo>
                    <a:pt x="677228" y="1891033"/>
                  </a:lnTo>
                  <a:lnTo>
                    <a:pt x="675323" y="1892937"/>
                  </a:lnTo>
                  <a:lnTo>
                    <a:pt x="673101" y="1894524"/>
                  </a:lnTo>
                  <a:lnTo>
                    <a:pt x="670243" y="1896112"/>
                  </a:lnTo>
                  <a:lnTo>
                    <a:pt x="667386" y="1897381"/>
                  </a:lnTo>
                  <a:lnTo>
                    <a:pt x="664846" y="1898651"/>
                  </a:lnTo>
                  <a:lnTo>
                    <a:pt x="661988" y="1899286"/>
                  </a:lnTo>
                  <a:lnTo>
                    <a:pt x="658813" y="1899921"/>
                  </a:lnTo>
                  <a:lnTo>
                    <a:pt x="655638" y="1900238"/>
                  </a:lnTo>
                  <a:lnTo>
                    <a:pt x="549911" y="1900238"/>
                  </a:lnTo>
                  <a:lnTo>
                    <a:pt x="546736" y="1899921"/>
                  </a:lnTo>
                  <a:lnTo>
                    <a:pt x="543561" y="1899286"/>
                  </a:lnTo>
                  <a:lnTo>
                    <a:pt x="540386" y="1898651"/>
                  </a:lnTo>
                  <a:lnTo>
                    <a:pt x="537846" y="1897381"/>
                  </a:lnTo>
                  <a:lnTo>
                    <a:pt x="534988" y="1896112"/>
                  </a:lnTo>
                  <a:lnTo>
                    <a:pt x="532766" y="1894524"/>
                  </a:lnTo>
                  <a:lnTo>
                    <a:pt x="530226" y="1892937"/>
                  </a:lnTo>
                  <a:lnTo>
                    <a:pt x="528003" y="1891033"/>
                  </a:lnTo>
                  <a:lnTo>
                    <a:pt x="525781" y="1888811"/>
                  </a:lnTo>
                  <a:lnTo>
                    <a:pt x="524193" y="1886271"/>
                  </a:lnTo>
                  <a:lnTo>
                    <a:pt x="522606" y="1884049"/>
                  </a:lnTo>
                  <a:lnTo>
                    <a:pt x="521653" y="1881192"/>
                  </a:lnTo>
                  <a:lnTo>
                    <a:pt x="520383" y="1878335"/>
                  </a:lnTo>
                  <a:lnTo>
                    <a:pt x="519748" y="1875161"/>
                  </a:lnTo>
                  <a:lnTo>
                    <a:pt x="519113" y="1872621"/>
                  </a:lnTo>
                  <a:lnTo>
                    <a:pt x="518796" y="1869447"/>
                  </a:lnTo>
                  <a:lnTo>
                    <a:pt x="518796" y="1757710"/>
                  </a:lnTo>
                  <a:lnTo>
                    <a:pt x="493078" y="1753584"/>
                  </a:lnTo>
                  <a:lnTo>
                    <a:pt x="467678" y="1748187"/>
                  </a:lnTo>
                  <a:lnTo>
                    <a:pt x="441961" y="1742156"/>
                  </a:lnTo>
                  <a:lnTo>
                    <a:pt x="429261" y="1738982"/>
                  </a:lnTo>
                  <a:lnTo>
                    <a:pt x="416561" y="1734855"/>
                  </a:lnTo>
                  <a:lnTo>
                    <a:pt x="404178" y="1731363"/>
                  </a:lnTo>
                  <a:lnTo>
                    <a:pt x="391796" y="1726919"/>
                  </a:lnTo>
                  <a:lnTo>
                    <a:pt x="379731" y="1722793"/>
                  </a:lnTo>
                  <a:lnTo>
                    <a:pt x="367666" y="1718349"/>
                  </a:lnTo>
                  <a:lnTo>
                    <a:pt x="355601" y="1713270"/>
                  </a:lnTo>
                  <a:lnTo>
                    <a:pt x="344171" y="1708508"/>
                  </a:lnTo>
                  <a:lnTo>
                    <a:pt x="332106" y="1703112"/>
                  </a:lnTo>
                  <a:lnTo>
                    <a:pt x="321311" y="1697398"/>
                  </a:lnTo>
                  <a:lnTo>
                    <a:pt x="309881" y="1692001"/>
                  </a:lnTo>
                  <a:lnTo>
                    <a:pt x="299086" y="1685970"/>
                  </a:lnTo>
                  <a:lnTo>
                    <a:pt x="288608" y="1679622"/>
                  </a:lnTo>
                  <a:lnTo>
                    <a:pt x="277813" y="1673273"/>
                  </a:lnTo>
                  <a:lnTo>
                    <a:pt x="267971" y="1666607"/>
                  </a:lnTo>
                  <a:lnTo>
                    <a:pt x="258128" y="1659623"/>
                  </a:lnTo>
                  <a:lnTo>
                    <a:pt x="248286" y="1652322"/>
                  </a:lnTo>
                  <a:lnTo>
                    <a:pt x="239078" y="1645021"/>
                  </a:lnTo>
                  <a:lnTo>
                    <a:pt x="230188" y="1637085"/>
                  </a:lnTo>
                  <a:lnTo>
                    <a:pt x="221933" y="1629150"/>
                  </a:lnTo>
                  <a:lnTo>
                    <a:pt x="213678" y="1620896"/>
                  </a:lnTo>
                  <a:lnTo>
                    <a:pt x="205741" y="1612643"/>
                  </a:lnTo>
                  <a:lnTo>
                    <a:pt x="198121" y="1604072"/>
                  </a:lnTo>
                  <a:lnTo>
                    <a:pt x="191136" y="1594867"/>
                  </a:lnTo>
                  <a:lnTo>
                    <a:pt x="184468" y="1585979"/>
                  </a:lnTo>
                  <a:lnTo>
                    <a:pt x="178436" y="1575821"/>
                  </a:lnTo>
                  <a:lnTo>
                    <a:pt x="175261" y="1571377"/>
                  </a:lnTo>
                  <a:lnTo>
                    <a:pt x="173038" y="1565980"/>
                  </a:lnTo>
                  <a:lnTo>
                    <a:pt x="170816" y="1560901"/>
                  </a:lnTo>
                  <a:lnTo>
                    <a:pt x="169228" y="1555505"/>
                  </a:lnTo>
                  <a:lnTo>
                    <a:pt x="168276" y="1550426"/>
                  </a:lnTo>
                  <a:lnTo>
                    <a:pt x="167323" y="1544395"/>
                  </a:lnTo>
                  <a:lnTo>
                    <a:pt x="167006" y="1538998"/>
                  </a:lnTo>
                  <a:lnTo>
                    <a:pt x="166688" y="1533284"/>
                  </a:lnTo>
                  <a:lnTo>
                    <a:pt x="167006" y="1527571"/>
                  </a:lnTo>
                  <a:lnTo>
                    <a:pt x="167641" y="1521539"/>
                  </a:lnTo>
                  <a:lnTo>
                    <a:pt x="168911" y="1515508"/>
                  </a:lnTo>
                  <a:lnTo>
                    <a:pt x="170498" y="1509794"/>
                  </a:lnTo>
                  <a:lnTo>
                    <a:pt x="172403" y="1503763"/>
                  </a:lnTo>
                  <a:lnTo>
                    <a:pt x="174943" y="1497732"/>
                  </a:lnTo>
                  <a:lnTo>
                    <a:pt x="177483" y="1492018"/>
                  </a:lnTo>
                  <a:lnTo>
                    <a:pt x="180341" y="1485987"/>
                  </a:lnTo>
                  <a:lnTo>
                    <a:pt x="184786" y="1479321"/>
                  </a:lnTo>
                  <a:lnTo>
                    <a:pt x="189231" y="1472655"/>
                  </a:lnTo>
                  <a:lnTo>
                    <a:pt x="194311" y="1465988"/>
                  </a:lnTo>
                  <a:lnTo>
                    <a:pt x="199708" y="1459640"/>
                  </a:lnTo>
                  <a:lnTo>
                    <a:pt x="205741" y="1453291"/>
                  </a:lnTo>
                  <a:lnTo>
                    <a:pt x="212091" y="1447260"/>
                  </a:lnTo>
                  <a:lnTo>
                    <a:pt x="218758" y="1441546"/>
                  </a:lnTo>
                  <a:lnTo>
                    <a:pt x="225743" y="1436467"/>
                  </a:lnTo>
                  <a:lnTo>
                    <a:pt x="232728" y="1431071"/>
                  </a:lnTo>
                  <a:lnTo>
                    <a:pt x="240348" y="1426944"/>
                  </a:lnTo>
                  <a:lnTo>
                    <a:pt x="248286" y="1422817"/>
                  </a:lnTo>
                  <a:lnTo>
                    <a:pt x="256541" y="1419643"/>
                  </a:lnTo>
                  <a:lnTo>
                    <a:pt x="264796" y="1417104"/>
                  </a:lnTo>
                  <a:lnTo>
                    <a:pt x="273051" y="1415199"/>
                  </a:lnTo>
                  <a:lnTo>
                    <a:pt x="281306" y="1413929"/>
                  </a:lnTo>
                  <a:lnTo>
                    <a:pt x="290196" y="1413612"/>
                  </a:lnTo>
                  <a:lnTo>
                    <a:pt x="294641" y="1413612"/>
                  </a:lnTo>
                  <a:lnTo>
                    <a:pt x="300038" y="1414247"/>
                  </a:lnTo>
                  <a:lnTo>
                    <a:pt x="304483" y="1414564"/>
                  </a:lnTo>
                  <a:lnTo>
                    <a:pt x="309246" y="1415834"/>
                  </a:lnTo>
                  <a:lnTo>
                    <a:pt x="313691" y="1417104"/>
                  </a:lnTo>
                  <a:lnTo>
                    <a:pt x="318136" y="1419008"/>
                  </a:lnTo>
                  <a:lnTo>
                    <a:pt x="322263" y="1420595"/>
                  </a:lnTo>
                  <a:lnTo>
                    <a:pt x="326708" y="1422817"/>
                  </a:lnTo>
                  <a:lnTo>
                    <a:pt x="330518" y="1425357"/>
                  </a:lnTo>
                  <a:lnTo>
                    <a:pt x="334646" y="1428214"/>
                  </a:lnTo>
                  <a:lnTo>
                    <a:pt x="338138" y="1430753"/>
                  </a:lnTo>
                  <a:lnTo>
                    <a:pt x="341631" y="1434245"/>
                  </a:lnTo>
                  <a:lnTo>
                    <a:pt x="345123" y="1437419"/>
                  </a:lnTo>
                  <a:lnTo>
                    <a:pt x="348298" y="1441546"/>
                  </a:lnTo>
                  <a:lnTo>
                    <a:pt x="351473" y="1445355"/>
                  </a:lnTo>
                  <a:lnTo>
                    <a:pt x="354331" y="1449799"/>
                  </a:lnTo>
                  <a:lnTo>
                    <a:pt x="359411" y="1457100"/>
                  </a:lnTo>
                  <a:lnTo>
                    <a:pt x="360998" y="1459322"/>
                  </a:lnTo>
                  <a:lnTo>
                    <a:pt x="363538" y="1461227"/>
                  </a:lnTo>
                  <a:lnTo>
                    <a:pt x="369253" y="1467258"/>
                  </a:lnTo>
                  <a:lnTo>
                    <a:pt x="375286" y="1472972"/>
                  </a:lnTo>
                  <a:lnTo>
                    <a:pt x="386716" y="1482178"/>
                  </a:lnTo>
                  <a:lnTo>
                    <a:pt x="399733" y="1491701"/>
                  </a:lnTo>
                  <a:lnTo>
                    <a:pt x="413068" y="1500589"/>
                  </a:lnTo>
                  <a:lnTo>
                    <a:pt x="427356" y="1509794"/>
                  </a:lnTo>
                  <a:lnTo>
                    <a:pt x="441643" y="1517730"/>
                  </a:lnTo>
                  <a:lnTo>
                    <a:pt x="455296" y="1524714"/>
                  </a:lnTo>
                  <a:lnTo>
                    <a:pt x="468631" y="1531062"/>
                  </a:lnTo>
                  <a:lnTo>
                    <a:pt x="481331" y="1535824"/>
                  </a:lnTo>
                  <a:lnTo>
                    <a:pt x="501333" y="1542173"/>
                  </a:lnTo>
                  <a:lnTo>
                    <a:pt x="522288" y="1547886"/>
                  </a:lnTo>
                  <a:lnTo>
                    <a:pt x="543243" y="1552648"/>
                  </a:lnTo>
                  <a:lnTo>
                    <a:pt x="564198" y="1557092"/>
                  </a:lnTo>
                  <a:lnTo>
                    <a:pt x="585153" y="1560266"/>
                  </a:lnTo>
                  <a:lnTo>
                    <a:pt x="605473" y="1562488"/>
                  </a:lnTo>
                  <a:lnTo>
                    <a:pt x="625793" y="1564076"/>
                  </a:lnTo>
                  <a:lnTo>
                    <a:pt x="635636" y="1564393"/>
                  </a:lnTo>
                  <a:lnTo>
                    <a:pt x="645478" y="1564393"/>
                  </a:lnTo>
                  <a:lnTo>
                    <a:pt x="655638" y="1564076"/>
                  </a:lnTo>
                  <a:lnTo>
                    <a:pt x="665798" y="1563758"/>
                  </a:lnTo>
                  <a:lnTo>
                    <a:pt x="676276" y="1562806"/>
                  </a:lnTo>
                  <a:lnTo>
                    <a:pt x="685483" y="1562171"/>
                  </a:lnTo>
                  <a:lnTo>
                    <a:pt x="695008" y="1560584"/>
                  </a:lnTo>
                  <a:lnTo>
                    <a:pt x="704533" y="1558997"/>
                  </a:lnTo>
                  <a:lnTo>
                    <a:pt x="713106" y="1557092"/>
                  </a:lnTo>
                  <a:lnTo>
                    <a:pt x="721996" y="1555187"/>
                  </a:lnTo>
                  <a:lnTo>
                    <a:pt x="729933" y="1552331"/>
                  </a:lnTo>
                  <a:lnTo>
                    <a:pt x="737553" y="1549474"/>
                  </a:lnTo>
                  <a:lnTo>
                    <a:pt x="745491" y="1546299"/>
                  </a:lnTo>
                  <a:lnTo>
                    <a:pt x="752793" y="1543125"/>
                  </a:lnTo>
                  <a:lnTo>
                    <a:pt x="759778" y="1539633"/>
                  </a:lnTo>
                  <a:lnTo>
                    <a:pt x="766128" y="1535824"/>
                  </a:lnTo>
                  <a:lnTo>
                    <a:pt x="772478" y="1531380"/>
                  </a:lnTo>
                  <a:lnTo>
                    <a:pt x="778193" y="1526936"/>
                  </a:lnTo>
                  <a:lnTo>
                    <a:pt x="782003" y="1523761"/>
                  </a:lnTo>
                  <a:lnTo>
                    <a:pt x="785496" y="1520905"/>
                  </a:lnTo>
                  <a:lnTo>
                    <a:pt x="791846" y="1513604"/>
                  </a:lnTo>
                  <a:lnTo>
                    <a:pt x="797244" y="1506303"/>
                  </a:lnTo>
                  <a:lnTo>
                    <a:pt x="802324" y="1497732"/>
                  </a:lnTo>
                  <a:lnTo>
                    <a:pt x="806769" y="1489161"/>
                  </a:lnTo>
                  <a:lnTo>
                    <a:pt x="810261" y="1480273"/>
                  </a:lnTo>
                  <a:lnTo>
                    <a:pt x="813119" y="1471067"/>
                  </a:lnTo>
                  <a:lnTo>
                    <a:pt x="815024" y="1461227"/>
                  </a:lnTo>
                  <a:lnTo>
                    <a:pt x="816294" y="1451704"/>
                  </a:lnTo>
                  <a:lnTo>
                    <a:pt x="816929" y="1441863"/>
                  </a:lnTo>
                  <a:lnTo>
                    <a:pt x="816611" y="1432023"/>
                  </a:lnTo>
                  <a:lnTo>
                    <a:pt x="815659" y="1422183"/>
                  </a:lnTo>
                  <a:lnTo>
                    <a:pt x="813754" y="1412660"/>
                  </a:lnTo>
                  <a:lnTo>
                    <a:pt x="811214" y="1403137"/>
                  </a:lnTo>
                  <a:lnTo>
                    <a:pt x="807404" y="1393614"/>
                  </a:lnTo>
                  <a:lnTo>
                    <a:pt x="803276" y="1385043"/>
                  </a:lnTo>
                  <a:lnTo>
                    <a:pt x="800419" y="1379964"/>
                  </a:lnTo>
                  <a:lnTo>
                    <a:pt x="796926" y="1374885"/>
                  </a:lnTo>
                  <a:lnTo>
                    <a:pt x="793434" y="1370123"/>
                  </a:lnTo>
                  <a:lnTo>
                    <a:pt x="788989" y="1365044"/>
                  </a:lnTo>
                  <a:lnTo>
                    <a:pt x="784544" y="1359966"/>
                  </a:lnTo>
                  <a:lnTo>
                    <a:pt x="779463" y="1355204"/>
                  </a:lnTo>
                  <a:lnTo>
                    <a:pt x="774383" y="1350443"/>
                  </a:lnTo>
                  <a:lnTo>
                    <a:pt x="768986" y="1345364"/>
                  </a:lnTo>
                  <a:lnTo>
                    <a:pt x="762953" y="1340602"/>
                  </a:lnTo>
                  <a:lnTo>
                    <a:pt x="756603" y="1336158"/>
                  </a:lnTo>
                  <a:lnTo>
                    <a:pt x="750253" y="1331396"/>
                  </a:lnTo>
                  <a:lnTo>
                    <a:pt x="743586" y="1326952"/>
                  </a:lnTo>
                  <a:lnTo>
                    <a:pt x="736601" y="1322826"/>
                  </a:lnTo>
                  <a:lnTo>
                    <a:pt x="729298" y="1318382"/>
                  </a:lnTo>
                  <a:lnTo>
                    <a:pt x="721996" y="1314572"/>
                  </a:lnTo>
                  <a:lnTo>
                    <a:pt x="714058" y="1311081"/>
                  </a:lnTo>
                  <a:lnTo>
                    <a:pt x="667068" y="1288543"/>
                  </a:lnTo>
                  <a:lnTo>
                    <a:pt x="480696" y="1199344"/>
                  </a:lnTo>
                  <a:lnTo>
                    <a:pt x="389891" y="1155538"/>
                  </a:lnTo>
                  <a:lnTo>
                    <a:pt x="356236" y="1139031"/>
                  </a:lnTo>
                  <a:lnTo>
                    <a:pt x="334328" y="1127604"/>
                  </a:lnTo>
                  <a:lnTo>
                    <a:pt x="324486" y="1122525"/>
                  </a:lnTo>
                  <a:lnTo>
                    <a:pt x="314961" y="1116494"/>
                  </a:lnTo>
                  <a:lnTo>
                    <a:pt x="305436" y="1110145"/>
                  </a:lnTo>
                  <a:lnTo>
                    <a:pt x="296228" y="1103479"/>
                  </a:lnTo>
                  <a:lnTo>
                    <a:pt x="287338" y="1096495"/>
                  </a:lnTo>
                  <a:lnTo>
                    <a:pt x="278766" y="1088877"/>
                  </a:lnTo>
                  <a:lnTo>
                    <a:pt x="270193" y="1080941"/>
                  </a:lnTo>
                  <a:lnTo>
                    <a:pt x="262573" y="1072688"/>
                  </a:lnTo>
                  <a:lnTo>
                    <a:pt x="254636" y="1064117"/>
                  </a:lnTo>
                  <a:lnTo>
                    <a:pt x="247016" y="1054911"/>
                  </a:lnTo>
                  <a:lnTo>
                    <a:pt x="240031" y="1046023"/>
                  </a:lnTo>
                  <a:lnTo>
                    <a:pt x="232728" y="1036500"/>
                  </a:lnTo>
                  <a:lnTo>
                    <a:pt x="226061" y="1026660"/>
                  </a:lnTo>
                  <a:lnTo>
                    <a:pt x="220346" y="1016185"/>
                  </a:lnTo>
                  <a:lnTo>
                    <a:pt x="214313" y="1005709"/>
                  </a:lnTo>
                  <a:lnTo>
                    <a:pt x="208916" y="994916"/>
                  </a:lnTo>
                  <a:lnTo>
                    <a:pt x="203518" y="983489"/>
                  </a:lnTo>
                  <a:lnTo>
                    <a:pt x="199073" y="972061"/>
                  </a:lnTo>
                  <a:lnTo>
                    <a:pt x="194628" y="960634"/>
                  </a:lnTo>
                  <a:lnTo>
                    <a:pt x="191136" y="948889"/>
                  </a:lnTo>
                  <a:lnTo>
                    <a:pt x="187643" y="937461"/>
                  </a:lnTo>
                  <a:lnTo>
                    <a:pt x="185103" y="925716"/>
                  </a:lnTo>
                  <a:lnTo>
                    <a:pt x="182881" y="913336"/>
                  </a:lnTo>
                  <a:lnTo>
                    <a:pt x="181293" y="901591"/>
                  </a:lnTo>
                  <a:lnTo>
                    <a:pt x="179706" y="889846"/>
                  </a:lnTo>
                  <a:lnTo>
                    <a:pt x="179071" y="877466"/>
                  </a:lnTo>
                  <a:lnTo>
                    <a:pt x="178753" y="865721"/>
                  </a:lnTo>
                  <a:lnTo>
                    <a:pt x="178753" y="853341"/>
                  </a:lnTo>
                  <a:lnTo>
                    <a:pt x="179706" y="841278"/>
                  </a:lnTo>
                  <a:lnTo>
                    <a:pt x="180658" y="829533"/>
                  </a:lnTo>
                  <a:lnTo>
                    <a:pt x="182246" y="817471"/>
                  </a:lnTo>
                  <a:lnTo>
                    <a:pt x="184468" y="805408"/>
                  </a:lnTo>
                  <a:lnTo>
                    <a:pt x="187008" y="793346"/>
                  </a:lnTo>
                  <a:lnTo>
                    <a:pt x="190183" y="781601"/>
                  </a:lnTo>
                  <a:lnTo>
                    <a:pt x="193676" y="770173"/>
                  </a:lnTo>
                  <a:lnTo>
                    <a:pt x="197803" y="758428"/>
                  </a:lnTo>
                  <a:lnTo>
                    <a:pt x="202248" y="747000"/>
                  </a:lnTo>
                  <a:lnTo>
                    <a:pt x="206693" y="735890"/>
                  </a:lnTo>
                  <a:lnTo>
                    <a:pt x="212091" y="724463"/>
                  </a:lnTo>
                  <a:lnTo>
                    <a:pt x="217806" y="713352"/>
                  </a:lnTo>
                  <a:lnTo>
                    <a:pt x="224156" y="702877"/>
                  </a:lnTo>
                  <a:lnTo>
                    <a:pt x="230823" y="692084"/>
                  </a:lnTo>
                  <a:lnTo>
                    <a:pt x="238126" y="681609"/>
                  </a:lnTo>
                  <a:lnTo>
                    <a:pt x="245428" y="671134"/>
                  </a:lnTo>
                  <a:lnTo>
                    <a:pt x="253366" y="661293"/>
                  </a:lnTo>
                  <a:lnTo>
                    <a:pt x="261621" y="651453"/>
                  </a:lnTo>
                  <a:lnTo>
                    <a:pt x="270193" y="641930"/>
                  </a:lnTo>
                  <a:lnTo>
                    <a:pt x="279718" y="632724"/>
                  </a:lnTo>
                  <a:lnTo>
                    <a:pt x="291148" y="621931"/>
                  </a:lnTo>
                  <a:lnTo>
                    <a:pt x="303531" y="612091"/>
                  </a:lnTo>
                  <a:lnTo>
                    <a:pt x="316231" y="602250"/>
                  </a:lnTo>
                  <a:lnTo>
                    <a:pt x="329248" y="592727"/>
                  </a:lnTo>
                  <a:lnTo>
                    <a:pt x="342583" y="584157"/>
                  </a:lnTo>
                  <a:lnTo>
                    <a:pt x="356553" y="575903"/>
                  </a:lnTo>
                  <a:lnTo>
                    <a:pt x="371158" y="567968"/>
                  </a:lnTo>
                  <a:lnTo>
                    <a:pt x="386398" y="560349"/>
                  </a:lnTo>
                  <a:lnTo>
                    <a:pt x="401638" y="553683"/>
                  </a:lnTo>
                  <a:lnTo>
                    <a:pt x="417513" y="547017"/>
                  </a:lnTo>
                  <a:lnTo>
                    <a:pt x="433071" y="540986"/>
                  </a:lnTo>
                  <a:lnTo>
                    <a:pt x="449898" y="535907"/>
                  </a:lnTo>
                  <a:lnTo>
                    <a:pt x="466726" y="530828"/>
                  </a:lnTo>
                  <a:lnTo>
                    <a:pt x="483553" y="526384"/>
                  </a:lnTo>
                  <a:lnTo>
                    <a:pt x="501016" y="522892"/>
                  </a:lnTo>
                  <a:lnTo>
                    <a:pt x="518796" y="519718"/>
                  </a:lnTo>
                  <a:lnTo>
                    <a:pt x="518796" y="403854"/>
                  </a:lnTo>
                  <a:lnTo>
                    <a:pt x="519113" y="400680"/>
                  </a:lnTo>
                  <a:lnTo>
                    <a:pt x="519748" y="397823"/>
                  </a:lnTo>
                  <a:lnTo>
                    <a:pt x="520383" y="394649"/>
                  </a:lnTo>
                  <a:lnTo>
                    <a:pt x="521653" y="392109"/>
                  </a:lnTo>
                  <a:lnTo>
                    <a:pt x="522606" y="389252"/>
                  </a:lnTo>
                  <a:lnTo>
                    <a:pt x="524193" y="386713"/>
                  </a:lnTo>
                  <a:lnTo>
                    <a:pt x="525781" y="384491"/>
                  </a:lnTo>
                  <a:lnTo>
                    <a:pt x="528003" y="382269"/>
                  </a:lnTo>
                  <a:lnTo>
                    <a:pt x="530226" y="380047"/>
                  </a:lnTo>
                  <a:lnTo>
                    <a:pt x="532766" y="378460"/>
                  </a:lnTo>
                  <a:lnTo>
                    <a:pt x="534988" y="376872"/>
                  </a:lnTo>
                  <a:lnTo>
                    <a:pt x="537846" y="375920"/>
                  </a:lnTo>
                  <a:lnTo>
                    <a:pt x="540386" y="374650"/>
                  </a:lnTo>
                  <a:lnTo>
                    <a:pt x="543561" y="373698"/>
                  </a:lnTo>
                  <a:lnTo>
                    <a:pt x="546736" y="373381"/>
                  </a:lnTo>
                  <a:lnTo>
                    <a:pt x="549911" y="373063"/>
                  </a:lnTo>
                  <a:close/>
                  <a:moveTo>
                    <a:pt x="3606459" y="0"/>
                  </a:moveTo>
                  <a:lnTo>
                    <a:pt x="3612175" y="0"/>
                  </a:lnTo>
                  <a:lnTo>
                    <a:pt x="3617573" y="0"/>
                  </a:lnTo>
                  <a:lnTo>
                    <a:pt x="3622653" y="317"/>
                  </a:lnTo>
                  <a:lnTo>
                    <a:pt x="3628369" y="1270"/>
                  </a:lnTo>
                  <a:lnTo>
                    <a:pt x="3633449" y="1905"/>
                  </a:lnTo>
                  <a:lnTo>
                    <a:pt x="3638847" y="3175"/>
                  </a:lnTo>
                  <a:lnTo>
                    <a:pt x="3643927" y="4445"/>
                  </a:lnTo>
                  <a:lnTo>
                    <a:pt x="3649008" y="6033"/>
                  </a:lnTo>
                  <a:lnTo>
                    <a:pt x="3653771" y="7938"/>
                  </a:lnTo>
                  <a:lnTo>
                    <a:pt x="3658851" y="10161"/>
                  </a:lnTo>
                  <a:lnTo>
                    <a:pt x="3663614" y="12384"/>
                  </a:lnTo>
                  <a:lnTo>
                    <a:pt x="3668059" y="14924"/>
                  </a:lnTo>
                  <a:lnTo>
                    <a:pt x="3672822" y="17782"/>
                  </a:lnTo>
                  <a:lnTo>
                    <a:pt x="3677268" y="20640"/>
                  </a:lnTo>
                  <a:lnTo>
                    <a:pt x="3681395" y="24133"/>
                  </a:lnTo>
                  <a:lnTo>
                    <a:pt x="3685523" y="27308"/>
                  </a:lnTo>
                  <a:lnTo>
                    <a:pt x="3689334" y="30801"/>
                  </a:lnTo>
                  <a:lnTo>
                    <a:pt x="3693461" y="34612"/>
                  </a:lnTo>
                  <a:lnTo>
                    <a:pt x="3696954" y="38740"/>
                  </a:lnTo>
                  <a:lnTo>
                    <a:pt x="3700130" y="43185"/>
                  </a:lnTo>
                  <a:lnTo>
                    <a:pt x="3703622" y="47313"/>
                  </a:lnTo>
                  <a:lnTo>
                    <a:pt x="3706480" y="51759"/>
                  </a:lnTo>
                  <a:lnTo>
                    <a:pt x="3709020" y="56522"/>
                  </a:lnTo>
                  <a:lnTo>
                    <a:pt x="3711878" y="61603"/>
                  </a:lnTo>
                  <a:lnTo>
                    <a:pt x="3714101" y="66683"/>
                  </a:lnTo>
                  <a:lnTo>
                    <a:pt x="3716323" y="71764"/>
                  </a:lnTo>
                  <a:lnTo>
                    <a:pt x="3718228" y="77480"/>
                  </a:lnTo>
                  <a:lnTo>
                    <a:pt x="3892233" y="625236"/>
                  </a:lnTo>
                  <a:lnTo>
                    <a:pt x="3893820" y="630952"/>
                  </a:lnTo>
                  <a:lnTo>
                    <a:pt x="3894773" y="636350"/>
                  </a:lnTo>
                  <a:lnTo>
                    <a:pt x="3896043" y="642066"/>
                  </a:lnTo>
                  <a:lnTo>
                    <a:pt x="3896361" y="647464"/>
                  </a:lnTo>
                  <a:lnTo>
                    <a:pt x="3897313" y="652862"/>
                  </a:lnTo>
                  <a:lnTo>
                    <a:pt x="3897313" y="658261"/>
                  </a:lnTo>
                  <a:lnTo>
                    <a:pt x="3897313" y="663659"/>
                  </a:lnTo>
                  <a:lnTo>
                    <a:pt x="3896996" y="669057"/>
                  </a:lnTo>
                  <a:lnTo>
                    <a:pt x="3896043" y="674138"/>
                  </a:lnTo>
                  <a:lnTo>
                    <a:pt x="3895408" y="679853"/>
                  </a:lnTo>
                  <a:lnTo>
                    <a:pt x="3894138" y="684934"/>
                  </a:lnTo>
                  <a:lnTo>
                    <a:pt x="3892868" y="690015"/>
                  </a:lnTo>
                  <a:lnTo>
                    <a:pt x="3890963" y="695095"/>
                  </a:lnTo>
                  <a:lnTo>
                    <a:pt x="3889375" y="699858"/>
                  </a:lnTo>
                  <a:lnTo>
                    <a:pt x="3886835" y="704939"/>
                  </a:lnTo>
                  <a:lnTo>
                    <a:pt x="3884930" y="709702"/>
                  </a:lnTo>
                  <a:lnTo>
                    <a:pt x="3882389" y="714465"/>
                  </a:lnTo>
                  <a:lnTo>
                    <a:pt x="3879532" y="718911"/>
                  </a:lnTo>
                  <a:lnTo>
                    <a:pt x="3876356" y="723356"/>
                  </a:lnTo>
                  <a:lnTo>
                    <a:pt x="3873181" y="727484"/>
                  </a:lnTo>
                  <a:lnTo>
                    <a:pt x="3870006" y="731930"/>
                  </a:lnTo>
                  <a:lnTo>
                    <a:pt x="3866513" y="735423"/>
                  </a:lnTo>
                  <a:lnTo>
                    <a:pt x="3862385" y="739233"/>
                  </a:lnTo>
                  <a:lnTo>
                    <a:pt x="3858575" y="743044"/>
                  </a:lnTo>
                  <a:lnTo>
                    <a:pt x="3854130" y="746537"/>
                  </a:lnTo>
                  <a:lnTo>
                    <a:pt x="3850002" y="749712"/>
                  </a:lnTo>
                  <a:lnTo>
                    <a:pt x="3845239" y="752888"/>
                  </a:lnTo>
                  <a:lnTo>
                    <a:pt x="3840476" y="755428"/>
                  </a:lnTo>
                  <a:lnTo>
                    <a:pt x="3835713" y="757968"/>
                  </a:lnTo>
                  <a:lnTo>
                    <a:pt x="3830633" y="760191"/>
                  </a:lnTo>
                  <a:lnTo>
                    <a:pt x="3825552" y="762414"/>
                  </a:lnTo>
                  <a:lnTo>
                    <a:pt x="3819837" y="764319"/>
                  </a:lnTo>
                  <a:lnTo>
                    <a:pt x="3814439" y="765907"/>
                  </a:lnTo>
                  <a:lnTo>
                    <a:pt x="3809358" y="766859"/>
                  </a:lnTo>
                  <a:lnTo>
                    <a:pt x="3803643" y="768129"/>
                  </a:lnTo>
                  <a:lnTo>
                    <a:pt x="3798245" y="769082"/>
                  </a:lnTo>
                  <a:lnTo>
                    <a:pt x="3792847" y="769400"/>
                  </a:lnTo>
                  <a:lnTo>
                    <a:pt x="3787132" y="769400"/>
                  </a:lnTo>
                  <a:lnTo>
                    <a:pt x="3781734" y="769400"/>
                  </a:lnTo>
                  <a:lnTo>
                    <a:pt x="3776653" y="769082"/>
                  </a:lnTo>
                  <a:lnTo>
                    <a:pt x="3770938" y="768447"/>
                  </a:lnTo>
                  <a:lnTo>
                    <a:pt x="3765857" y="767494"/>
                  </a:lnTo>
                  <a:lnTo>
                    <a:pt x="3760777" y="766224"/>
                  </a:lnTo>
                  <a:lnTo>
                    <a:pt x="3755379" y="764954"/>
                  </a:lnTo>
                  <a:lnTo>
                    <a:pt x="3750616" y="763366"/>
                  </a:lnTo>
                  <a:lnTo>
                    <a:pt x="3745536" y="761461"/>
                  </a:lnTo>
                  <a:lnTo>
                    <a:pt x="3740773" y="759556"/>
                  </a:lnTo>
                  <a:lnTo>
                    <a:pt x="3736010" y="757016"/>
                  </a:lnTo>
                  <a:lnTo>
                    <a:pt x="3731247" y="754475"/>
                  </a:lnTo>
                  <a:lnTo>
                    <a:pt x="3726484" y="751617"/>
                  </a:lnTo>
                  <a:lnTo>
                    <a:pt x="3722039" y="748760"/>
                  </a:lnTo>
                  <a:lnTo>
                    <a:pt x="3717911" y="745584"/>
                  </a:lnTo>
                  <a:lnTo>
                    <a:pt x="3713783" y="742091"/>
                  </a:lnTo>
                  <a:lnTo>
                    <a:pt x="3709973" y="738598"/>
                  </a:lnTo>
                  <a:lnTo>
                    <a:pt x="3705845" y="734788"/>
                  </a:lnTo>
                  <a:lnTo>
                    <a:pt x="3702352" y="730660"/>
                  </a:lnTo>
                  <a:lnTo>
                    <a:pt x="3699177" y="726214"/>
                  </a:lnTo>
                  <a:lnTo>
                    <a:pt x="3696002" y="722086"/>
                  </a:lnTo>
                  <a:lnTo>
                    <a:pt x="3692826" y="717641"/>
                  </a:lnTo>
                  <a:lnTo>
                    <a:pt x="3690286" y="712878"/>
                  </a:lnTo>
                  <a:lnTo>
                    <a:pt x="3687428" y="707797"/>
                  </a:lnTo>
                  <a:lnTo>
                    <a:pt x="3684888" y="703034"/>
                  </a:lnTo>
                  <a:lnTo>
                    <a:pt x="3682983" y="697636"/>
                  </a:lnTo>
                  <a:lnTo>
                    <a:pt x="3681078" y="692555"/>
                  </a:lnTo>
                  <a:lnTo>
                    <a:pt x="3602332" y="443604"/>
                  </a:lnTo>
                  <a:lnTo>
                    <a:pt x="3573437" y="485836"/>
                  </a:lnTo>
                  <a:lnTo>
                    <a:pt x="3544224" y="527117"/>
                  </a:lnTo>
                  <a:lnTo>
                    <a:pt x="3515012" y="568079"/>
                  </a:lnTo>
                  <a:lnTo>
                    <a:pt x="3485482" y="608407"/>
                  </a:lnTo>
                  <a:lnTo>
                    <a:pt x="3455952" y="648099"/>
                  </a:lnTo>
                  <a:lnTo>
                    <a:pt x="3425787" y="687792"/>
                  </a:lnTo>
                  <a:lnTo>
                    <a:pt x="3395940" y="726214"/>
                  </a:lnTo>
                  <a:lnTo>
                    <a:pt x="3365775" y="764637"/>
                  </a:lnTo>
                  <a:lnTo>
                    <a:pt x="3335610" y="802424"/>
                  </a:lnTo>
                  <a:lnTo>
                    <a:pt x="3304810" y="839576"/>
                  </a:lnTo>
                  <a:lnTo>
                    <a:pt x="3274327" y="875776"/>
                  </a:lnTo>
                  <a:lnTo>
                    <a:pt x="3243527" y="912293"/>
                  </a:lnTo>
                  <a:lnTo>
                    <a:pt x="3212410" y="947540"/>
                  </a:lnTo>
                  <a:lnTo>
                    <a:pt x="3181292" y="982786"/>
                  </a:lnTo>
                  <a:lnTo>
                    <a:pt x="3150175" y="1017081"/>
                  </a:lnTo>
                  <a:lnTo>
                    <a:pt x="3119057" y="1051058"/>
                  </a:lnTo>
                  <a:lnTo>
                    <a:pt x="3087304" y="1084717"/>
                  </a:lnTo>
                  <a:lnTo>
                    <a:pt x="3055869" y="1117741"/>
                  </a:lnTo>
                  <a:lnTo>
                    <a:pt x="3023799" y="1150130"/>
                  </a:lnTo>
                  <a:lnTo>
                    <a:pt x="2992364" y="1181884"/>
                  </a:lnTo>
                  <a:lnTo>
                    <a:pt x="2960294" y="1213638"/>
                  </a:lnTo>
                  <a:lnTo>
                    <a:pt x="2928541" y="1244439"/>
                  </a:lnTo>
                  <a:lnTo>
                    <a:pt x="2896154" y="1275241"/>
                  </a:lnTo>
                  <a:lnTo>
                    <a:pt x="2864084" y="1305090"/>
                  </a:lnTo>
                  <a:lnTo>
                    <a:pt x="2831696" y="1334303"/>
                  </a:lnTo>
                  <a:lnTo>
                    <a:pt x="2799626" y="1363517"/>
                  </a:lnTo>
                  <a:lnTo>
                    <a:pt x="2767238" y="1391778"/>
                  </a:lnTo>
                  <a:lnTo>
                    <a:pt x="2734851" y="1420039"/>
                  </a:lnTo>
                  <a:lnTo>
                    <a:pt x="2702145" y="1447665"/>
                  </a:lnTo>
                  <a:lnTo>
                    <a:pt x="2669758" y="1474656"/>
                  </a:lnTo>
                  <a:lnTo>
                    <a:pt x="2637053" y="1501647"/>
                  </a:lnTo>
                  <a:lnTo>
                    <a:pt x="2604665" y="1527685"/>
                  </a:lnTo>
                  <a:lnTo>
                    <a:pt x="2565609" y="1558169"/>
                  </a:lnTo>
                  <a:lnTo>
                    <a:pt x="2526871" y="1588018"/>
                  </a:lnTo>
                  <a:lnTo>
                    <a:pt x="2488451" y="1617231"/>
                  </a:lnTo>
                  <a:lnTo>
                    <a:pt x="2449712" y="1645492"/>
                  </a:lnTo>
                  <a:lnTo>
                    <a:pt x="2410974" y="1673753"/>
                  </a:lnTo>
                  <a:lnTo>
                    <a:pt x="2372236" y="1701379"/>
                  </a:lnTo>
                  <a:lnTo>
                    <a:pt x="2333180" y="1727735"/>
                  </a:lnTo>
                  <a:lnTo>
                    <a:pt x="2294760" y="1754091"/>
                  </a:lnTo>
                  <a:lnTo>
                    <a:pt x="2256022" y="1779812"/>
                  </a:lnTo>
                  <a:lnTo>
                    <a:pt x="2217283" y="1804580"/>
                  </a:lnTo>
                  <a:lnTo>
                    <a:pt x="2178545" y="1829031"/>
                  </a:lnTo>
                  <a:lnTo>
                    <a:pt x="2140442" y="1853164"/>
                  </a:lnTo>
                  <a:lnTo>
                    <a:pt x="2101704" y="1876344"/>
                  </a:lnTo>
                  <a:lnTo>
                    <a:pt x="2063601" y="1899207"/>
                  </a:lnTo>
                  <a:lnTo>
                    <a:pt x="2025180" y="1921435"/>
                  </a:lnTo>
                  <a:lnTo>
                    <a:pt x="1987077" y="1943027"/>
                  </a:lnTo>
                  <a:lnTo>
                    <a:pt x="1948656" y="1964303"/>
                  </a:lnTo>
                  <a:lnTo>
                    <a:pt x="1910871" y="1984943"/>
                  </a:lnTo>
                  <a:lnTo>
                    <a:pt x="1873085" y="2004948"/>
                  </a:lnTo>
                  <a:lnTo>
                    <a:pt x="1834982" y="2024635"/>
                  </a:lnTo>
                  <a:lnTo>
                    <a:pt x="1797197" y="2043688"/>
                  </a:lnTo>
                  <a:lnTo>
                    <a:pt x="1759729" y="2062105"/>
                  </a:lnTo>
                  <a:lnTo>
                    <a:pt x="1722578" y="2080522"/>
                  </a:lnTo>
                  <a:lnTo>
                    <a:pt x="1685745" y="2097987"/>
                  </a:lnTo>
                  <a:lnTo>
                    <a:pt x="1648594" y="2115134"/>
                  </a:lnTo>
                  <a:lnTo>
                    <a:pt x="1611444" y="2131964"/>
                  </a:lnTo>
                  <a:lnTo>
                    <a:pt x="1575246" y="2148158"/>
                  </a:lnTo>
                  <a:lnTo>
                    <a:pt x="1538413" y="2164035"/>
                  </a:lnTo>
                  <a:lnTo>
                    <a:pt x="1502533" y="2179277"/>
                  </a:lnTo>
                  <a:lnTo>
                    <a:pt x="1466335" y="2193884"/>
                  </a:lnTo>
                  <a:lnTo>
                    <a:pt x="1430772" y="2208491"/>
                  </a:lnTo>
                  <a:lnTo>
                    <a:pt x="1395209" y="2222463"/>
                  </a:lnTo>
                  <a:lnTo>
                    <a:pt x="1359646" y="2236117"/>
                  </a:lnTo>
                  <a:lnTo>
                    <a:pt x="1324718" y="2249136"/>
                  </a:lnTo>
                  <a:lnTo>
                    <a:pt x="1290108" y="2261837"/>
                  </a:lnTo>
                  <a:lnTo>
                    <a:pt x="1255815" y="2274539"/>
                  </a:lnTo>
                  <a:lnTo>
                    <a:pt x="1221205" y="2286288"/>
                  </a:lnTo>
                  <a:lnTo>
                    <a:pt x="1187547" y="2297720"/>
                  </a:lnTo>
                  <a:lnTo>
                    <a:pt x="1153889" y="2308833"/>
                  </a:lnTo>
                  <a:lnTo>
                    <a:pt x="1120231" y="2319947"/>
                  </a:lnTo>
                  <a:lnTo>
                    <a:pt x="1087526" y="2330109"/>
                  </a:lnTo>
                  <a:lnTo>
                    <a:pt x="1054821" y="2339952"/>
                  </a:lnTo>
                  <a:lnTo>
                    <a:pt x="1022433" y="2349796"/>
                  </a:lnTo>
                  <a:lnTo>
                    <a:pt x="990681" y="2359322"/>
                  </a:lnTo>
                  <a:lnTo>
                    <a:pt x="927493" y="2376787"/>
                  </a:lnTo>
                  <a:lnTo>
                    <a:pt x="865893" y="2393299"/>
                  </a:lnTo>
                  <a:lnTo>
                    <a:pt x="805881" y="2408223"/>
                  </a:lnTo>
                  <a:lnTo>
                    <a:pt x="747773" y="2422195"/>
                  </a:lnTo>
                  <a:lnTo>
                    <a:pt x="691254" y="2434579"/>
                  </a:lnTo>
                  <a:lnTo>
                    <a:pt x="636322" y="2446011"/>
                  </a:lnTo>
                  <a:lnTo>
                    <a:pt x="583295" y="2456490"/>
                  </a:lnTo>
                  <a:lnTo>
                    <a:pt x="531856" y="2465698"/>
                  </a:lnTo>
                  <a:lnTo>
                    <a:pt x="482639" y="2474272"/>
                  </a:lnTo>
                  <a:lnTo>
                    <a:pt x="435645" y="2481893"/>
                  </a:lnTo>
                  <a:lnTo>
                    <a:pt x="390239" y="2488561"/>
                  </a:lnTo>
                  <a:lnTo>
                    <a:pt x="347691" y="2494277"/>
                  </a:lnTo>
                  <a:lnTo>
                    <a:pt x="306730" y="2499357"/>
                  </a:lnTo>
                  <a:lnTo>
                    <a:pt x="268309" y="2503803"/>
                  </a:lnTo>
                  <a:lnTo>
                    <a:pt x="232429" y="2507613"/>
                  </a:lnTo>
                  <a:lnTo>
                    <a:pt x="199088" y="2510789"/>
                  </a:lnTo>
                  <a:lnTo>
                    <a:pt x="167653" y="2513647"/>
                  </a:lnTo>
                  <a:lnTo>
                    <a:pt x="139393" y="2515552"/>
                  </a:lnTo>
                  <a:lnTo>
                    <a:pt x="113356" y="2517140"/>
                  </a:lnTo>
                  <a:lnTo>
                    <a:pt x="90494" y="2518410"/>
                  </a:lnTo>
                  <a:lnTo>
                    <a:pt x="52709" y="2519998"/>
                  </a:lnTo>
                  <a:lnTo>
                    <a:pt x="26672" y="2520633"/>
                  </a:lnTo>
                  <a:lnTo>
                    <a:pt x="12701" y="2520950"/>
                  </a:lnTo>
                  <a:lnTo>
                    <a:pt x="11113" y="2520950"/>
                  </a:lnTo>
                  <a:lnTo>
                    <a:pt x="12383" y="2255487"/>
                  </a:lnTo>
                  <a:lnTo>
                    <a:pt x="12701" y="2255487"/>
                  </a:lnTo>
                  <a:lnTo>
                    <a:pt x="31752" y="2255169"/>
                  </a:lnTo>
                  <a:lnTo>
                    <a:pt x="51121" y="2254217"/>
                  </a:lnTo>
                  <a:lnTo>
                    <a:pt x="77158" y="2253264"/>
                  </a:lnTo>
                  <a:lnTo>
                    <a:pt x="108911" y="2251676"/>
                  </a:lnTo>
                  <a:lnTo>
                    <a:pt x="147014" y="2248818"/>
                  </a:lnTo>
                  <a:lnTo>
                    <a:pt x="190198" y="2245008"/>
                  </a:lnTo>
                  <a:lnTo>
                    <a:pt x="239732" y="2240245"/>
                  </a:lnTo>
                  <a:lnTo>
                    <a:pt x="293711" y="2233576"/>
                  </a:lnTo>
                  <a:lnTo>
                    <a:pt x="322924" y="2229766"/>
                  </a:lnTo>
                  <a:lnTo>
                    <a:pt x="353089" y="2225638"/>
                  </a:lnTo>
                  <a:lnTo>
                    <a:pt x="384206" y="2221192"/>
                  </a:lnTo>
                  <a:lnTo>
                    <a:pt x="417229" y="2216112"/>
                  </a:lnTo>
                  <a:lnTo>
                    <a:pt x="450569" y="2210714"/>
                  </a:lnTo>
                  <a:lnTo>
                    <a:pt x="485814" y="2204680"/>
                  </a:lnTo>
                  <a:lnTo>
                    <a:pt x="521060" y="2198012"/>
                  </a:lnTo>
                  <a:lnTo>
                    <a:pt x="558210" y="2190709"/>
                  </a:lnTo>
                  <a:lnTo>
                    <a:pt x="596313" y="2183405"/>
                  </a:lnTo>
                  <a:lnTo>
                    <a:pt x="635052" y="2175149"/>
                  </a:lnTo>
                  <a:lnTo>
                    <a:pt x="675060" y="2166258"/>
                  </a:lnTo>
                  <a:lnTo>
                    <a:pt x="715703" y="2157049"/>
                  </a:lnTo>
                  <a:lnTo>
                    <a:pt x="757617" y="2146570"/>
                  </a:lnTo>
                  <a:lnTo>
                    <a:pt x="799530" y="2136092"/>
                  </a:lnTo>
                  <a:lnTo>
                    <a:pt x="843031" y="2124660"/>
                  </a:lnTo>
                  <a:lnTo>
                    <a:pt x="887167" y="2112276"/>
                  </a:lnTo>
                  <a:lnTo>
                    <a:pt x="932256" y="2099575"/>
                  </a:lnTo>
                  <a:lnTo>
                    <a:pt x="977980" y="2086238"/>
                  </a:lnTo>
                  <a:lnTo>
                    <a:pt x="1024021" y="2071631"/>
                  </a:lnTo>
                  <a:lnTo>
                    <a:pt x="1071015" y="2056707"/>
                  </a:lnTo>
                  <a:lnTo>
                    <a:pt x="1118644" y="2040830"/>
                  </a:lnTo>
                  <a:lnTo>
                    <a:pt x="1167225" y="2024000"/>
                  </a:lnTo>
                  <a:lnTo>
                    <a:pt x="1216124" y="2006535"/>
                  </a:lnTo>
                  <a:lnTo>
                    <a:pt x="1265658" y="1988118"/>
                  </a:lnTo>
                  <a:lnTo>
                    <a:pt x="1315510" y="1968748"/>
                  </a:lnTo>
                  <a:lnTo>
                    <a:pt x="1365996" y="1948108"/>
                  </a:lnTo>
                  <a:lnTo>
                    <a:pt x="1417118" y="1927150"/>
                  </a:lnTo>
                  <a:lnTo>
                    <a:pt x="1468557" y="1904923"/>
                  </a:lnTo>
                  <a:lnTo>
                    <a:pt x="1520314" y="1882060"/>
                  </a:lnTo>
                  <a:lnTo>
                    <a:pt x="1572706" y="1857927"/>
                  </a:lnTo>
                  <a:lnTo>
                    <a:pt x="1625098" y="1832523"/>
                  </a:lnTo>
                  <a:lnTo>
                    <a:pt x="1678124" y="1806485"/>
                  </a:lnTo>
                  <a:lnTo>
                    <a:pt x="1731786" y="1779494"/>
                  </a:lnTo>
                  <a:lnTo>
                    <a:pt x="1785131" y="1750916"/>
                  </a:lnTo>
                  <a:lnTo>
                    <a:pt x="1839110" y="1721702"/>
                  </a:lnTo>
                  <a:lnTo>
                    <a:pt x="1893089" y="1690901"/>
                  </a:lnTo>
                  <a:lnTo>
                    <a:pt x="1947069" y="1659464"/>
                  </a:lnTo>
                  <a:lnTo>
                    <a:pt x="2001683" y="1626758"/>
                  </a:lnTo>
                  <a:lnTo>
                    <a:pt x="2028673" y="1609610"/>
                  </a:lnTo>
                  <a:lnTo>
                    <a:pt x="2055980" y="1592781"/>
                  </a:lnTo>
                  <a:lnTo>
                    <a:pt x="2083605" y="1575316"/>
                  </a:lnTo>
                  <a:lnTo>
                    <a:pt x="2110912" y="1557534"/>
                  </a:lnTo>
                  <a:lnTo>
                    <a:pt x="2137902" y="1539434"/>
                  </a:lnTo>
                  <a:lnTo>
                    <a:pt x="2165209" y="1521017"/>
                  </a:lnTo>
                  <a:lnTo>
                    <a:pt x="2192834" y="1502282"/>
                  </a:lnTo>
                  <a:lnTo>
                    <a:pt x="2220141" y="1483547"/>
                  </a:lnTo>
                  <a:lnTo>
                    <a:pt x="2247766" y="1464177"/>
                  </a:lnTo>
                  <a:lnTo>
                    <a:pt x="2274756" y="1444490"/>
                  </a:lnTo>
                  <a:lnTo>
                    <a:pt x="2302380" y="1424802"/>
                  </a:lnTo>
                  <a:lnTo>
                    <a:pt x="2329688" y="1404162"/>
                  </a:lnTo>
                  <a:lnTo>
                    <a:pt x="2356995" y="1383522"/>
                  </a:lnTo>
                  <a:lnTo>
                    <a:pt x="2384620" y="1362882"/>
                  </a:lnTo>
                  <a:lnTo>
                    <a:pt x="2411927" y="1341289"/>
                  </a:lnTo>
                  <a:lnTo>
                    <a:pt x="2438916" y="1320014"/>
                  </a:lnTo>
                  <a:lnTo>
                    <a:pt x="2469716" y="1295246"/>
                  </a:lnTo>
                  <a:lnTo>
                    <a:pt x="2500517" y="1270478"/>
                  </a:lnTo>
                  <a:lnTo>
                    <a:pt x="2530999" y="1244757"/>
                  </a:lnTo>
                  <a:lnTo>
                    <a:pt x="2561164" y="1219036"/>
                  </a:lnTo>
                  <a:lnTo>
                    <a:pt x="2591646" y="1192680"/>
                  </a:lnTo>
                  <a:lnTo>
                    <a:pt x="2622129" y="1166007"/>
                  </a:lnTo>
                  <a:lnTo>
                    <a:pt x="2652294" y="1138699"/>
                  </a:lnTo>
                  <a:lnTo>
                    <a:pt x="2682776" y="1111073"/>
                  </a:lnTo>
                  <a:lnTo>
                    <a:pt x="2713259" y="1083129"/>
                  </a:lnTo>
                  <a:lnTo>
                    <a:pt x="2743106" y="1054233"/>
                  </a:lnTo>
                  <a:lnTo>
                    <a:pt x="2772954" y="1025337"/>
                  </a:lnTo>
                  <a:lnTo>
                    <a:pt x="2803119" y="995806"/>
                  </a:lnTo>
                  <a:lnTo>
                    <a:pt x="2832966" y="965957"/>
                  </a:lnTo>
                  <a:lnTo>
                    <a:pt x="2862496" y="935155"/>
                  </a:lnTo>
                  <a:lnTo>
                    <a:pt x="2892661" y="904354"/>
                  </a:lnTo>
                  <a:lnTo>
                    <a:pt x="2922191" y="872600"/>
                  </a:lnTo>
                  <a:lnTo>
                    <a:pt x="2951721" y="840846"/>
                  </a:lnTo>
                  <a:lnTo>
                    <a:pt x="2980933" y="808457"/>
                  </a:lnTo>
                  <a:lnTo>
                    <a:pt x="3010146" y="775750"/>
                  </a:lnTo>
                  <a:lnTo>
                    <a:pt x="3039358" y="742091"/>
                  </a:lnTo>
                  <a:lnTo>
                    <a:pt x="3068570" y="708114"/>
                  </a:lnTo>
                  <a:lnTo>
                    <a:pt x="3097465" y="673820"/>
                  </a:lnTo>
                  <a:lnTo>
                    <a:pt x="3126043" y="639208"/>
                  </a:lnTo>
                  <a:lnTo>
                    <a:pt x="3154620" y="603644"/>
                  </a:lnTo>
                  <a:lnTo>
                    <a:pt x="3182880" y="567762"/>
                  </a:lnTo>
                  <a:lnTo>
                    <a:pt x="3211457" y="530927"/>
                  </a:lnTo>
                  <a:lnTo>
                    <a:pt x="3239717" y="494092"/>
                  </a:lnTo>
                  <a:lnTo>
                    <a:pt x="3267659" y="456623"/>
                  </a:lnTo>
                  <a:lnTo>
                    <a:pt x="3295284" y="418518"/>
                  </a:lnTo>
                  <a:lnTo>
                    <a:pt x="3322909" y="380096"/>
                  </a:lnTo>
                  <a:lnTo>
                    <a:pt x="3350533" y="341038"/>
                  </a:lnTo>
                  <a:lnTo>
                    <a:pt x="3377841" y="301028"/>
                  </a:lnTo>
                  <a:lnTo>
                    <a:pt x="3102546" y="388669"/>
                  </a:lnTo>
                  <a:lnTo>
                    <a:pt x="3097465" y="390257"/>
                  </a:lnTo>
                  <a:lnTo>
                    <a:pt x="3091750" y="391527"/>
                  </a:lnTo>
                  <a:lnTo>
                    <a:pt x="3086352" y="392480"/>
                  </a:lnTo>
                  <a:lnTo>
                    <a:pt x="3080636" y="393115"/>
                  </a:lnTo>
                  <a:lnTo>
                    <a:pt x="3075238" y="393750"/>
                  </a:lnTo>
                  <a:lnTo>
                    <a:pt x="3069841" y="393750"/>
                  </a:lnTo>
                  <a:lnTo>
                    <a:pt x="3064125" y="393750"/>
                  </a:lnTo>
                  <a:lnTo>
                    <a:pt x="3059045" y="393432"/>
                  </a:lnTo>
                  <a:lnTo>
                    <a:pt x="3053647" y="392480"/>
                  </a:lnTo>
                  <a:lnTo>
                    <a:pt x="3048249" y="391844"/>
                  </a:lnTo>
                  <a:lnTo>
                    <a:pt x="3043168" y="390574"/>
                  </a:lnTo>
                  <a:lnTo>
                    <a:pt x="3038088" y="389304"/>
                  </a:lnTo>
                  <a:lnTo>
                    <a:pt x="3033008" y="387399"/>
                  </a:lnTo>
                  <a:lnTo>
                    <a:pt x="3027927" y="385811"/>
                  </a:lnTo>
                  <a:lnTo>
                    <a:pt x="3023164" y="383588"/>
                  </a:lnTo>
                  <a:lnTo>
                    <a:pt x="3018401" y="381048"/>
                  </a:lnTo>
                  <a:lnTo>
                    <a:pt x="3013638" y="378825"/>
                  </a:lnTo>
                  <a:lnTo>
                    <a:pt x="3008876" y="375967"/>
                  </a:lnTo>
                  <a:lnTo>
                    <a:pt x="3004748" y="372792"/>
                  </a:lnTo>
                  <a:lnTo>
                    <a:pt x="3000302" y="369616"/>
                  </a:lnTo>
                  <a:lnTo>
                    <a:pt x="2996492" y="366441"/>
                  </a:lnTo>
                  <a:lnTo>
                    <a:pt x="2992364" y="362948"/>
                  </a:lnTo>
                  <a:lnTo>
                    <a:pt x="2988554" y="359138"/>
                  </a:lnTo>
                  <a:lnTo>
                    <a:pt x="2984744" y="355010"/>
                  </a:lnTo>
                  <a:lnTo>
                    <a:pt x="2981886" y="350882"/>
                  </a:lnTo>
                  <a:lnTo>
                    <a:pt x="2978711" y="346436"/>
                  </a:lnTo>
                  <a:lnTo>
                    <a:pt x="2975535" y="341673"/>
                  </a:lnTo>
                  <a:lnTo>
                    <a:pt x="2972678" y="336910"/>
                  </a:lnTo>
                  <a:lnTo>
                    <a:pt x="2969820" y="332147"/>
                  </a:lnTo>
                  <a:lnTo>
                    <a:pt x="2967597" y="327066"/>
                  </a:lnTo>
                  <a:lnTo>
                    <a:pt x="2965692" y="321985"/>
                  </a:lnTo>
                  <a:lnTo>
                    <a:pt x="2963469" y="316587"/>
                  </a:lnTo>
                  <a:lnTo>
                    <a:pt x="2961882" y="310872"/>
                  </a:lnTo>
                  <a:lnTo>
                    <a:pt x="2960929" y="305791"/>
                  </a:lnTo>
                  <a:lnTo>
                    <a:pt x="2959977" y="300393"/>
                  </a:lnTo>
                  <a:lnTo>
                    <a:pt x="2959341" y="294677"/>
                  </a:lnTo>
                  <a:lnTo>
                    <a:pt x="2958706" y="289279"/>
                  </a:lnTo>
                  <a:lnTo>
                    <a:pt x="2958389" y="283563"/>
                  </a:lnTo>
                  <a:lnTo>
                    <a:pt x="2958389" y="278165"/>
                  </a:lnTo>
                  <a:lnTo>
                    <a:pt x="2958706" y="273084"/>
                  </a:lnTo>
                  <a:lnTo>
                    <a:pt x="2959659" y="267369"/>
                  </a:lnTo>
                  <a:lnTo>
                    <a:pt x="2960294" y="262288"/>
                  </a:lnTo>
                  <a:lnTo>
                    <a:pt x="2961564" y="257207"/>
                  </a:lnTo>
                  <a:lnTo>
                    <a:pt x="2963152" y="251809"/>
                  </a:lnTo>
                  <a:lnTo>
                    <a:pt x="2964739" y="247046"/>
                  </a:lnTo>
                  <a:lnTo>
                    <a:pt x="2966327" y="241965"/>
                  </a:lnTo>
                  <a:lnTo>
                    <a:pt x="2968867" y="237202"/>
                  </a:lnTo>
                  <a:lnTo>
                    <a:pt x="2971090" y="232439"/>
                  </a:lnTo>
                  <a:lnTo>
                    <a:pt x="2973313" y="227676"/>
                  </a:lnTo>
                  <a:lnTo>
                    <a:pt x="2976170" y="222913"/>
                  </a:lnTo>
                  <a:lnTo>
                    <a:pt x="2979346" y="218467"/>
                  </a:lnTo>
                  <a:lnTo>
                    <a:pt x="2982521" y="214339"/>
                  </a:lnTo>
                  <a:lnTo>
                    <a:pt x="2986014" y="210211"/>
                  </a:lnTo>
                  <a:lnTo>
                    <a:pt x="2989506" y="206401"/>
                  </a:lnTo>
                  <a:lnTo>
                    <a:pt x="2993317" y="202273"/>
                  </a:lnTo>
                  <a:lnTo>
                    <a:pt x="2997127" y="198780"/>
                  </a:lnTo>
                  <a:lnTo>
                    <a:pt x="3001572" y="195605"/>
                  </a:lnTo>
                  <a:lnTo>
                    <a:pt x="3005700" y="192429"/>
                  </a:lnTo>
                  <a:lnTo>
                    <a:pt x="3010463" y="189254"/>
                  </a:lnTo>
                  <a:lnTo>
                    <a:pt x="3015226" y="186713"/>
                  </a:lnTo>
                  <a:lnTo>
                    <a:pt x="3019989" y="183856"/>
                  </a:lnTo>
                  <a:lnTo>
                    <a:pt x="3025069" y="181633"/>
                  </a:lnTo>
                  <a:lnTo>
                    <a:pt x="3030150" y="179410"/>
                  </a:lnTo>
                  <a:lnTo>
                    <a:pt x="3035865" y="177505"/>
                  </a:lnTo>
                  <a:lnTo>
                    <a:pt x="3579470" y="5081"/>
                  </a:lnTo>
                  <a:lnTo>
                    <a:pt x="3584868" y="3493"/>
                  </a:lnTo>
                  <a:lnTo>
                    <a:pt x="3590266" y="2540"/>
                  </a:lnTo>
                  <a:lnTo>
                    <a:pt x="3595981" y="1270"/>
                  </a:lnTo>
                  <a:lnTo>
                    <a:pt x="3601061" y="317"/>
                  </a:lnTo>
                  <a:lnTo>
                    <a:pt x="3606459"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gradFill>
                  <a:gsLst>
                    <a:gs pos="0">
                      <a:srgbClr val="EDD5A5"/>
                    </a:gs>
                    <a:gs pos="83000">
                      <a:schemeClr val="accent1">
                        <a:lumMod val="50000"/>
                      </a:schemeClr>
                    </a:gs>
                  </a:gsLst>
                  <a:lin ang="5400000" scaled="0"/>
                </a:gradFill>
                <a:latin typeface="+mn-lt"/>
                <a:ea typeface="+mn-ea"/>
              </a:endParaRPr>
            </a:p>
          </p:txBody>
        </p:sp>
      </p:grpSp>
      <p:grpSp>
        <p:nvGrpSpPr>
          <p:cNvPr id="4" name="组合 3"/>
          <p:cNvGrpSpPr/>
          <p:nvPr/>
        </p:nvGrpSpPr>
        <p:grpSpPr bwMode="auto">
          <a:xfrm>
            <a:off x="1535871" y="1664893"/>
            <a:ext cx="1044575" cy="1044575"/>
            <a:chOff x="2290468" y="2104851"/>
            <a:chExt cx="1044500" cy="1044500"/>
          </a:xfrm>
          <a:gradFill>
            <a:gsLst>
              <a:gs pos="0">
                <a:srgbClr val="EDD5A5"/>
              </a:gs>
              <a:gs pos="83000">
                <a:schemeClr val="accent1">
                  <a:lumMod val="50000"/>
                </a:schemeClr>
              </a:gs>
            </a:gsLst>
            <a:lin ang="5400000" scaled="0"/>
          </a:gradFill>
        </p:grpSpPr>
        <p:sp>
          <p:nvSpPr>
            <p:cNvPr id="6" name="椭圆 5"/>
            <p:cNvSpPr/>
            <p:nvPr/>
          </p:nvSpPr>
          <p:spPr>
            <a:xfrm>
              <a:off x="2290468" y="2104851"/>
              <a:ext cx="1044500" cy="1044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gradFill>
                  <a:gsLst>
                    <a:gs pos="0">
                      <a:srgbClr val="EDD5A5"/>
                    </a:gs>
                    <a:gs pos="83000">
                      <a:schemeClr val="accent1">
                        <a:lumMod val="50000"/>
                      </a:schemeClr>
                    </a:gs>
                  </a:gsLst>
                  <a:lin ang="5400000" scaled="0"/>
                </a:gradFill>
              </a:endParaRPr>
            </a:p>
          </p:txBody>
        </p:sp>
        <p:sp>
          <p:nvSpPr>
            <p:cNvPr id="6164" name="KSO_Shape"/>
            <p:cNvSpPr>
              <a:spLocks noChangeAspect="1"/>
            </p:cNvSpPr>
            <p:nvPr/>
          </p:nvSpPr>
          <p:spPr bwMode="auto">
            <a:xfrm>
              <a:off x="2503064" y="2335636"/>
              <a:ext cx="612000" cy="514080"/>
            </a:xfrm>
            <a:custGeom>
              <a:avLst/>
              <a:gdLst>
                <a:gd name="T0" fmla="*/ 2147483646 w 232"/>
                <a:gd name="T1" fmla="*/ 2147483646 h 195"/>
                <a:gd name="T2" fmla="*/ 2147483646 w 232"/>
                <a:gd name="T3" fmla="*/ 0 h 195"/>
                <a:gd name="T4" fmla="*/ 2147483646 w 232"/>
                <a:gd name="T5" fmla="*/ 0 h 195"/>
                <a:gd name="T6" fmla="*/ 2147483646 w 232"/>
                <a:gd name="T7" fmla="*/ 2147483646 h 195"/>
                <a:gd name="T8" fmla="*/ 2147483646 w 232"/>
                <a:gd name="T9" fmla="*/ 2147483646 h 195"/>
                <a:gd name="T10" fmla="*/ 2147483646 w 232"/>
                <a:gd name="T11" fmla="*/ 2147483646 h 195"/>
                <a:gd name="T12" fmla="*/ 2147483646 w 232"/>
                <a:gd name="T13" fmla="*/ 2147483646 h 195"/>
                <a:gd name="T14" fmla="*/ 2147483646 w 232"/>
                <a:gd name="T15" fmla="*/ 2147483646 h 195"/>
                <a:gd name="T16" fmla="*/ 2147483646 w 232"/>
                <a:gd name="T17" fmla="*/ 2147483646 h 195"/>
                <a:gd name="T18" fmla="*/ 2147483646 w 232"/>
                <a:gd name="T19" fmla="*/ 2147483646 h 195"/>
                <a:gd name="T20" fmla="*/ 2147483646 w 232"/>
                <a:gd name="T21" fmla="*/ 2147483646 h 195"/>
                <a:gd name="T22" fmla="*/ 2147483646 w 232"/>
                <a:gd name="T23" fmla="*/ 2147483646 h 195"/>
                <a:gd name="T24" fmla="*/ 2147483646 w 232"/>
                <a:gd name="T25" fmla="*/ 2147483646 h 195"/>
                <a:gd name="T26" fmla="*/ 2147483646 w 232"/>
                <a:gd name="T27" fmla="*/ 2147483646 h 195"/>
                <a:gd name="T28" fmla="*/ 2147483646 w 232"/>
                <a:gd name="T29" fmla="*/ 2147483646 h 195"/>
                <a:gd name="T30" fmla="*/ 2147483646 w 232"/>
                <a:gd name="T31" fmla="*/ 2147483646 h 195"/>
                <a:gd name="T32" fmla="*/ 0 w 232"/>
                <a:gd name="T33" fmla="*/ 2147483646 h 195"/>
                <a:gd name="T34" fmla="*/ 0 w 232"/>
                <a:gd name="T35" fmla="*/ 2147483646 h 195"/>
                <a:gd name="T36" fmla="*/ 2147483646 w 232"/>
                <a:gd name="T37" fmla="*/ 2147483646 h 195"/>
                <a:gd name="T38" fmla="*/ 2147483646 w 232"/>
                <a:gd name="T39" fmla="*/ 2147483646 h 195"/>
                <a:gd name="T40" fmla="*/ 2147483646 w 232"/>
                <a:gd name="T41" fmla="*/ 2147483646 h 195"/>
                <a:gd name="T42" fmla="*/ 2147483646 w 232"/>
                <a:gd name="T43" fmla="*/ 2147483646 h 195"/>
                <a:gd name="T44" fmla="*/ 2147483646 w 232"/>
                <a:gd name="T45" fmla="*/ 2147483646 h 195"/>
                <a:gd name="T46" fmla="*/ 2147483646 w 232"/>
                <a:gd name="T47" fmla="*/ 2147483646 h 195"/>
                <a:gd name="T48" fmla="*/ 2147483646 w 232"/>
                <a:gd name="T49" fmla="*/ 2147483646 h 195"/>
                <a:gd name="T50" fmla="*/ 2147483646 w 232"/>
                <a:gd name="T51" fmla="*/ 2147483646 h 195"/>
                <a:gd name="T52" fmla="*/ 2147483646 w 232"/>
                <a:gd name="T53" fmla="*/ 2147483646 h 195"/>
                <a:gd name="T54" fmla="*/ 2147483646 w 232"/>
                <a:gd name="T55" fmla="*/ 2147483646 h 195"/>
                <a:gd name="T56" fmla="*/ 2147483646 w 232"/>
                <a:gd name="T57" fmla="*/ 2147483646 h 195"/>
                <a:gd name="T58" fmla="*/ 2147483646 w 232"/>
                <a:gd name="T59" fmla="*/ 2147483646 h 195"/>
                <a:gd name="T60" fmla="*/ 2147483646 w 232"/>
                <a:gd name="T61" fmla="*/ 2147483646 h 195"/>
                <a:gd name="T62" fmla="*/ 2147483646 w 232"/>
                <a:gd name="T63" fmla="*/ 2147483646 h 195"/>
                <a:gd name="T64" fmla="*/ 2147483646 w 232"/>
                <a:gd name="T65" fmla="*/ 2147483646 h 195"/>
                <a:gd name="T66" fmla="*/ 2147483646 w 232"/>
                <a:gd name="T67" fmla="*/ 2147483646 h 195"/>
                <a:gd name="T68" fmla="*/ 2147483646 w 232"/>
                <a:gd name="T69" fmla="*/ 2147483646 h 195"/>
                <a:gd name="T70" fmla="*/ 2147483646 w 232"/>
                <a:gd name="T71" fmla="*/ 2147483646 h 195"/>
                <a:gd name="T72" fmla="*/ 2147483646 w 232"/>
                <a:gd name="T73" fmla="*/ 2147483646 h 195"/>
                <a:gd name="T74" fmla="*/ 2147483646 w 232"/>
                <a:gd name="T75" fmla="*/ 2147483646 h 195"/>
                <a:gd name="T76" fmla="*/ 2147483646 w 232"/>
                <a:gd name="T77" fmla="*/ 2147483646 h 195"/>
                <a:gd name="T78" fmla="*/ 2147483646 w 232"/>
                <a:gd name="T79" fmla="*/ 2147483646 h 195"/>
                <a:gd name="T80" fmla="*/ 2147483646 w 232"/>
                <a:gd name="T81" fmla="*/ 2147483646 h 195"/>
                <a:gd name="T82" fmla="*/ 2147483646 w 232"/>
                <a:gd name="T83" fmla="*/ 2147483646 h 195"/>
                <a:gd name="T84" fmla="*/ 2147483646 w 232"/>
                <a:gd name="T85" fmla="*/ 2147483646 h 195"/>
                <a:gd name="T86" fmla="*/ 2147483646 w 232"/>
                <a:gd name="T87" fmla="*/ 2147483646 h 195"/>
                <a:gd name="T88" fmla="*/ 2147483646 w 232"/>
                <a:gd name="T89" fmla="*/ 2147483646 h 195"/>
                <a:gd name="T90" fmla="*/ 2147483646 w 232"/>
                <a:gd name="T91" fmla="*/ 2147483646 h 195"/>
                <a:gd name="T92" fmla="*/ 2147483646 w 232"/>
                <a:gd name="T93" fmla="*/ 2147483646 h 195"/>
                <a:gd name="T94" fmla="*/ 2147483646 w 232"/>
                <a:gd name="T95" fmla="*/ 2147483646 h 195"/>
                <a:gd name="T96" fmla="*/ 2147483646 w 232"/>
                <a:gd name="T97" fmla="*/ 2147483646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195">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gradFill>
                  <a:gsLst>
                    <a:gs pos="0">
                      <a:srgbClr val="EDD5A5"/>
                    </a:gs>
                    <a:gs pos="83000">
                      <a:schemeClr val="accent1">
                        <a:lumMod val="50000"/>
                      </a:schemeClr>
                    </a:gs>
                  </a:gsLst>
                  <a:lin ang="5400000" scaled="0"/>
                </a:gradFill>
              </a:endParaRPr>
            </a:p>
          </p:txBody>
        </p:sp>
      </p:grpSp>
      <p:grpSp>
        <p:nvGrpSpPr>
          <p:cNvPr id="5" name="组合 4"/>
          <p:cNvGrpSpPr/>
          <p:nvPr/>
        </p:nvGrpSpPr>
        <p:grpSpPr bwMode="auto">
          <a:xfrm>
            <a:off x="2809073" y="3124362"/>
            <a:ext cx="1044575" cy="1044575"/>
            <a:chOff x="3986020" y="2104851"/>
            <a:chExt cx="1044500" cy="1044500"/>
          </a:xfrm>
          <a:gradFill>
            <a:gsLst>
              <a:gs pos="0">
                <a:srgbClr val="EDD5A5"/>
              </a:gs>
              <a:gs pos="83000">
                <a:schemeClr val="accent1">
                  <a:lumMod val="50000"/>
                </a:schemeClr>
              </a:gs>
            </a:gsLst>
            <a:lin ang="5400000" scaled="0"/>
          </a:gradFill>
        </p:grpSpPr>
        <p:sp>
          <p:nvSpPr>
            <p:cNvPr id="9" name="椭圆 8"/>
            <p:cNvSpPr/>
            <p:nvPr/>
          </p:nvSpPr>
          <p:spPr>
            <a:xfrm>
              <a:off x="3986020" y="2104851"/>
              <a:ext cx="1044500" cy="1044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gradFill>
                  <a:gsLst>
                    <a:gs pos="0">
                      <a:srgbClr val="EDD5A5"/>
                    </a:gs>
                    <a:gs pos="83000">
                      <a:schemeClr val="accent1">
                        <a:lumMod val="50000"/>
                      </a:schemeClr>
                    </a:gs>
                  </a:gsLst>
                  <a:lin ang="5400000" scaled="0"/>
                </a:gradFill>
              </a:endParaRPr>
            </a:p>
          </p:txBody>
        </p:sp>
        <p:sp>
          <p:nvSpPr>
            <p:cNvPr id="44" name="KSO_Shape"/>
            <p:cNvSpPr>
              <a:spLocks noChangeAspect="1"/>
            </p:cNvSpPr>
            <p:nvPr/>
          </p:nvSpPr>
          <p:spPr bwMode="auto">
            <a:xfrm>
              <a:off x="4174918" y="2287400"/>
              <a:ext cx="625430" cy="630193"/>
            </a:xfrm>
            <a:custGeom>
              <a:avLst/>
              <a:gdLst>
                <a:gd name="T0" fmla="*/ 1161579 w 2109787"/>
                <a:gd name="T1" fmla="*/ 1730131 h 2125662"/>
                <a:gd name="T2" fmla="*/ 1236189 w 2109787"/>
                <a:gd name="T3" fmla="*/ 1509409 h 2125662"/>
                <a:gd name="T4" fmla="*/ 1220811 w 2109787"/>
                <a:gd name="T5" fmla="*/ 1384665 h 2125662"/>
                <a:gd name="T6" fmla="*/ 1405342 w 2109787"/>
                <a:gd name="T7" fmla="*/ 1404601 h 2125662"/>
                <a:gd name="T8" fmla="*/ 1370886 w 2109787"/>
                <a:gd name="T9" fmla="*/ 1829242 h 2125662"/>
                <a:gd name="T10" fmla="*/ 1480807 w 2109787"/>
                <a:gd name="T11" fmla="*/ 1653234 h 2125662"/>
                <a:gd name="T12" fmla="*/ 1705206 w 2109787"/>
                <a:gd name="T13" fmla="*/ 1300363 h 2125662"/>
                <a:gd name="T14" fmla="*/ 1872936 w 2109787"/>
                <a:gd name="T15" fmla="*/ 1412006 h 2125662"/>
                <a:gd name="T16" fmla="*/ 1863539 w 2109787"/>
                <a:gd name="T17" fmla="*/ 1802186 h 2125662"/>
                <a:gd name="T18" fmla="*/ 1574496 w 2109787"/>
                <a:gd name="T19" fmla="*/ 1890475 h 2125662"/>
                <a:gd name="T20" fmla="*/ 1000968 w 2109787"/>
                <a:gd name="T21" fmla="*/ 1883925 h 2125662"/>
                <a:gd name="T22" fmla="*/ 739264 w 2109787"/>
                <a:gd name="T23" fmla="*/ 1789655 h 2125662"/>
                <a:gd name="T24" fmla="*/ 755496 w 2109787"/>
                <a:gd name="T25" fmla="*/ 1386943 h 2125662"/>
                <a:gd name="T26" fmla="*/ 968220 w 2109787"/>
                <a:gd name="T27" fmla="*/ 1296091 h 2125662"/>
                <a:gd name="T28" fmla="*/ 1037602 w 2109787"/>
                <a:gd name="T29" fmla="*/ 801385 h 2125662"/>
                <a:gd name="T30" fmla="*/ 1059503 w 2109787"/>
                <a:gd name="T31" fmla="*/ 1006892 h 2125662"/>
                <a:gd name="T32" fmla="*/ 1259170 w 2109787"/>
                <a:gd name="T33" fmla="*/ 1210691 h 2125662"/>
                <a:gd name="T34" fmla="*/ 1395127 w 2109787"/>
                <a:gd name="T35" fmla="*/ 1192474 h 2125662"/>
                <a:gd name="T36" fmla="*/ 1566637 w 2109787"/>
                <a:gd name="T37" fmla="*/ 975297 h 2125662"/>
                <a:gd name="T38" fmla="*/ 1465950 w 2109787"/>
                <a:gd name="T39" fmla="*/ 842087 h 2125662"/>
                <a:gd name="T40" fmla="*/ 1192046 w 2109787"/>
                <a:gd name="T41" fmla="*/ 747589 h 2125662"/>
                <a:gd name="T42" fmla="*/ 1334259 w 2109787"/>
                <a:gd name="T43" fmla="*/ 449574 h 2125662"/>
                <a:gd name="T44" fmla="*/ 1512027 w 2109787"/>
                <a:gd name="T45" fmla="*/ 526995 h 2125662"/>
                <a:gd name="T46" fmla="*/ 1630349 w 2109787"/>
                <a:gd name="T47" fmla="*/ 698631 h 2125662"/>
                <a:gd name="T48" fmla="*/ 1657939 w 2109787"/>
                <a:gd name="T49" fmla="*/ 929186 h 2125662"/>
                <a:gd name="T50" fmla="*/ 1568628 w 2109787"/>
                <a:gd name="T51" fmla="*/ 1139532 h 2125662"/>
                <a:gd name="T52" fmla="*/ 1413900 w 2109787"/>
                <a:gd name="T53" fmla="*/ 1270180 h 2125662"/>
                <a:gd name="T54" fmla="*/ 1258886 w 2109787"/>
                <a:gd name="T55" fmla="*/ 1292381 h 2125662"/>
                <a:gd name="T56" fmla="*/ 1097900 w 2109787"/>
                <a:gd name="T57" fmla="*/ 1197598 h 2125662"/>
                <a:gd name="T58" fmla="*/ 976733 w 2109787"/>
                <a:gd name="T59" fmla="*/ 1012869 h 2125662"/>
                <a:gd name="T60" fmla="*/ 961659 w 2109787"/>
                <a:gd name="T61" fmla="*/ 777760 h 2125662"/>
                <a:gd name="T62" fmla="*/ 1050685 w 2109787"/>
                <a:gd name="T63" fmla="*/ 580223 h 2125662"/>
                <a:gd name="T64" fmla="*/ 1209965 w 2109787"/>
                <a:gd name="T65" fmla="*/ 464660 h 2125662"/>
                <a:gd name="T66" fmla="*/ 802597 w 2109787"/>
                <a:gd name="T67" fmla="*/ 349265 h 2125662"/>
                <a:gd name="T68" fmla="*/ 703059 w 2109787"/>
                <a:gd name="T69" fmla="*/ 413778 h 2125662"/>
                <a:gd name="T70" fmla="*/ 579631 w 2109787"/>
                <a:gd name="T71" fmla="*/ 465219 h 2125662"/>
                <a:gd name="T72" fmla="*/ 582759 w 2109787"/>
                <a:gd name="T73" fmla="*/ 565826 h 2125662"/>
                <a:gd name="T74" fmla="*/ 771314 w 2109787"/>
                <a:gd name="T75" fmla="*/ 673822 h 2125662"/>
                <a:gd name="T76" fmla="*/ 887063 w 2109787"/>
                <a:gd name="T77" fmla="*/ 819901 h 2125662"/>
                <a:gd name="T78" fmla="*/ 831038 w 2109787"/>
                <a:gd name="T79" fmla="*/ 994969 h 2125662"/>
                <a:gd name="T80" fmla="*/ 571383 w 2109787"/>
                <a:gd name="T81" fmla="*/ 1050387 h 2125662"/>
                <a:gd name="T82" fmla="*/ 581337 w 2109787"/>
                <a:gd name="T83" fmla="*/ 969675 h 2125662"/>
                <a:gd name="T84" fmla="*/ 751122 w 2109787"/>
                <a:gd name="T85" fmla="*/ 946086 h 2125662"/>
                <a:gd name="T86" fmla="*/ 784396 w 2109787"/>
                <a:gd name="T87" fmla="*/ 831269 h 2125662"/>
                <a:gd name="T88" fmla="*/ 658408 w 2109787"/>
                <a:gd name="T89" fmla="*/ 726967 h 2125662"/>
                <a:gd name="T90" fmla="*/ 480377 w 2109787"/>
                <a:gd name="T91" fmla="*/ 593962 h 2125662"/>
                <a:gd name="T92" fmla="*/ 503981 w 2109787"/>
                <a:gd name="T93" fmla="*/ 416621 h 2125662"/>
                <a:gd name="T94" fmla="*/ 746906 w 2109787"/>
                <a:gd name="T95" fmla="*/ 1423 h 2125662"/>
                <a:gd name="T96" fmla="*/ 1166756 w 2109787"/>
                <a:gd name="T97" fmla="*/ 173605 h 2125662"/>
                <a:gd name="T98" fmla="*/ 1015895 w 2109787"/>
                <a:gd name="T99" fmla="*/ 216010 h 2125662"/>
                <a:gd name="T100" fmla="*/ 659520 w 2109787"/>
                <a:gd name="T101" fmla="*/ 126646 h 2125662"/>
                <a:gd name="T102" fmla="*/ 368899 w 2109787"/>
                <a:gd name="T103" fmla="*/ 231948 h 2125662"/>
                <a:gd name="T104" fmla="*/ 176195 w 2109787"/>
                <a:gd name="T105" fmla="*/ 466173 h 2125662"/>
                <a:gd name="T106" fmla="*/ 128375 w 2109787"/>
                <a:gd name="T107" fmla="*/ 769271 h 2125662"/>
                <a:gd name="T108" fmla="*/ 222307 w 2109787"/>
                <a:gd name="T109" fmla="*/ 1026548 h 2125662"/>
                <a:gd name="T110" fmla="*/ 420703 w 2109787"/>
                <a:gd name="T111" fmla="*/ 1209830 h 2125662"/>
                <a:gd name="T112" fmla="*/ 486742 w 2109787"/>
                <a:gd name="T113" fmla="*/ 1374042 h 2125662"/>
                <a:gd name="T114" fmla="*/ 203805 w 2109787"/>
                <a:gd name="T115" fmla="*/ 1200153 h 2125662"/>
                <a:gd name="T116" fmla="*/ 33303 w 2109787"/>
                <a:gd name="T117" fmla="*/ 918970 h 2125662"/>
                <a:gd name="T118" fmla="*/ 14232 w 2109787"/>
                <a:gd name="T119" fmla="*/ 562367 h 2125662"/>
                <a:gd name="T120" fmla="*/ 183026 w 2109787"/>
                <a:gd name="T121" fmla="*/ 230810 h 2125662"/>
                <a:gd name="T122" fmla="*/ 494712 w 2109787"/>
                <a:gd name="T123" fmla="*/ 31875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gradFill>
                  <a:gsLst>
                    <a:gs pos="0">
                      <a:srgbClr val="EDD5A5"/>
                    </a:gs>
                    <a:gs pos="83000">
                      <a:schemeClr val="accent1">
                        <a:lumMod val="50000"/>
                      </a:schemeClr>
                    </a:gs>
                  </a:gsLst>
                  <a:lin ang="5400000" scaled="0"/>
                </a:gradFill>
                <a:latin typeface="+mn-lt"/>
                <a:ea typeface="+mn-ea"/>
              </a:endParaRPr>
            </a:p>
          </p:txBody>
        </p:sp>
      </p:grpSp>
      <p:sp>
        <p:nvSpPr>
          <p:cNvPr id="45" name="矩形 44"/>
          <p:cNvSpPr/>
          <p:nvPr/>
        </p:nvSpPr>
        <p:spPr>
          <a:xfrm>
            <a:off x="1227847" y="3582357"/>
            <a:ext cx="1107996" cy="369332"/>
          </a:xfrm>
          <a:prstGeom prst="rect">
            <a:avLst/>
          </a:prstGeom>
        </p:spPr>
        <p:txBody>
          <a:bodyPr wrap="none">
            <a:spAutoFit/>
          </a:bodyPr>
          <a:lstStyle/>
          <a:p>
            <a:pPr eaLnBrk="1" fontAlgn="auto" hangingPunct="1">
              <a:spcBef>
                <a:spcPts val="0"/>
              </a:spcBef>
              <a:spcAft>
                <a:spcPts val="0"/>
              </a:spcAft>
              <a:defRPr/>
            </a:pPr>
            <a:r>
              <a:rPr lang="zh-CN" altLang="en-US" kern="100" dirty="0">
                <a:gradFill>
                  <a:gsLst>
                    <a:gs pos="0">
                      <a:srgbClr val="EDD5A5"/>
                    </a:gs>
                    <a:gs pos="83000">
                      <a:schemeClr val="accent1">
                        <a:lumMod val="50000"/>
                      </a:schemeClr>
                    </a:gs>
                  </a:gsLst>
                  <a:lin ang="5400000" scaled="0"/>
                </a:gradFill>
                <a:latin typeface="微软雅黑" panose="020B0503020204020204" pitchFamily="34" charset="-122"/>
                <a:cs typeface="Times New Roman" panose="02020603050405020304" pitchFamily="18" charset="0"/>
              </a:rPr>
              <a:t>项目初审</a:t>
            </a:r>
            <a:endParaRPr lang="zh-CN" altLang="zh-CN" kern="100" dirty="0">
              <a:gradFill>
                <a:gsLst>
                  <a:gs pos="0">
                    <a:srgbClr val="EDD5A5"/>
                  </a:gs>
                  <a:gs pos="83000">
                    <a:schemeClr val="accent1">
                      <a:lumMod val="50000"/>
                    </a:schemeClr>
                  </a:gs>
                </a:gsLst>
                <a:lin ang="5400000" scaled="0"/>
              </a:gradFill>
              <a:latin typeface="微软雅黑" panose="020B0503020204020204" pitchFamily="34" charset="-122"/>
              <a:cs typeface="Times New Roman" panose="02020603050405020304" pitchFamily="18" charset="0"/>
            </a:endParaRPr>
          </a:p>
        </p:txBody>
      </p:sp>
      <p:sp>
        <p:nvSpPr>
          <p:cNvPr id="46" name="矩形 45"/>
          <p:cNvSpPr/>
          <p:nvPr/>
        </p:nvSpPr>
        <p:spPr>
          <a:xfrm>
            <a:off x="1172219" y="1213406"/>
            <a:ext cx="1800493" cy="369332"/>
          </a:xfrm>
          <a:prstGeom prst="rect">
            <a:avLst/>
          </a:prstGeom>
        </p:spPr>
        <p:txBody>
          <a:bodyPr wrap="none">
            <a:spAutoFit/>
          </a:bodyPr>
          <a:lstStyle/>
          <a:p>
            <a:pPr eaLnBrk="1" fontAlgn="auto" hangingPunct="1">
              <a:spcBef>
                <a:spcPts val="0"/>
              </a:spcBef>
              <a:spcAft>
                <a:spcPts val="0"/>
              </a:spcAft>
              <a:defRPr/>
            </a:pPr>
            <a:r>
              <a:rPr lang="zh-CN" altLang="en-US" kern="100" dirty="0">
                <a:gradFill>
                  <a:gsLst>
                    <a:gs pos="0">
                      <a:srgbClr val="EDD5A5"/>
                    </a:gs>
                    <a:gs pos="83000">
                      <a:schemeClr val="accent1">
                        <a:lumMod val="50000"/>
                      </a:schemeClr>
                    </a:gs>
                  </a:gsLst>
                  <a:lin ang="5400000" scaled="0"/>
                </a:gradFill>
                <a:latin typeface="微软雅黑" panose="020B0503020204020204" pitchFamily="34" charset="-122"/>
                <a:cs typeface="Times New Roman" panose="02020603050405020304" pitchFamily="18" charset="0"/>
              </a:rPr>
              <a:t>签署投资意向书</a:t>
            </a:r>
            <a:endParaRPr lang="zh-CN" altLang="zh-CN" kern="100" dirty="0">
              <a:gradFill>
                <a:gsLst>
                  <a:gs pos="0">
                    <a:srgbClr val="EDD5A5"/>
                  </a:gs>
                  <a:gs pos="83000">
                    <a:schemeClr val="accent1">
                      <a:lumMod val="50000"/>
                    </a:schemeClr>
                  </a:gs>
                </a:gsLst>
                <a:lin ang="5400000" scaled="0"/>
              </a:gradFill>
              <a:latin typeface="微软雅黑" panose="020B0503020204020204" pitchFamily="34" charset="-122"/>
              <a:cs typeface="Times New Roman" panose="02020603050405020304" pitchFamily="18" charset="0"/>
            </a:endParaRPr>
          </a:p>
        </p:txBody>
      </p:sp>
      <p:sp>
        <p:nvSpPr>
          <p:cNvPr id="47" name="矩形 46"/>
          <p:cNvSpPr/>
          <p:nvPr/>
        </p:nvSpPr>
        <p:spPr>
          <a:xfrm>
            <a:off x="2825400" y="4299942"/>
            <a:ext cx="1107996" cy="369332"/>
          </a:xfrm>
          <a:prstGeom prst="rect">
            <a:avLst/>
          </a:prstGeom>
        </p:spPr>
        <p:txBody>
          <a:bodyPr wrap="none">
            <a:spAutoFit/>
          </a:bodyPr>
          <a:lstStyle/>
          <a:p>
            <a:pPr eaLnBrk="1" fontAlgn="auto" hangingPunct="1">
              <a:spcBef>
                <a:spcPts val="0"/>
              </a:spcBef>
              <a:spcAft>
                <a:spcPts val="0"/>
              </a:spcAft>
              <a:defRPr/>
            </a:pPr>
            <a:r>
              <a:rPr lang="zh-CN" altLang="en-US" kern="100" dirty="0">
                <a:gradFill>
                  <a:gsLst>
                    <a:gs pos="0">
                      <a:srgbClr val="EDD5A5"/>
                    </a:gs>
                    <a:gs pos="83000">
                      <a:schemeClr val="accent1">
                        <a:lumMod val="50000"/>
                      </a:schemeClr>
                    </a:gs>
                  </a:gsLst>
                  <a:lin ang="5400000" scaled="0"/>
                </a:gradFill>
                <a:latin typeface="微软雅黑" panose="020B0503020204020204" pitchFamily="34" charset="-122"/>
                <a:cs typeface="Times New Roman" panose="02020603050405020304" pitchFamily="18" charset="0"/>
              </a:rPr>
              <a:t>尽职调查</a:t>
            </a:r>
            <a:endParaRPr lang="zh-CN" altLang="zh-CN" kern="100" dirty="0">
              <a:gradFill>
                <a:gsLst>
                  <a:gs pos="0">
                    <a:srgbClr val="EDD5A5"/>
                  </a:gs>
                  <a:gs pos="83000">
                    <a:schemeClr val="accent1">
                      <a:lumMod val="50000"/>
                    </a:schemeClr>
                  </a:gs>
                </a:gsLst>
                <a:lin ang="5400000" scaled="0"/>
              </a:gradFill>
              <a:latin typeface="微软雅黑" panose="020B0503020204020204" pitchFamily="34" charset="-122"/>
              <a:cs typeface="Times New Roman" panose="02020603050405020304" pitchFamily="18" charset="0"/>
            </a:endParaRPr>
          </a:p>
        </p:txBody>
      </p:sp>
      <p:sp>
        <p:nvSpPr>
          <p:cNvPr id="48" name="矩形 47"/>
          <p:cNvSpPr/>
          <p:nvPr/>
        </p:nvSpPr>
        <p:spPr>
          <a:xfrm>
            <a:off x="4218268" y="1192635"/>
            <a:ext cx="1569660" cy="369332"/>
          </a:xfrm>
          <a:prstGeom prst="rect">
            <a:avLst/>
          </a:prstGeom>
        </p:spPr>
        <p:txBody>
          <a:bodyPr wrap="none">
            <a:spAutoFit/>
          </a:bodyPr>
          <a:lstStyle/>
          <a:p>
            <a:pPr eaLnBrk="1" fontAlgn="auto" hangingPunct="1">
              <a:spcBef>
                <a:spcPts val="0"/>
              </a:spcBef>
              <a:spcAft>
                <a:spcPts val="0"/>
              </a:spcAft>
              <a:defRPr/>
            </a:pPr>
            <a:r>
              <a:rPr lang="zh-CN" altLang="en-US" kern="100" dirty="0">
                <a:gradFill>
                  <a:gsLst>
                    <a:gs pos="0">
                      <a:srgbClr val="EDD5A5"/>
                    </a:gs>
                    <a:gs pos="83000">
                      <a:schemeClr val="accent1">
                        <a:lumMod val="50000"/>
                      </a:schemeClr>
                    </a:gs>
                  </a:gsLst>
                  <a:lin ang="5400000" scaled="0"/>
                </a:gradFill>
                <a:latin typeface="微软雅黑" panose="020B0503020204020204" pitchFamily="34" charset="-122"/>
                <a:cs typeface="Times New Roman" panose="02020603050405020304" pitchFamily="18" charset="0"/>
              </a:rPr>
              <a:t>签署投资协议</a:t>
            </a:r>
            <a:endParaRPr lang="zh-CN" altLang="zh-CN" kern="100" dirty="0">
              <a:gradFill>
                <a:gsLst>
                  <a:gs pos="0">
                    <a:srgbClr val="EDD5A5"/>
                  </a:gs>
                  <a:gs pos="83000">
                    <a:schemeClr val="accent1">
                      <a:lumMod val="50000"/>
                    </a:schemeClr>
                  </a:gs>
                </a:gsLst>
                <a:lin ang="5400000" scaled="0"/>
              </a:gradFill>
              <a:latin typeface="微软雅黑" panose="020B0503020204020204" pitchFamily="34" charset="-122"/>
              <a:cs typeface="Times New Roman" panose="02020603050405020304" pitchFamily="18" charset="0"/>
            </a:endParaRPr>
          </a:p>
        </p:txBody>
      </p:sp>
      <p:sp>
        <p:nvSpPr>
          <p:cNvPr id="49" name="矩形 48"/>
          <p:cNvSpPr/>
          <p:nvPr/>
        </p:nvSpPr>
        <p:spPr>
          <a:xfrm>
            <a:off x="6657624" y="4261966"/>
            <a:ext cx="1107996" cy="369332"/>
          </a:xfrm>
          <a:prstGeom prst="rect">
            <a:avLst/>
          </a:prstGeom>
        </p:spPr>
        <p:txBody>
          <a:bodyPr wrap="none">
            <a:spAutoFit/>
          </a:bodyPr>
          <a:lstStyle/>
          <a:p>
            <a:pPr eaLnBrk="1" fontAlgn="auto" hangingPunct="1">
              <a:spcBef>
                <a:spcPts val="0"/>
              </a:spcBef>
              <a:spcAft>
                <a:spcPts val="0"/>
              </a:spcAft>
              <a:defRPr/>
            </a:pPr>
            <a:r>
              <a:rPr lang="zh-CN" altLang="en-US" kern="100" dirty="0">
                <a:gradFill>
                  <a:gsLst>
                    <a:gs pos="0">
                      <a:srgbClr val="EDD5A5"/>
                    </a:gs>
                    <a:gs pos="83000">
                      <a:schemeClr val="accent1">
                        <a:lumMod val="50000"/>
                      </a:schemeClr>
                    </a:gs>
                  </a:gsLst>
                  <a:lin ang="5400000" scaled="0"/>
                </a:gradFill>
                <a:latin typeface="微软雅黑" panose="020B0503020204020204" pitchFamily="34" charset="-122"/>
                <a:cs typeface="Times New Roman" panose="02020603050405020304" pitchFamily="18" charset="0"/>
              </a:rPr>
              <a:t>投后管理</a:t>
            </a:r>
            <a:endParaRPr lang="zh-CN" altLang="zh-CN" kern="100" dirty="0">
              <a:gradFill>
                <a:gsLst>
                  <a:gs pos="0">
                    <a:srgbClr val="EDD5A5"/>
                  </a:gs>
                  <a:gs pos="83000">
                    <a:schemeClr val="accent1">
                      <a:lumMod val="50000"/>
                    </a:schemeClr>
                  </a:gs>
                </a:gsLst>
                <a:lin ang="5400000" scaled="0"/>
              </a:gradFill>
              <a:latin typeface="微软雅黑" panose="020B0503020204020204" pitchFamily="34" charset="-122"/>
              <a:cs typeface="Times New Roman" panose="02020603050405020304" pitchFamily="18" charset="0"/>
            </a:endParaRPr>
          </a:p>
        </p:txBody>
      </p:sp>
      <p:cxnSp>
        <p:nvCxnSpPr>
          <p:cNvPr id="11" name="直接连接符 10"/>
          <p:cNvCxnSpPr>
            <a:cxnSpLocks/>
            <a:stCxn id="3" idx="7"/>
            <a:endCxn id="6" idx="3"/>
          </p:cNvCxnSpPr>
          <p:nvPr/>
        </p:nvCxnSpPr>
        <p:spPr>
          <a:xfrm flipV="1">
            <a:off x="1065425" y="2556494"/>
            <a:ext cx="623420" cy="712906"/>
          </a:xfrm>
          <a:prstGeom prst="line">
            <a:avLst/>
          </a:prstGeom>
          <a:ln w="12700">
            <a:gradFill>
              <a:gsLst>
                <a:gs pos="0">
                  <a:schemeClr val="accent1"/>
                </a:gs>
                <a:gs pos="100000">
                  <a:schemeClr val="accent1">
                    <a:lumMod val="5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a:cxnSpLocks/>
            <a:endCxn id="9" idx="1"/>
          </p:cNvCxnSpPr>
          <p:nvPr/>
        </p:nvCxnSpPr>
        <p:spPr>
          <a:xfrm>
            <a:off x="2411837" y="2536986"/>
            <a:ext cx="550210" cy="740350"/>
          </a:xfrm>
          <a:prstGeom prst="line">
            <a:avLst/>
          </a:prstGeom>
          <a:ln w="12700">
            <a:gradFill>
              <a:gsLst>
                <a:gs pos="0">
                  <a:schemeClr val="accent1"/>
                </a:gs>
                <a:gs pos="100000">
                  <a:schemeClr val="accent1">
                    <a:lumMod val="5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685039" y="2478935"/>
            <a:ext cx="852487" cy="771525"/>
          </a:xfrm>
          <a:prstGeom prst="line">
            <a:avLst/>
          </a:prstGeom>
          <a:ln w="12700">
            <a:gradFill>
              <a:gsLst>
                <a:gs pos="0">
                  <a:schemeClr val="accent1"/>
                </a:gs>
                <a:gs pos="100000">
                  <a:schemeClr val="accent1">
                    <a:lumMod val="5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361293" y="2423644"/>
            <a:ext cx="852488" cy="769937"/>
          </a:xfrm>
          <a:prstGeom prst="line">
            <a:avLst/>
          </a:prstGeom>
          <a:ln w="12700">
            <a:gradFill>
              <a:gsLst>
                <a:gs pos="0">
                  <a:schemeClr val="accent1"/>
                </a:gs>
                <a:gs pos="100000">
                  <a:schemeClr val="accent1">
                    <a:lumMod val="5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C7581F2B-A402-42FD-9BB0-8508534955FF}"/>
              </a:ext>
            </a:extLst>
          </p:cNvPr>
          <p:cNvGrpSpPr/>
          <p:nvPr/>
        </p:nvGrpSpPr>
        <p:grpSpPr>
          <a:xfrm>
            <a:off x="7164288" y="1544361"/>
            <a:ext cx="1044575" cy="1044575"/>
            <a:chOff x="7164288" y="1544361"/>
            <a:chExt cx="1044575" cy="1044575"/>
          </a:xfrm>
        </p:grpSpPr>
        <p:sp>
          <p:nvSpPr>
            <p:cNvPr id="31" name="椭圆 30">
              <a:extLst>
                <a:ext uri="{FF2B5EF4-FFF2-40B4-BE49-F238E27FC236}">
                  <a16:creationId xmlns:a16="http://schemas.microsoft.com/office/drawing/2014/main" id="{37C782FE-D66F-4520-B8AF-00FF6D32877C}"/>
                </a:ext>
              </a:extLst>
            </p:cNvPr>
            <p:cNvSpPr/>
            <p:nvPr/>
          </p:nvSpPr>
          <p:spPr bwMode="auto">
            <a:xfrm>
              <a:off x="7164288" y="1544361"/>
              <a:ext cx="1044575" cy="1044575"/>
            </a:xfrm>
            <a:prstGeom prst="ellipse">
              <a:avLst/>
            </a:prstGeom>
            <a:gradFill>
              <a:gsLst>
                <a:gs pos="0">
                  <a:srgbClr val="EDD5A5"/>
                </a:gs>
                <a:gs pos="83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gradFill>
                  <a:gsLst>
                    <a:gs pos="0">
                      <a:srgbClr val="EDD5A5"/>
                    </a:gs>
                    <a:gs pos="83000">
                      <a:schemeClr val="accent1">
                        <a:lumMod val="50000"/>
                      </a:schemeClr>
                    </a:gs>
                  </a:gsLst>
                  <a:lin ang="5400000" scaled="0"/>
                </a:gradFill>
              </a:endParaRPr>
            </a:p>
          </p:txBody>
        </p:sp>
        <p:grpSp>
          <p:nvGrpSpPr>
            <p:cNvPr id="10" name="组合 9">
              <a:extLst>
                <a:ext uri="{FF2B5EF4-FFF2-40B4-BE49-F238E27FC236}">
                  <a16:creationId xmlns:a16="http://schemas.microsoft.com/office/drawing/2014/main" id="{CE8B2147-465C-441A-8EEF-79804EDB7E79}"/>
                </a:ext>
              </a:extLst>
            </p:cNvPr>
            <p:cNvGrpSpPr/>
            <p:nvPr/>
          </p:nvGrpSpPr>
          <p:grpSpPr>
            <a:xfrm>
              <a:off x="7367696" y="1732531"/>
              <a:ext cx="601142" cy="577967"/>
              <a:chOff x="4672941" y="2532599"/>
              <a:chExt cx="374650" cy="352425"/>
            </a:xfrm>
            <a:solidFill>
              <a:schemeClr val="tx1"/>
            </a:solidFill>
          </p:grpSpPr>
          <p:sp>
            <p:nvSpPr>
              <p:cNvPr id="35" name="Oval 106">
                <a:extLst>
                  <a:ext uri="{FF2B5EF4-FFF2-40B4-BE49-F238E27FC236}">
                    <a16:creationId xmlns:a16="http://schemas.microsoft.com/office/drawing/2014/main" id="{31B5253F-694A-4AB3-90FD-D5D04EA8E952}"/>
                  </a:ext>
                </a:extLst>
              </p:cNvPr>
              <p:cNvSpPr>
                <a:spLocks noChangeArrowheads="1"/>
              </p:cNvSpPr>
              <p:nvPr/>
            </p:nvSpPr>
            <p:spPr bwMode="auto">
              <a:xfrm>
                <a:off x="4868205" y="2626263"/>
                <a:ext cx="98425" cy="98425"/>
              </a:xfrm>
              <a:prstGeom prst="ellipse">
                <a:avLst/>
              </a:prstGeom>
              <a:grpFill/>
              <a:ln>
                <a:noFill/>
              </a:ln>
            </p:spPr>
            <p:txBody>
              <a:bodyPr vert="horz" wrap="square" lIns="91440" tIns="45720" rIns="91440" bIns="45720" numCol="1" anchor="t" anchorCtr="0" compatLnSpc="1"/>
              <a:lstStyle/>
              <a:p>
                <a:endParaRPr lang="zh-CN" altLang="en-US"/>
              </a:p>
            </p:txBody>
          </p:sp>
          <p:sp>
            <p:nvSpPr>
              <p:cNvPr id="36" name="Freeform 107">
                <a:extLst>
                  <a:ext uri="{FF2B5EF4-FFF2-40B4-BE49-F238E27FC236}">
                    <a16:creationId xmlns:a16="http://schemas.microsoft.com/office/drawing/2014/main" id="{BF620D29-C3B4-44C7-9BE8-528FB4E73B63}"/>
                  </a:ext>
                </a:extLst>
              </p:cNvPr>
              <p:cNvSpPr/>
              <p:nvPr/>
            </p:nvSpPr>
            <p:spPr bwMode="auto">
              <a:xfrm>
                <a:off x="4847568" y="2740562"/>
                <a:ext cx="141287" cy="131763"/>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108">
                <a:extLst>
                  <a:ext uri="{FF2B5EF4-FFF2-40B4-BE49-F238E27FC236}">
                    <a16:creationId xmlns:a16="http://schemas.microsoft.com/office/drawing/2014/main" id="{E4E14F02-11BA-4A09-A4DE-53FEF94BD8F3}"/>
                  </a:ext>
                </a:extLst>
              </p:cNvPr>
              <p:cNvSpPr>
                <a:spLocks noEditPoints="1"/>
              </p:cNvSpPr>
              <p:nvPr/>
            </p:nvSpPr>
            <p:spPr bwMode="auto">
              <a:xfrm>
                <a:off x="4672941" y="2532599"/>
                <a:ext cx="374650" cy="352425"/>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grpFill/>
              <a:ln>
                <a:noFill/>
              </a:ln>
            </p:spPr>
            <p:txBody>
              <a:bodyPr vert="horz" wrap="square" lIns="91440" tIns="45720" rIns="91440" bIns="45720" numCol="1" anchor="t" anchorCtr="0" compatLnSpc="1"/>
              <a:lstStyle/>
              <a:p>
                <a:endParaRPr lang="zh-CN" altLang="en-US"/>
              </a:p>
            </p:txBody>
          </p:sp>
        </p:grpSp>
      </p:grpSp>
      <p:sp>
        <p:nvSpPr>
          <p:cNvPr id="38" name="矩形 37">
            <a:extLst>
              <a:ext uri="{FF2B5EF4-FFF2-40B4-BE49-F238E27FC236}">
                <a16:creationId xmlns:a16="http://schemas.microsoft.com/office/drawing/2014/main" id="{7220DE32-E355-422B-AE0C-634C61CD3C73}"/>
              </a:ext>
            </a:extLst>
          </p:cNvPr>
          <p:cNvSpPr/>
          <p:nvPr/>
        </p:nvSpPr>
        <p:spPr>
          <a:xfrm>
            <a:off x="7970007" y="1213406"/>
            <a:ext cx="1107996" cy="369332"/>
          </a:xfrm>
          <a:prstGeom prst="rect">
            <a:avLst/>
          </a:prstGeom>
        </p:spPr>
        <p:txBody>
          <a:bodyPr wrap="none">
            <a:spAutoFit/>
          </a:bodyPr>
          <a:lstStyle/>
          <a:p>
            <a:pPr eaLnBrk="1" fontAlgn="auto" hangingPunct="1">
              <a:spcBef>
                <a:spcPts val="0"/>
              </a:spcBef>
              <a:spcAft>
                <a:spcPts val="0"/>
              </a:spcAft>
              <a:defRPr/>
            </a:pPr>
            <a:r>
              <a:rPr lang="zh-CN" altLang="en-US" kern="100" dirty="0">
                <a:gradFill>
                  <a:gsLst>
                    <a:gs pos="0">
                      <a:srgbClr val="EDD5A5"/>
                    </a:gs>
                    <a:gs pos="83000">
                      <a:schemeClr val="accent1">
                        <a:lumMod val="50000"/>
                      </a:schemeClr>
                    </a:gs>
                  </a:gsLst>
                  <a:lin ang="5400000" scaled="0"/>
                </a:gradFill>
                <a:latin typeface="微软雅黑" panose="020B0503020204020204" pitchFamily="34" charset="-122"/>
                <a:cs typeface="Times New Roman" panose="02020603050405020304" pitchFamily="18" charset="0"/>
              </a:rPr>
              <a:t>投资退出</a:t>
            </a:r>
            <a:endParaRPr lang="zh-CN" altLang="zh-CN" kern="100" dirty="0">
              <a:gradFill>
                <a:gsLst>
                  <a:gs pos="0">
                    <a:srgbClr val="EDD5A5"/>
                  </a:gs>
                  <a:gs pos="83000">
                    <a:schemeClr val="accent1">
                      <a:lumMod val="50000"/>
                    </a:schemeClr>
                  </a:gs>
                </a:gsLst>
                <a:lin ang="5400000" scaled="0"/>
              </a:gradFill>
              <a:latin typeface="微软雅黑" panose="020B0503020204020204" pitchFamily="34" charset="-122"/>
              <a:cs typeface="Times New Roman" panose="02020603050405020304" pitchFamily="18" charset="0"/>
            </a:endParaRPr>
          </a:p>
        </p:txBody>
      </p:sp>
      <p:cxnSp>
        <p:nvCxnSpPr>
          <p:cNvPr id="39" name="直接连接符 38">
            <a:extLst>
              <a:ext uri="{FF2B5EF4-FFF2-40B4-BE49-F238E27FC236}">
                <a16:creationId xmlns:a16="http://schemas.microsoft.com/office/drawing/2014/main" id="{259B479C-D00E-46E4-B0F8-A976C42DF315}"/>
              </a:ext>
            </a:extLst>
          </p:cNvPr>
          <p:cNvCxnSpPr>
            <a:cxnSpLocks/>
            <a:stCxn id="31" idx="3"/>
          </p:cNvCxnSpPr>
          <p:nvPr/>
        </p:nvCxnSpPr>
        <p:spPr>
          <a:xfrm flipH="1">
            <a:off x="6657624" y="2435962"/>
            <a:ext cx="659638" cy="846563"/>
          </a:xfrm>
          <a:prstGeom prst="line">
            <a:avLst/>
          </a:prstGeom>
          <a:ln w="12700">
            <a:gradFill>
              <a:gsLst>
                <a:gs pos="0">
                  <a:schemeClr val="accent1"/>
                </a:gs>
                <a:gs pos="100000">
                  <a:schemeClr val="accent1">
                    <a:lumMod val="5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2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 calcmode="lin" valueType="num">
                                      <p:cBhvr>
                                        <p:cTn id="29" dur="500" fill="hold"/>
                                        <p:tgtEl>
                                          <p:spTgt spid="4"/>
                                        </p:tgtEl>
                                        <p:attrNameLst>
                                          <p:attrName>style.rotation</p:attrName>
                                        </p:attrNameLst>
                                      </p:cBhvr>
                                      <p:tavLst>
                                        <p:tav tm="0">
                                          <p:val>
                                            <p:fltVal val="360"/>
                                          </p:val>
                                        </p:tav>
                                        <p:tav tm="100000">
                                          <p:val>
                                            <p:fltVal val="0"/>
                                          </p:val>
                                        </p:tav>
                                      </p:tavLst>
                                    </p:anim>
                                    <p:animEffect transition="in" filter="fade">
                                      <p:cBhvr>
                                        <p:cTn id="30" dur="500"/>
                                        <p:tgtEl>
                                          <p:spTgt spid="4"/>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p:stCondLst>
                              <p:cond delay="3500"/>
                            </p:stCondLst>
                            <p:childTnLst>
                              <p:par>
                                <p:cTn id="40" presetID="49" presetClass="entr" presetSubtype="0" decel="10000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 calcmode="lin" valueType="num">
                                      <p:cBhvr>
                                        <p:cTn id="44" dur="500" fill="hold"/>
                                        <p:tgtEl>
                                          <p:spTgt spid="5"/>
                                        </p:tgtEl>
                                        <p:attrNameLst>
                                          <p:attrName>style.rotation</p:attrName>
                                        </p:attrNameLst>
                                      </p:cBhvr>
                                      <p:tavLst>
                                        <p:tav tm="0">
                                          <p:val>
                                            <p:fltVal val="360"/>
                                          </p:val>
                                        </p:tav>
                                        <p:tav tm="100000">
                                          <p:val>
                                            <p:fltVal val="0"/>
                                          </p:val>
                                        </p:tav>
                                      </p:tavLst>
                                    </p:anim>
                                    <p:animEffect transition="in" filter="fade">
                                      <p:cBhvr>
                                        <p:cTn id="45" dur="500"/>
                                        <p:tgtEl>
                                          <p:spTgt spid="5"/>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4"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par>
                          <p:cTn id="54" fill="hold">
                            <p:stCondLst>
                              <p:cond delay="5000"/>
                            </p:stCondLst>
                            <p:childTnLst>
                              <p:par>
                                <p:cTn id="55" presetID="49" presetClass="entr" presetSubtype="0" decel="10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 calcmode="lin" valueType="num">
                                      <p:cBhvr>
                                        <p:cTn id="59" dur="500" fill="hold"/>
                                        <p:tgtEl>
                                          <p:spTgt spid="7"/>
                                        </p:tgtEl>
                                        <p:attrNameLst>
                                          <p:attrName>style.rotation</p:attrName>
                                        </p:attrNameLst>
                                      </p:cBhvr>
                                      <p:tavLst>
                                        <p:tav tm="0">
                                          <p:val>
                                            <p:fltVal val="360"/>
                                          </p:val>
                                        </p:tav>
                                        <p:tav tm="100000">
                                          <p:val>
                                            <p:fltVal val="0"/>
                                          </p:val>
                                        </p:tav>
                                      </p:tavLst>
                                    </p:anim>
                                    <p:animEffect transition="in" filter="fade">
                                      <p:cBhvr>
                                        <p:cTn id="60" dur="500"/>
                                        <p:tgtEl>
                                          <p:spTgt spid="7"/>
                                        </p:tgtEl>
                                      </p:cBhvr>
                                    </p:animEffect>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up)">
                                      <p:cBhvr>
                                        <p:cTn id="68" dur="500"/>
                                        <p:tgtEl>
                                          <p:spTgt spid="29"/>
                                        </p:tgtEl>
                                      </p:cBhvr>
                                    </p:animEffect>
                                  </p:childTnLst>
                                </p:cTn>
                              </p:par>
                            </p:childTnLst>
                          </p:cTn>
                        </p:par>
                        <p:par>
                          <p:cTn id="69" fill="hold">
                            <p:stCondLst>
                              <p:cond delay="6500"/>
                            </p:stCondLst>
                            <p:childTnLst>
                              <p:par>
                                <p:cTn id="70" presetID="49" presetClass="entr" presetSubtype="0" decel="100000"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 calcmode="lin" valueType="num">
                                      <p:cBhvr>
                                        <p:cTn id="74" dur="500" fill="hold"/>
                                        <p:tgtEl>
                                          <p:spTgt spid="8"/>
                                        </p:tgtEl>
                                        <p:attrNameLst>
                                          <p:attrName>style.rotation</p:attrName>
                                        </p:attrNameLst>
                                      </p:cBhvr>
                                      <p:tavLst>
                                        <p:tav tm="0">
                                          <p:val>
                                            <p:fltVal val="360"/>
                                          </p:val>
                                        </p:tav>
                                        <p:tav tm="100000">
                                          <p:val>
                                            <p:fltVal val="0"/>
                                          </p:val>
                                        </p:tav>
                                      </p:tavLst>
                                    </p:anim>
                                    <p:animEffect transition="in" filter="fade">
                                      <p:cBhvr>
                                        <p:cTn id="75" dur="500"/>
                                        <p:tgtEl>
                                          <p:spTgt spid="8"/>
                                        </p:tgtEl>
                                      </p:cBhvr>
                                    </p:animEffect>
                                  </p:childTnLst>
                                </p:cTn>
                              </p:par>
                            </p:childTnLst>
                          </p:cTn>
                        </p:par>
                        <p:par>
                          <p:cTn id="76" fill="hold">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left)">
                                      <p:cBhvr>
                                        <p:cTn id="79" dur="500"/>
                                        <p:tgtEl>
                                          <p:spTgt spid="49"/>
                                        </p:tgtEl>
                                      </p:cBhvr>
                                    </p:animEffect>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childTnLst>
                          </p:cTn>
                        </p:par>
                        <p:par>
                          <p:cTn id="84" fill="hold">
                            <p:stCondLst>
                              <p:cond delay="8000"/>
                            </p:stCondLst>
                            <p:childTnLst>
                              <p:par>
                                <p:cTn id="85" presetID="22" presetClass="entr" presetSubtype="4" fill="hold"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down)">
                                      <p:cBhvr>
                                        <p:cTn id="8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5" grpId="0"/>
      <p:bldP spid="46" grpId="0"/>
      <p:bldP spid="47" grpId="0"/>
      <p:bldP spid="48" grpId="0"/>
      <p:bldP spid="49"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31"/>
          <p:cNvCxnSpPr/>
          <p:nvPr/>
        </p:nvCxnSpPr>
        <p:spPr>
          <a:xfrm rot="5400000">
            <a:off x="5287169" y="2297907"/>
            <a:ext cx="714375" cy="158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bwMode="auto">
          <a:xfrm>
            <a:off x="5214938" y="1428750"/>
            <a:ext cx="882650" cy="882650"/>
            <a:chOff x="5214942" y="1428742"/>
            <a:chExt cx="883120" cy="883120"/>
          </a:xfrm>
        </p:grpSpPr>
        <p:sp>
          <p:nvSpPr>
            <p:cNvPr id="6" name="Oval 32"/>
            <p:cNvSpPr/>
            <p:nvPr/>
          </p:nvSpPr>
          <p:spPr>
            <a:xfrm>
              <a:off x="5214942" y="1428742"/>
              <a:ext cx="883120" cy="883120"/>
            </a:xfrm>
            <a:prstGeom prst="ellipse">
              <a:avLst/>
            </a:prstGeom>
            <a:gradFill>
              <a:gsLst>
                <a:gs pos="0">
                  <a:schemeClr val="accent1"/>
                </a:gs>
                <a:gs pos="100000">
                  <a:schemeClr val="accent1">
                    <a:lumMod val="50000"/>
                  </a:schemeClr>
                </a:gs>
              </a:gsLst>
              <a:lin ang="5400000" scaled="1"/>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endParaRPr>
            </a:p>
          </p:txBody>
        </p:sp>
        <p:grpSp>
          <p:nvGrpSpPr>
            <p:cNvPr id="7" name="Group 83"/>
            <p:cNvGrpSpPr/>
            <p:nvPr/>
          </p:nvGrpSpPr>
          <p:grpSpPr>
            <a:xfrm>
              <a:off x="5461828" y="1684189"/>
              <a:ext cx="366050" cy="366676"/>
              <a:chOff x="6853177" y="4545107"/>
              <a:chExt cx="366050" cy="366676"/>
            </a:xfrm>
            <a:solidFill>
              <a:schemeClr val="bg1"/>
            </a:solidFill>
          </p:grpSpPr>
          <p:sp>
            <p:nvSpPr>
              <p:cNvPr id="8" name="AutoShape 18"/>
              <p:cNvSpPr/>
              <p:nvPr/>
            </p:nvSpPr>
            <p:spPr bwMode="auto">
              <a:xfrm>
                <a:off x="6853177" y="4545107"/>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sp>
            <p:nvSpPr>
              <p:cNvPr id="9" name="AutoShape 19"/>
              <p:cNvSpPr/>
              <p:nvPr/>
            </p:nvSpPr>
            <p:spPr bwMode="auto">
              <a:xfrm>
                <a:off x="6933270"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sp>
            <p:nvSpPr>
              <p:cNvPr id="10" name="AutoShape 20"/>
              <p:cNvSpPr/>
              <p:nvPr/>
            </p:nvSpPr>
            <p:spPr bwMode="auto">
              <a:xfrm>
                <a:off x="6933270"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sp>
            <p:nvSpPr>
              <p:cNvPr id="11" name="AutoShape 21"/>
              <p:cNvSpPr/>
              <p:nvPr/>
            </p:nvSpPr>
            <p:spPr bwMode="auto">
              <a:xfrm>
                <a:off x="6933270"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sp>
            <p:nvSpPr>
              <p:cNvPr id="12" name="AutoShape 22"/>
              <p:cNvSpPr/>
              <p:nvPr/>
            </p:nvSpPr>
            <p:spPr bwMode="auto">
              <a:xfrm>
                <a:off x="7013363"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sp>
            <p:nvSpPr>
              <p:cNvPr id="13" name="AutoShape 23"/>
              <p:cNvSpPr/>
              <p:nvPr/>
            </p:nvSpPr>
            <p:spPr bwMode="auto">
              <a:xfrm>
                <a:off x="7013363"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sp>
            <p:nvSpPr>
              <p:cNvPr id="14" name="AutoShape 24"/>
              <p:cNvSpPr/>
              <p:nvPr/>
            </p:nvSpPr>
            <p:spPr bwMode="auto">
              <a:xfrm>
                <a:off x="7013363"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sp>
            <p:nvSpPr>
              <p:cNvPr id="15" name="AutoShape 25"/>
              <p:cNvSpPr/>
              <p:nvPr/>
            </p:nvSpPr>
            <p:spPr bwMode="auto">
              <a:xfrm>
                <a:off x="7093457"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sp>
            <p:nvSpPr>
              <p:cNvPr id="16" name="AutoShape 26"/>
              <p:cNvSpPr/>
              <p:nvPr/>
            </p:nvSpPr>
            <p:spPr bwMode="auto">
              <a:xfrm>
                <a:off x="7093457"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sp>
            <p:nvSpPr>
              <p:cNvPr id="17" name="AutoShape 27"/>
              <p:cNvSpPr/>
              <p:nvPr/>
            </p:nvSpPr>
            <p:spPr bwMode="auto">
              <a:xfrm>
                <a:off x="7093457"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grpSp>
      </p:grpSp>
      <p:cxnSp>
        <p:nvCxnSpPr>
          <p:cNvPr id="21" name="Straight Connector 43"/>
          <p:cNvCxnSpPr/>
          <p:nvPr/>
        </p:nvCxnSpPr>
        <p:spPr>
          <a:xfrm rot="5400000">
            <a:off x="7430294" y="2313782"/>
            <a:ext cx="714375" cy="158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bwMode="auto">
          <a:xfrm>
            <a:off x="7358063" y="1428750"/>
            <a:ext cx="882650" cy="882650"/>
            <a:chOff x="7358082" y="1428742"/>
            <a:chExt cx="883120" cy="883120"/>
          </a:xfrm>
        </p:grpSpPr>
        <p:sp>
          <p:nvSpPr>
            <p:cNvPr id="22" name="Oval 44"/>
            <p:cNvSpPr/>
            <p:nvPr/>
          </p:nvSpPr>
          <p:spPr>
            <a:xfrm>
              <a:off x="7358082" y="1428742"/>
              <a:ext cx="883120" cy="883120"/>
            </a:xfrm>
            <a:prstGeom prst="ellipse">
              <a:avLst/>
            </a:prstGeom>
            <a:gradFill>
              <a:gsLst>
                <a:gs pos="0">
                  <a:schemeClr val="accent1"/>
                </a:gs>
                <a:gs pos="100000">
                  <a:schemeClr val="accent1">
                    <a:lumMod val="50000"/>
                  </a:schemeClr>
                </a:gs>
              </a:gsLst>
              <a:lin ang="5400000" scaled="1"/>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endParaRPr>
            </a:p>
          </p:txBody>
        </p:sp>
        <p:sp>
          <p:nvSpPr>
            <p:cNvPr id="24" name="AutoShape 103"/>
            <p:cNvSpPr/>
            <p:nvPr/>
          </p:nvSpPr>
          <p:spPr bwMode="auto">
            <a:xfrm>
              <a:off x="7678928" y="1771825"/>
              <a:ext cx="131832" cy="8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sp>
          <p:nvSpPr>
            <p:cNvPr id="25" name="AutoShape 104"/>
            <p:cNvSpPr/>
            <p:nvPr/>
          </p:nvSpPr>
          <p:spPr bwMode="auto">
            <a:xfrm>
              <a:off x="7621747" y="1714644"/>
              <a:ext cx="365319" cy="320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grpSp>
      <p:cxnSp>
        <p:nvCxnSpPr>
          <p:cNvPr id="30" name="Straight Connector 19"/>
          <p:cNvCxnSpPr/>
          <p:nvPr/>
        </p:nvCxnSpPr>
        <p:spPr>
          <a:xfrm rot="5400000">
            <a:off x="3072606" y="2297907"/>
            <a:ext cx="714375"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bwMode="auto">
          <a:xfrm>
            <a:off x="3000375" y="1428750"/>
            <a:ext cx="882650" cy="882650"/>
            <a:chOff x="3000364" y="1428742"/>
            <a:chExt cx="883120" cy="883120"/>
          </a:xfrm>
        </p:grpSpPr>
        <p:sp>
          <p:nvSpPr>
            <p:cNvPr id="31" name="Oval 20"/>
            <p:cNvSpPr/>
            <p:nvPr/>
          </p:nvSpPr>
          <p:spPr>
            <a:xfrm>
              <a:off x="3000364" y="1428742"/>
              <a:ext cx="883120" cy="883120"/>
            </a:xfrm>
            <a:prstGeom prst="ellipse">
              <a:avLst/>
            </a:prstGeom>
            <a:gradFill>
              <a:gsLst>
                <a:gs pos="0">
                  <a:schemeClr val="accent1"/>
                </a:gs>
                <a:gs pos="100000">
                  <a:schemeClr val="accent1">
                    <a:lumMod val="50000"/>
                  </a:schemeClr>
                </a:gs>
              </a:gsLst>
              <a:lin ang="5400000" scaled="1"/>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endParaRPr>
            </a:p>
          </p:txBody>
        </p:sp>
        <p:grpSp>
          <p:nvGrpSpPr>
            <p:cNvPr id="32" name="Group 81"/>
            <p:cNvGrpSpPr/>
            <p:nvPr/>
          </p:nvGrpSpPr>
          <p:grpSpPr>
            <a:xfrm>
              <a:off x="3251393" y="1753373"/>
              <a:ext cx="365425" cy="229016"/>
              <a:chOff x="2411138" y="4617692"/>
              <a:chExt cx="365425" cy="229016"/>
            </a:xfrm>
            <a:solidFill>
              <a:schemeClr val="bg1"/>
            </a:solidFill>
          </p:grpSpPr>
          <p:sp>
            <p:nvSpPr>
              <p:cNvPr id="33" name="AutoShape 105"/>
              <p:cNvSpPr/>
              <p:nvPr/>
            </p:nvSpPr>
            <p:spPr bwMode="auto">
              <a:xfrm>
                <a:off x="2411138" y="4617692"/>
                <a:ext cx="365425"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sp>
            <p:nvSpPr>
              <p:cNvPr id="34" name="AutoShape 106"/>
              <p:cNvSpPr/>
              <p:nvPr/>
            </p:nvSpPr>
            <p:spPr bwMode="auto">
              <a:xfrm>
                <a:off x="2548173" y="4686523"/>
                <a:ext cx="51935"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sp>
            <p:nvSpPr>
              <p:cNvPr id="35" name="AutoShape 107"/>
              <p:cNvSpPr/>
              <p:nvPr/>
            </p:nvSpPr>
            <p:spPr bwMode="auto">
              <a:xfrm>
                <a:off x="2513756" y="4652107"/>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grpSp>
      </p:grpSp>
      <p:cxnSp>
        <p:nvCxnSpPr>
          <p:cNvPr id="40" name="Straight Connector 7"/>
          <p:cNvCxnSpPr/>
          <p:nvPr/>
        </p:nvCxnSpPr>
        <p:spPr>
          <a:xfrm rot="5400000">
            <a:off x="957262" y="2354263"/>
            <a:ext cx="684213"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bwMode="auto">
          <a:xfrm>
            <a:off x="857250" y="1428750"/>
            <a:ext cx="882650" cy="882650"/>
            <a:chOff x="857224" y="1428742"/>
            <a:chExt cx="883120" cy="883120"/>
          </a:xfrm>
        </p:grpSpPr>
        <p:sp>
          <p:nvSpPr>
            <p:cNvPr id="41" name="Oval 8"/>
            <p:cNvSpPr/>
            <p:nvPr/>
          </p:nvSpPr>
          <p:spPr>
            <a:xfrm>
              <a:off x="857224" y="1428742"/>
              <a:ext cx="883120" cy="883120"/>
            </a:xfrm>
            <a:prstGeom prst="ellipse">
              <a:avLst/>
            </a:prstGeom>
            <a:gradFill>
              <a:gsLst>
                <a:gs pos="0">
                  <a:schemeClr val="accent1"/>
                </a:gs>
                <a:gs pos="100000">
                  <a:schemeClr val="accent1">
                    <a:lumMod val="50000"/>
                  </a:schemeClr>
                </a:gs>
              </a:gsLst>
              <a:lin ang="5400000" scaled="1"/>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gradFill>
                  <a:gsLst>
                    <a:gs pos="0">
                      <a:schemeClr val="accent1"/>
                    </a:gs>
                    <a:gs pos="100000">
                      <a:schemeClr val="accent1">
                        <a:lumMod val="50000"/>
                      </a:schemeClr>
                    </a:gs>
                  </a:gsLst>
                  <a:lin ang="5400000" scaled="1"/>
                </a:gradFill>
              </a:endParaRPr>
            </a:p>
          </p:txBody>
        </p:sp>
        <p:grpSp>
          <p:nvGrpSpPr>
            <p:cNvPr id="42" name="Group 80"/>
            <p:cNvGrpSpPr/>
            <p:nvPr/>
          </p:nvGrpSpPr>
          <p:grpSpPr>
            <a:xfrm>
              <a:off x="1167519" y="1684543"/>
              <a:ext cx="274694" cy="366676"/>
              <a:chOff x="1724713" y="4548862"/>
              <a:chExt cx="274694" cy="366676"/>
            </a:xfrm>
            <a:solidFill>
              <a:schemeClr val="bg1"/>
            </a:solidFill>
          </p:grpSpPr>
          <p:sp>
            <p:nvSpPr>
              <p:cNvPr id="43" name="AutoShape 108"/>
              <p:cNvSpPr/>
              <p:nvPr/>
            </p:nvSpPr>
            <p:spPr bwMode="auto">
              <a:xfrm>
                <a:off x="1792917" y="4617692"/>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sp>
            <p:nvSpPr>
              <p:cNvPr id="44" name="AutoShape 109"/>
              <p:cNvSpPr/>
              <p:nvPr/>
            </p:nvSpPr>
            <p:spPr bwMode="auto">
              <a:xfrm>
                <a:off x="1724713" y="4548862"/>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gradFill>
                    <a:gsLst>
                      <a:gs pos="0">
                        <a:schemeClr val="accent1"/>
                      </a:gs>
                      <a:gs pos="100000">
                        <a:schemeClr val="accent1">
                          <a:lumMod val="50000"/>
                        </a:schemeClr>
                      </a:gs>
                    </a:gsLst>
                    <a:lin ang="5400000" scaled="1"/>
                  </a:gradFill>
                  <a:effectLst>
                    <a:outerShdw blurRad="38100" dist="38100" dir="2700000" algn="tl">
                      <a:srgbClr val="000000"/>
                    </a:outerShdw>
                  </a:effectLst>
                  <a:latin typeface="+mn-lt"/>
                  <a:ea typeface="+mn-ea"/>
                </a:endParaRPr>
              </a:p>
            </p:txBody>
          </p:sp>
        </p:grpSp>
      </p:grpSp>
      <p:sp>
        <p:nvSpPr>
          <p:cNvPr id="46" name="文本框 45"/>
          <p:cNvSpPr txBox="1"/>
          <p:nvPr/>
        </p:nvSpPr>
        <p:spPr>
          <a:xfrm>
            <a:off x="645535" y="2775428"/>
            <a:ext cx="1368425" cy="338137"/>
          </a:xfrm>
          <a:prstGeom prst="rect">
            <a:avLst/>
          </a:prstGeom>
          <a:noFill/>
        </p:spPr>
        <p:txBody>
          <a:bodyPr>
            <a:spAutoFit/>
          </a:bodyPr>
          <a:lstStyle/>
          <a:p>
            <a:pPr algn="ctr" eaLnBrk="1" fontAlgn="auto" hangingPunct="1">
              <a:spcBef>
                <a:spcPts val="0"/>
              </a:spcBef>
              <a:spcAft>
                <a:spcPts val="0"/>
              </a:spcAft>
              <a:defRPr/>
            </a:pPr>
            <a:r>
              <a:rPr lang="zh-CN" altLang="en-US" sz="1600" dirty="0">
                <a:gradFill>
                  <a:gsLst>
                    <a:gs pos="0">
                      <a:schemeClr val="accent1"/>
                    </a:gs>
                    <a:gs pos="100000">
                      <a:schemeClr val="accent1">
                        <a:lumMod val="50000"/>
                      </a:schemeClr>
                    </a:gs>
                  </a:gsLst>
                  <a:lin ang="5400000" scaled="1"/>
                </a:gradFill>
                <a:latin typeface="华文细黑" panose="02010600040101010101" pitchFamily="2" charset="-122"/>
                <a:ea typeface="+mn-ea"/>
              </a:rPr>
              <a:t>反稀释条款</a:t>
            </a:r>
          </a:p>
        </p:txBody>
      </p:sp>
      <p:sp>
        <p:nvSpPr>
          <p:cNvPr id="49" name="文本框 48"/>
          <p:cNvSpPr txBox="1"/>
          <p:nvPr/>
        </p:nvSpPr>
        <p:spPr>
          <a:xfrm>
            <a:off x="2747964" y="2744000"/>
            <a:ext cx="1370012" cy="338137"/>
          </a:xfrm>
          <a:prstGeom prst="rect">
            <a:avLst/>
          </a:prstGeom>
          <a:noFill/>
        </p:spPr>
        <p:txBody>
          <a:bodyPr>
            <a:spAutoFit/>
          </a:bodyPr>
          <a:lstStyle/>
          <a:p>
            <a:pPr algn="ctr" eaLnBrk="1" fontAlgn="auto" hangingPunct="1">
              <a:spcBef>
                <a:spcPts val="0"/>
              </a:spcBef>
              <a:spcAft>
                <a:spcPts val="0"/>
              </a:spcAft>
              <a:defRPr/>
            </a:pPr>
            <a:r>
              <a:rPr lang="zh-CN" altLang="en-US" sz="1600" dirty="0">
                <a:gradFill>
                  <a:gsLst>
                    <a:gs pos="0">
                      <a:schemeClr val="accent1"/>
                    </a:gs>
                    <a:gs pos="100000">
                      <a:schemeClr val="accent1">
                        <a:lumMod val="50000"/>
                      </a:schemeClr>
                    </a:gs>
                  </a:gsLst>
                  <a:lin ang="5400000" scaled="1"/>
                </a:gradFill>
                <a:latin typeface="华文细黑" panose="02010600040101010101" pitchFamily="2" charset="-122"/>
                <a:ea typeface="+mn-ea"/>
              </a:rPr>
              <a:t>共同出售权</a:t>
            </a:r>
          </a:p>
        </p:txBody>
      </p:sp>
      <p:sp>
        <p:nvSpPr>
          <p:cNvPr id="52" name="文本框 51"/>
          <p:cNvSpPr txBox="1"/>
          <p:nvPr/>
        </p:nvSpPr>
        <p:spPr>
          <a:xfrm>
            <a:off x="4986338" y="2731277"/>
            <a:ext cx="1370013" cy="338137"/>
          </a:xfrm>
          <a:prstGeom prst="rect">
            <a:avLst/>
          </a:prstGeom>
          <a:noFill/>
        </p:spPr>
        <p:txBody>
          <a:bodyPr>
            <a:spAutoFit/>
          </a:bodyPr>
          <a:lstStyle/>
          <a:p>
            <a:pPr algn="ctr" eaLnBrk="1" fontAlgn="auto" hangingPunct="1">
              <a:spcBef>
                <a:spcPts val="0"/>
              </a:spcBef>
              <a:spcAft>
                <a:spcPts val="0"/>
              </a:spcAft>
              <a:defRPr/>
            </a:pPr>
            <a:r>
              <a:rPr lang="zh-CN" altLang="en-US" sz="1600" dirty="0">
                <a:gradFill>
                  <a:gsLst>
                    <a:gs pos="0">
                      <a:schemeClr val="accent1"/>
                    </a:gs>
                    <a:gs pos="100000">
                      <a:schemeClr val="accent1">
                        <a:lumMod val="50000"/>
                      </a:schemeClr>
                    </a:gs>
                  </a:gsLst>
                  <a:lin ang="5400000" scaled="1"/>
                </a:gradFill>
                <a:latin typeface="华文细黑" panose="02010600040101010101" pitchFamily="2" charset="-122"/>
                <a:ea typeface="+mn-ea"/>
              </a:rPr>
              <a:t>表决权</a:t>
            </a:r>
          </a:p>
        </p:txBody>
      </p:sp>
      <p:sp>
        <p:nvSpPr>
          <p:cNvPr id="55" name="文本框 54"/>
          <p:cNvSpPr txBox="1"/>
          <p:nvPr/>
        </p:nvSpPr>
        <p:spPr>
          <a:xfrm>
            <a:off x="6942218" y="2731068"/>
            <a:ext cx="1615247" cy="338554"/>
          </a:xfrm>
          <a:prstGeom prst="rect">
            <a:avLst/>
          </a:prstGeom>
          <a:noFill/>
        </p:spPr>
        <p:txBody>
          <a:bodyPr wrap="square">
            <a:spAutoFit/>
          </a:bodyPr>
          <a:lstStyle/>
          <a:p>
            <a:pPr algn="ctr" eaLnBrk="1" fontAlgn="auto" hangingPunct="1">
              <a:spcBef>
                <a:spcPts val="0"/>
              </a:spcBef>
              <a:spcAft>
                <a:spcPts val="0"/>
              </a:spcAft>
              <a:defRPr/>
            </a:pPr>
            <a:r>
              <a:rPr lang="zh-CN" altLang="en-US" sz="1600" dirty="0">
                <a:gradFill>
                  <a:gsLst>
                    <a:gs pos="0">
                      <a:schemeClr val="accent1"/>
                    </a:gs>
                    <a:gs pos="100000">
                      <a:schemeClr val="accent1">
                        <a:lumMod val="50000"/>
                      </a:schemeClr>
                    </a:gs>
                  </a:gsLst>
                  <a:lin ang="5400000" scaled="1"/>
                </a:gradFill>
                <a:latin typeface="华文细黑" panose="02010600040101010101" pitchFamily="2" charset="-122"/>
                <a:ea typeface="+mn-ea"/>
              </a:rPr>
              <a:t>股份价值调整</a:t>
            </a:r>
          </a:p>
        </p:txBody>
      </p:sp>
      <p:sp>
        <p:nvSpPr>
          <p:cNvPr id="57" name="文本框 48"/>
          <p:cNvSpPr txBox="1">
            <a:spLocks noChangeArrowheads="1"/>
          </p:cNvSpPr>
          <p:nvPr/>
        </p:nvSpPr>
        <p:spPr bwMode="auto">
          <a:xfrm>
            <a:off x="3714805" y="212221"/>
            <a:ext cx="20326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eaLnBrk="1" fontAlgn="auto" hangingPunct="1">
              <a:spcBef>
                <a:spcPts val="0"/>
              </a:spcBef>
              <a:spcAft>
                <a:spcPts val="0"/>
              </a:spcAft>
              <a:defRPr/>
            </a:pPr>
            <a:r>
              <a:rPr lang="zh-CN" altLang="en-US" sz="2400" dirty="0">
                <a:gradFill>
                  <a:gsLst>
                    <a:gs pos="0">
                      <a:schemeClr val="accent1"/>
                    </a:gs>
                    <a:gs pos="100000">
                      <a:schemeClr val="accent1">
                        <a:lumMod val="50000"/>
                      </a:schemeClr>
                    </a:gs>
                  </a:gsLst>
                  <a:lin ang="5400000" scaled="1"/>
                </a:gradFill>
                <a:latin typeface="微软雅黑" panose="020B0503020204020204" pitchFamily="34" charset="-122"/>
              </a:rPr>
              <a:t>投资意向书</a:t>
            </a:r>
          </a:p>
        </p:txBody>
      </p:sp>
      <p:sp>
        <p:nvSpPr>
          <p:cNvPr id="58" name="Content Placeholder 2"/>
          <p:cNvSpPr txBox="1"/>
          <p:nvPr/>
        </p:nvSpPr>
        <p:spPr>
          <a:xfrm>
            <a:off x="1760538" y="731838"/>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fontAlgn="auto">
              <a:lnSpc>
                <a:spcPct val="120000"/>
              </a:lnSpc>
              <a:spcBef>
                <a:spcPts val="0"/>
              </a:spcBef>
              <a:spcAft>
                <a:spcPts val="0"/>
              </a:spcAft>
              <a:buFont typeface="Arial" panose="020B0604020202020204" pitchFamily="34" charset="0"/>
              <a:buNone/>
              <a:defRPr/>
            </a:pPr>
            <a:r>
              <a:rPr lang="zh-CN" altLang="en-US" sz="1000" dirty="0">
                <a:gradFill>
                  <a:gsLst>
                    <a:gs pos="0">
                      <a:schemeClr val="accent1"/>
                    </a:gs>
                    <a:gs pos="100000">
                      <a:schemeClr val="accent1">
                        <a:lumMod val="50000"/>
                      </a:schemeClr>
                    </a:gs>
                  </a:gsLst>
                  <a:lin ang="5400000" scaled="1"/>
                </a:gradFill>
                <a:latin typeface="+mn-ea"/>
                <a:cs typeface="Arial" panose="020B0604020202020204" pitchFamily="34" charset="0"/>
              </a:rPr>
              <a:t>投资保护措施</a:t>
            </a:r>
            <a:endParaRPr lang="en-US" altLang="zh-CN" sz="1000" dirty="0">
              <a:gradFill>
                <a:gsLst>
                  <a:gs pos="0">
                    <a:schemeClr val="accent1"/>
                  </a:gs>
                  <a:gs pos="100000">
                    <a:schemeClr val="accent1">
                      <a:lumMod val="50000"/>
                    </a:schemeClr>
                  </a:gs>
                </a:gsLst>
                <a:lin ang="5400000" scaled="1"/>
              </a:gradFill>
              <a:latin typeface="+mn-ea"/>
              <a:cs typeface="Arial" panose="020B0604020202020204" pitchFamily="34" charset="0"/>
            </a:endParaRPr>
          </a:p>
        </p:txBody>
      </p:sp>
      <p:cxnSp>
        <p:nvCxnSpPr>
          <p:cNvPr id="59" name="直接连接符 58"/>
          <p:cNvCxnSpPr/>
          <p:nvPr/>
        </p:nvCxnSpPr>
        <p:spPr>
          <a:xfrm>
            <a:off x="5327650" y="485775"/>
            <a:ext cx="1044575"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2771775" y="485775"/>
            <a:ext cx="1044575"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60A8CDA1-61EF-43C8-84F9-6C23108AD725}"/>
              </a:ext>
            </a:extLst>
          </p:cNvPr>
          <p:cNvSpPr txBox="1"/>
          <p:nvPr/>
        </p:nvSpPr>
        <p:spPr>
          <a:xfrm>
            <a:off x="646021" y="3276244"/>
            <a:ext cx="1368425" cy="338137"/>
          </a:xfrm>
          <a:prstGeom prst="rect">
            <a:avLst/>
          </a:prstGeom>
          <a:noFill/>
        </p:spPr>
        <p:txBody>
          <a:bodyPr>
            <a:spAutoFit/>
          </a:bodyPr>
          <a:lstStyle/>
          <a:p>
            <a:pPr algn="ctr" eaLnBrk="1" fontAlgn="auto" hangingPunct="1">
              <a:spcBef>
                <a:spcPts val="0"/>
              </a:spcBef>
              <a:spcAft>
                <a:spcPts val="0"/>
              </a:spcAft>
              <a:defRPr/>
            </a:pPr>
            <a:r>
              <a:rPr lang="zh-CN" altLang="en-US" sz="1600" dirty="0">
                <a:gradFill>
                  <a:gsLst>
                    <a:gs pos="0">
                      <a:schemeClr val="accent1"/>
                    </a:gs>
                    <a:gs pos="100000">
                      <a:schemeClr val="accent1">
                        <a:lumMod val="50000"/>
                      </a:schemeClr>
                    </a:gs>
                  </a:gsLst>
                  <a:lin ang="5400000" scaled="1"/>
                </a:gradFill>
                <a:latin typeface="华文细黑" panose="02010600040101010101" pitchFamily="2" charset="-122"/>
                <a:ea typeface="+mn-ea"/>
              </a:rPr>
              <a:t>回购权</a:t>
            </a:r>
          </a:p>
        </p:txBody>
      </p:sp>
      <p:sp>
        <p:nvSpPr>
          <p:cNvPr id="51" name="文本框 50">
            <a:extLst>
              <a:ext uri="{FF2B5EF4-FFF2-40B4-BE49-F238E27FC236}">
                <a16:creationId xmlns:a16="http://schemas.microsoft.com/office/drawing/2014/main" id="{B67AEF27-839E-4B45-B177-4D2FEBB2A5ED}"/>
              </a:ext>
            </a:extLst>
          </p:cNvPr>
          <p:cNvSpPr txBox="1"/>
          <p:nvPr/>
        </p:nvSpPr>
        <p:spPr>
          <a:xfrm>
            <a:off x="7189040" y="3219821"/>
            <a:ext cx="1368425" cy="338137"/>
          </a:xfrm>
          <a:prstGeom prst="rect">
            <a:avLst/>
          </a:prstGeom>
          <a:noFill/>
        </p:spPr>
        <p:txBody>
          <a:bodyPr>
            <a:spAutoFit/>
          </a:bodyPr>
          <a:lstStyle/>
          <a:p>
            <a:pPr algn="ctr" eaLnBrk="1" fontAlgn="auto" hangingPunct="1">
              <a:spcBef>
                <a:spcPts val="0"/>
              </a:spcBef>
              <a:spcAft>
                <a:spcPts val="0"/>
              </a:spcAft>
              <a:defRPr/>
            </a:pPr>
            <a:r>
              <a:rPr lang="zh-CN" altLang="en-US" sz="1600" dirty="0">
                <a:gradFill>
                  <a:gsLst>
                    <a:gs pos="0">
                      <a:schemeClr val="accent1"/>
                    </a:gs>
                    <a:gs pos="100000">
                      <a:schemeClr val="accent1">
                        <a:lumMod val="50000"/>
                      </a:schemeClr>
                    </a:gs>
                  </a:gsLst>
                  <a:lin ang="5400000" scaled="1"/>
                </a:gradFill>
                <a:latin typeface="华文细黑" panose="02010600040101010101" pitchFamily="2" charset="-122"/>
                <a:ea typeface="+mn-ea"/>
              </a:rPr>
              <a:t>退出</a:t>
            </a:r>
          </a:p>
        </p:txBody>
      </p:sp>
      <p:sp>
        <p:nvSpPr>
          <p:cNvPr id="54" name="文本框 53">
            <a:extLst>
              <a:ext uri="{FF2B5EF4-FFF2-40B4-BE49-F238E27FC236}">
                <a16:creationId xmlns:a16="http://schemas.microsoft.com/office/drawing/2014/main" id="{952FDFC7-ECD1-4987-9C82-75EE8A8AB3F5}"/>
              </a:ext>
            </a:extLst>
          </p:cNvPr>
          <p:cNvSpPr txBox="1"/>
          <p:nvPr/>
        </p:nvSpPr>
        <p:spPr>
          <a:xfrm>
            <a:off x="5063286" y="3219822"/>
            <a:ext cx="1368425" cy="338137"/>
          </a:xfrm>
          <a:prstGeom prst="rect">
            <a:avLst/>
          </a:prstGeom>
          <a:noFill/>
        </p:spPr>
        <p:txBody>
          <a:bodyPr>
            <a:spAutoFit/>
          </a:bodyPr>
          <a:lstStyle/>
          <a:p>
            <a:pPr algn="ctr" eaLnBrk="1" fontAlgn="auto" hangingPunct="1">
              <a:spcBef>
                <a:spcPts val="0"/>
              </a:spcBef>
              <a:spcAft>
                <a:spcPts val="0"/>
              </a:spcAft>
              <a:defRPr/>
            </a:pPr>
            <a:r>
              <a:rPr lang="zh-CN" altLang="en-US" sz="1600" dirty="0">
                <a:gradFill>
                  <a:gsLst>
                    <a:gs pos="0">
                      <a:schemeClr val="accent1"/>
                    </a:gs>
                    <a:gs pos="100000">
                      <a:schemeClr val="accent1">
                        <a:lumMod val="50000"/>
                      </a:schemeClr>
                    </a:gs>
                  </a:gsLst>
                  <a:lin ang="5400000" scaled="1"/>
                </a:gradFill>
                <a:latin typeface="华文细黑" panose="02010600040101010101" pitchFamily="2" charset="-122"/>
                <a:ea typeface="+mn-ea"/>
              </a:rPr>
              <a:t>优先清偿权</a:t>
            </a:r>
          </a:p>
        </p:txBody>
      </p:sp>
      <p:sp>
        <p:nvSpPr>
          <p:cNvPr id="61" name="文本框 60">
            <a:extLst>
              <a:ext uri="{FF2B5EF4-FFF2-40B4-BE49-F238E27FC236}">
                <a16:creationId xmlns:a16="http://schemas.microsoft.com/office/drawing/2014/main" id="{289CA366-30D1-491F-B2AE-C5BC409EF7CE}"/>
              </a:ext>
            </a:extLst>
          </p:cNvPr>
          <p:cNvSpPr txBox="1"/>
          <p:nvPr/>
        </p:nvSpPr>
        <p:spPr>
          <a:xfrm>
            <a:off x="2771775" y="3261519"/>
            <a:ext cx="1368425" cy="338137"/>
          </a:xfrm>
          <a:prstGeom prst="rect">
            <a:avLst/>
          </a:prstGeom>
          <a:noFill/>
        </p:spPr>
        <p:txBody>
          <a:bodyPr>
            <a:spAutoFit/>
          </a:bodyPr>
          <a:lstStyle/>
          <a:p>
            <a:pPr algn="ctr" eaLnBrk="1" fontAlgn="auto" hangingPunct="1">
              <a:spcBef>
                <a:spcPts val="0"/>
              </a:spcBef>
              <a:spcAft>
                <a:spcPts val="0"/>
              </a:spcAft>
              <a:defRPr/>
            </a:pPr>
            <a:r>
              <a:rPr lang="zh-CN" altLang="en-US" sz="1600" dirty="0">
                <a:gradFill>
                  <a:gsLst>
                    <a:gs pos="0">
                      <a:schemeClr val="accent1"/>
                    </a:gs>
                    <a:gs pos="100000">
                      <a:schemeClr val="accent1">
                        <a:lumMod val="50000"/>
                      </a:schemeClr>
                    </a:gs>
                  </a:gsLst>
                  <a:lin ang="5400000" scaled="1"/>
                </a:gradFill>
                <a:latin typeface="华文细黑" panose="02010600040101010101" pitchFamily="2" charset="-122"/>
                <a:ea typeface="+mn-ea"/>
              </a:rPr>
              <a:t>优先购买权</a:t>
            </a:r>
          </a:p>
        </p:txBody>
      </p:sp>
      <p:cxnSp>
        <p:nvCxnSpPr>
          <p:cNvPr id="62" name="Straight Connector 31">
            <a:extLst>
              <a:ext uri="{FF2B5EF4-FFF2-40B4-BE49-F238E27FC236}">
                <a16:creationId xmlns:a16="http://schemas.microsoft.com/office/drawing/2014/main" id="{725BD831-9FBC-48BF-AA20-29B7F5939E03}"/>
              </a:ext>
            </a:extLst>
          </p:cNvPr>
          <p:cNvCxnSpPr/>
          <p:nvPr/>
        </p:nvCxnSpPr>
        <p:spPr>
          <a:xfrm rot="5400000">
            <a:off x="5313135" y="3920005"/>
            <a:ext cx="714375" cy="158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Oval 32">
            <a:extLst>
              <a:ext uri="{FF2B5EF4-FFF2-40B4-BE49-F238E27FC236}">
                <a16:creationId xmlns:a16="http://schemas.microsoft.com/office/drawing/2014/main" id="{94D7148D-0EBF-4AF5-83DC-7789912C4812}"/>
              </a:ext>
            </a:extLst>
          </p:cNvPr>
          <p:cNvSpPr/>
          <p:nvPr/>
        </p:nvSpPr>
        <p:spPr bwMode="auto">
          <a:xfrm>
            <a:off x="5238266" y="3955831"/>
            <a:ext cx="882650" cy="882650"/>
          </a:xfrm>
          <a:prstGeom prst="ellipse">
            <a:avLst/>
          </a:prstGeom>
          <a:gradFill>
            <a:gsLst>
              <a:gs pos="0">
                <a:schemeClr val="accent1"/>
              </a:gs>
              <a:gs pos="100000">
                <a:schemeClr val="accent1">
                  <a:lumMod val="50000"/>
                </a:schemeClr>
              </a:gs>
            </a:gsLst>
            <a:lin ang="5400000" scaled="1"/>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gradFill>
                <a:gsLst>
                  <a:gs pos="0">
                    <a:schemeClr val="accent1"/>
                  </a:gs>
                  <a:gs pos="100000">
                    <a:schemeClr val="accent1">
                      <a:lumMod val="50000"/>
                    </a:schemeClr>
                  </a:gs>
                </a:gsLst>
                <a:lin ang="5400000" scaled="1"/>
              </a:gradFill>
            </a:endParaRPr>
          </a:p>
        </p:txBody>
      </p:sp>
      <p:cxnSp>
        <p:nvCxnSpPr>
          <p:cNvPr id="76" name="Straight Connector 43">
            <a:extLst>
              <a:ext uri="{FF2B5EF4-FFF2-40B4-BE49-F238E27FC236}">
                <a16:creationId xmlns:a16="http://schemas.microsoft.com/office/drawing/2014/main" id="{15394B40-9CF5-4703-B345-EA2A9001BFB9}"/>
              </a:ext>
            </a:extLst>
          </p:cNvPr>
          <p:cNvCxnSpPr/>
          <p:nvPr/>
        </p:nvCxnSpPr>
        <p:spPr>
          <a:xfrm rot="5400000">
            <a:off x="7430294" y="3935118"/>
            <a:ext cx="714375" cy="158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8" name="Oval 44">
            <a:extLst>
              <a:ext uri="{FF2B5EF4-FFF2-40B4-BE49-F238E27FC236}">
                <a16:creationId xmlns:a16="http://schemas.microsoft.com/office/drawing/2014/main" id="{56510C2F-E062-49BE-A987-DE249804419C}"/>
              </a:ext>
            </a:extLst>
          </p:cNvPr>
          <p:cNvSpPr/>
          <p:nvPr/>
        </p:nvSpPr>
        <p:spPr bwMode="auto">
          <a:xfrm>
            <a:off x="7356502" y="3955831"/>
            <a:ext cx="882650" cy="882650"/>
          </a:xfrm>
          <a:prstGeom prst="ellipse">
            <a:avLst/>
          </a:prstGeom>
          <a:gradFill>
            <a:gsLst>
              <a:gs pos="0">
                <a:schemeClr val="accent1"/>
              </a:gs>
              <a:gs pos="100000">
                <a:schemeClr val="accent1">
                  <a:lumMod val="50000"/>
                </a:schemeClr>
              </a:gs>
            </a:gsLst>
            <a:lin ang="5400000" scaled="1"/>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endParaRPr>
          </a:p>
        </p:txBody>
      </p:sp>
      <p:cxnSp>
        <p:nvCxnSpPr>
          <p:cNvPr id="81" name="Straight Connector 19">
            <a:extLst>
              <a:ext uri="{FF2B5EF4-FFF2-40B4-BE49-F238E27FC236}">
                <a16:creationId xmlns:a16="http://schemas.microsoft.com/office/drawing/2014/main" id="{5F8A6B0E-386E-4EB2-BC19-6F246D001F3D}"/>
              </a:ext>
            </a:extLst>
          </p:cNvPr>
          <p:cNvCxnSpPr/>
          <p:nvPr/>
        </p:nvCxnSpPr>
        <p:spPr>
          <a:xfrm rot="5400000">
            <a:off x="3067157" y="3994779"/>
            <a:ext cx="714375"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Oval 20">
            <a:extLst>
              <a:ext uri="{FF2B5EF4-FFF2-40B4-BE49-F238E27FC236}">
                <a16:creationId xmlns:a16="http://schemas.microsoft.com/office/drawing/2014/main" id="{647832B4-9D0F-4C2F-B90C-8B46C2F44300}"/>
              </a:ext>
            </a:extLst>
          </p:cNvPr>
          <p:cNvSpPr/>
          <p:nvPr/>
        </p:nvSpPr>
        <p:spPr bwMode="auto">
          <a:xfrm>
            <a:off x="2998814" y="3955831"/>
            <a:ext cx="882650" cy="882650"/>
          </a:xfrm>
          <a:prstGeom prst="ellipse">
            <a:avLst/>
          </a:prstGeom>
          <a:gradFill>
            <a:gsLst>
              <a:gs pos="0">
                <a:schemeClr val="accent1"/>
              </a:gs>
              <a:gs pos="100000">
                <a:schemeClr val="accent1">
                  <a:lumMod val="50000"/>
                </a:schemeClr>
              </a:gs>
            </a:gsLst>
            <a:lin ang="5400000" scaled="1"/>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endParaRPr>
          </a:p>
        </p:txBody>
      </p:sp>
      <p:cxnSp>
        <p:nvCxnSpPr>
          <p:cNvPr id="88" name="Straight Connector 7">
            <a:extLst>
              <a:ext uri="{FF2B5EF4-FFF2-40B4-BE49-F238E27FC236}">
                <a16:creationId xmlns:a16="http://schemas.microsoft.com/office/drawing/2014/main" id="{3636A22B-A057-48D8-9F87-626581F6F48A}"/>
              </a:ext>
            </a:extLst>
          </p:cNvPr>
          <p:cNvCxnSpPr/>
          <p:nvPr/>
        </p:nvCxnSpPr>
        <p:spPr>
          <a:xfrm rot="5400000">
            <a:off x="951326" y="4023028"/>
            <a:ext cx="684213"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Oval 8">
            <a:extLst>
              <a:ext uri="{FF2B5EF4-FFF2-40B4-BE49-F238E27FC236}">
                <a16:creationId xmlns:a16="http://schemas.microsoft.com/office/drawing/2014/main" id="{EB1DA437-413C-4CD9-91CE-6A129996E6F9}"/>
              </a:ext>
            </a:extLst>
          </p:cNvPr>
          <p:cNvSpPr/>
          <p:nvPr/>
        </p:nvSpPr>
        <p:spPr bwMode="auto">
          <a:xfrm>
            <a:off x="855689" y="3955831"/>
            <a:ext cx="882650" cy="882650"/>
          </a:xfrm>
          <a:prstGeom prst="ellipse">
            <a:avLst/>
          </a:prstGeom>
          <a:gradFill>
            <a:gsLst>
              <a:gs pos="0">
                <a:schemeClr val="accent1"/>
              </a:gs>
              <a:gs pos="100000">
                <a:schemeClr val="accent1">
                  <a:lumMod val="50000"/>
                </a:schemeClr>
              </a:gs>
            </a:gsLst>
            <a:lin ang="5400000" scaled="1"/>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gradFill>
                <a:gsLst>
                  <a:gs pos="0">
                    <a:schemeClr val="accent1"/>
                  </a:gs>
                  <a:gs pos="100000">
                    <a:schemeClr val="accent1">
                      <a:lumMod val="50000"/>
                    </a:schemeClr>
                  </a:gs>
                </a:gsLst>
                <a:lin ang="5400000" scaled="1"/>
              </a:gradFill>
            </a:endParaRPr>
          </a:p>
        </p:txBody>
      </p:sp>
      <p:grpSp>
        <p:nvGrpSpPr>
          <p:cNvPr id="94" name="组合 93">
            <a:extLst>
              <a:ext uri="{FF2B5EF4-FFF2-40B4-BE49-F238E27FC236}">
                <a16:creationId xmlns:a16="http://schemas.microsoft.com/office/drawing/2014/main" id="{F34F48F8-CBB1-4FC0-84C0-41A94F4CF258}"/>
              </a:ext>
            </a:extLst>
          </p:cNvPr>
          <p:cNvGrpSpPr/>
          <p:nvPr/>
        </p:nvGrpSpPr>
        <p:grpSpPr>
          <a:xfrm>
            <a:off x="1094071" y="4211142"/>
            <a:ext cx="386819" cy="389077"/>
            <a:chOff x="5181601" y="2120900"/>
            <a:chExt cx="665163" cy="703263"/>
          </a:xfrm>
          <a:solidFill>
            <a:schemeClr val="bg1"/>
          </a:solidFill>
        </p:grpSpPr>
        <p:sp>
          <p:nvSpPr>
            <p:cNvPr id="95" name="Freeform 540">
              <a:extLst>
                <a:ext uri="{FF2B5EF4-FFF2-40B4-BE49-F238E27FC236}">
                  <a16:creationId xmlns:a16="http://schemas.microsoft.com/office/drawing/2014/main" id="{48088631-0B63-4622-942E-8453759831F8}"/>
                </a:ext>
              </a:extLst>
            </p:cNvPr>
            <p:cNvSpPr/>
            <p:nvPr/>
          </p:nvSpPr>
          <p:spPr bwMode="auto">
            <a:xfrm>
              <a:off x="5226051" y="2433638"/>
              <a:ext cx="6350" cy="44450"/>
            </a:xfrm>
            <a:custGeom>
              <a:avLst/>
              <a:gdLst/>
              <a:ahLst/>
              <a:cxnLst>
                <a:cxn ang="0">
                  <a:pos x="11" y="47"/>
                </a:cxn>
                <a:cxn ang="0">
                  <a:pos x="11" y="47"/>
                </a:cxn>
                <a:cxn ang="0">
                  <a:pos x="11" y="36"/>
                </a:cxn>
                <a:cxn ang="0">
                  <a:pos x="11" y="26"/>
                </a:cxn>
                <a:cxn ang="0">
                  <a:pos x="11" y="4"/>
                </a:cxn>
                <a:cxn ang="0">
                  <a:pos x="11" y="4"/>
                </a:cxn>
                <a:cxn ang="0">
                  <a:pos x="10" y="3"/>
                </a:cxn>
                <a:cxn ang="0">
                  <a:pos x="9" y="1"/>
                </a:cxn>
                <a:cxn ang="0">
                  <a:pos x="8" y="0"/>
                </a:cxn>
                <a:cxn ang="0">
                  <a:pos x="6" y="0"/>
                </a:cxn>
                <a:cxn ang="0">
                  <a:pos x="3" y="0"/>
                </a:cxn>
                <a:cxn ang="0">
                  <a:pos x="2" y="1"/>
                </a:cxn>
                <a:cxn ang="0">
                  <a:pos x="1" y="3"/>
                </a:cxn>
                <a:cxn ang="0">
                  <a:pos x="1" y="4"/>
                </a:cxn>
                <a:cxn ang="0">
                  <a:pos x="1" y="4"/>
                </a:cxn>
                <a:cxn ang="0">
                  <a:pos x="1" y="40"/>
                </a:cxn>
                <a:cxn ang="0">
                  <a:pos x="1" y="40"/>
                </a:cxn>
                <a:cxn ang="0">
                  <a:pos x="3" y="60"/>
                </a:cxn>
                <a:cxn ang="0">
                  <a:pos x="3" y="70"/>
                </a:cxn>
                <a:cxn ang="0">
                  <a:pos x="2" y="74"/>
                </a:cxn>
                <a:cxn ang="0">
                  <a:pos x="1" y="79"/>
                </a:cxn>
                <a:cxn ang="0">
                  <a:pos x="1" y="79"/>
                </a:cxn>
                <a:cxn ang="0">
                  <a:pos x="0" y="81"/>
                </a:cxn>
                <a:cxn ang="0">
                  <a:pos x="1" y="82"/>
                </a:cxn>
                <a:cxn ang="0">
                  <a:pos x="2" y="83"/>
                </a:cxn>
                <a:cxn ang="0">
                  <a:pos x="4" y="84"/>
                </a:cxn>
                <a:cxn ang="0">
                  <a:pos x="8" y="84"/>
                </a:cxn>
                <a:cxn ang="0">
                  <a:pos x="10" y="83"/>
                </a:cxn>
                <a:cxn ang="0">
                  <a:pos x="11" y="81"/>
                </a:cxn>
                <a:cxn ang="0">
                  <a:pos x="11" y="81"/>
                </a:cxn>
                <a:cxn ang="0">
                  <a:pos x="13" y="73"/>
                </a:cxn>
                <a:cxn ang="0">
                  <a:pos x="13" y="64"/>
                </a:cxn>
                <a:cxn ang="0">
                  <a:pos x="11" y="47"/>
                </a:cxn>
                <a:cxn ang="0">
                  <a:pos x="11" y="47"/>
                </a:cxn>
              </a:cxnLst>
              <a:rect l="0" t="0" r="r" b="b"/>
              <a:pathLst>
                <a:path w="13" h="84">
                  <a:moveTo>
                    <a:pt x="11" y="47"/>
                  </a:moveTo>
                  <a:lnTo>
                    <a:pt x="11" y="47"/>
                  </a:lnTo>
                  <a:lnTo>
                    <a:pt x="11" y="36"/>
                  </a:lnTo>
                  <a:lnTo>
                    <a:pt x="11" y="26"/>
                  </a:lnTo>
                  <a:lnTo>
                    <a:pt x="11" y="4"/>
                  </a:lnTo>
                  <a:lnTo>
                    <a:pt x="11" y="4"/>
                  </a:lnTo>
                  <a:lnTo>
                    <a:pt x="10" y="3"/>
                  </a:lnTo>
                  <a:lnTo>
                    <a:pt x="9" y="1"/>
                  </a:lnTo>
                  <a:lnTo>
                    <a:pt x="8" y="0"/>
                  </a:lnTo>
                  <a:lnTo>
                    <a:pt x="6" y="0"/>
                  </a:lnTo>
                  <a:lnTo>
                    <a:pt x="3" y="0"/>
                  </a:lnTo>
                  <a:lnTo>
                    <a:pt x="2" y="1"/>
                  </a:lnTo>
                  <a:lnTo>
                    <a:pt x="1" y="3"/>
                  </a:lnTo>
                  <a:lnTo>
                    <a:pt x="1" y="4"/>
                  </a:lnTo>
                  <a:lnTo>
                    <a:pt x="1" y="4"/>
                  </a:lnTo>
                  <a:lnTo>
                    <a:pt x="1" y="40"/>
                  </a:lnTo>
                  <a:lnTo>
                    <a:pt x="1" y="40"/>
                  </a:lnTo>
                  <a:lnTo>
                    <a:pt x="3" y="60"/>
                  </a:lnTo>
                  <a:lnTo>
                    <a:pt x="3" y="70"/>
                  </a:lnTo>
                  <a:lnTo>
                    <a:pt x="2" y="74"/>
                  </a:lnTo>
                  <a:lnTo>
                    <a:pt x="1" y="79"/>
                  </a:lnTo>
                  <a:lnTo>
                    <a:pt x="1" y="79"/>
                  </a:lnTo>
                  <a:lnTo>
                    <a:pt x="0" y="81"/>
                  </a:lnTo>
                  <a:lnTo>
                    <a:pt x="1" y="82"/>
                  </a:lnTo>
                  <a:lnTo>
                    <a:pt x="2" y="83"/>
                  </a:lnTo>
                  <a:lnTo>
                    <a:pt x="4" y="84"/>
                  </a:lnTo>
                  <a:lnTo>
                    <a:pt x="8" y="84"/>
                  </a:lnTo>
                  <a:lnTo>
                    <a:pt x="10" y="83"/>
                  </a:lnTo>
                  <a:lnTo>
                    <a:pt x="11" y="81"/>
                  </a:lnTo>
                  <a:lnTo>
                    <a:pt x="11" y="81"/>
                  </a:lnTo>
                  <a:lnTo>
                    <a:pt x="13" y="73"/>
                  </a:lnTo>
                  <a:lnTo>
                    <a:pt x="13" y="64"/>
                  </a:lnTo>
                  <a:lnTo>
                    <a:pt x="11" y="47"/>
                  </a:lnTo>
                  <a:lnTo>
                    <a:pt x="11" y="4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541">
              <a:extLst>
                <a:ext uri="{FF2B5EF4-FFF2-40B4-BE49-F238E27FC236}">
                  <a16:creationId xmlns:a16="http://schemas.microsoft.com/office/drawing/2014/main" id="{6F382EC8-6DD8-4860-BAA0-928891D1C5E9}"/>
                </a:ext>
              </a:extLst>
            </p:cNvPr>
            <p:cNvSpPr/>
            <p:nvPr/>
          </p:nvSpPr>
          <p:spPr bwMode="auto">
            <a:xfrm>
              <a:off x="5240338" y="2468563"/>
              <a:ext cx="12700" cy="46038"/>
            </a:xfrm>
            <a:custGeom>
              <a:avLst/>
              <a:gdLst/>
              <a:ahLst/>
              <a:cxnLst>
                <a:cxn ang="0">
                  <a:pos x="23" y="76"/>
                </a:cxn>
                <a:cxn ang="0">
                  <a:pos x="23" y="76"/>
                </a:cxn>
                <a:cxn ang="0">
                  <a:pos x="19" y="73"/>
                </a:cxn>
                <a:cxn ang="0">
                  <a:pos x="15" y="70"/>
                </a:cxn>
                <a:cxn ang="0">
                  <a:pos x="13" y="66"/>
                </a:cxn>
                <a:cxn ang="0">
                  <a:pos x="11" y="62"/>
                </a:cxn>
                <a:cxn ang="0">
                  <a:pos x="10" y="58"/>
                </a:cxn>
                <a:cxn ang="0">
                  <a:pos x="10" y="54"/>
                </a:cxn>
                <a:cxn ang="0">
                  <a:pos x="10" y="43"/>
                </a:cxn>
                <a:cxn ang="0">
                  <a:pos x="11" y="34"/>
                </a:cxn>
                <a:cxn ang="0">
                  <a:pos x="13" y="24"/>
                </a:cxn>
                <a:cxn ang="0">
                  <a:pos x="15" y="13"/>
                </a:cxn>
                <a:cxn ang="0">
                  <a:pos x="16" y="5"/>
                </a:cxn>
                <a:cxn ang="0">
                  <a:pos x="16" y="5"/>
                </a:cxn>
                <a:cxn ang="0">
                  <a:pos x="16" y="3"/>
                </a:cxn>
                <a:cxn ang="0">
                  <a:pos x="15" y="1"/>
                </a:cxn>
                <a:cxn ang="0">
                  <a:pos x="13" y="1"/>
                </a:cxn>
                <a:cxn ang="0">
                  <a:pos x="11" y="0"/>
                </a:cxn>
                <a:cxn ang="0">
                  <a:pos x="10" y="1"/>
                </a:cxn>
                <a:cxn ang="0">
                  <a:pos x="7" y="1"/>
                </a:cxn>
                <a:cxn ang="0">
                  <a:pos x="6" y="3"/>
                </a:cxn>
                <a:cxn ang="0">
                  <a:pos x="6" y="5"/>
                </a:cxn>
                <a:cxn ang="0">
                  <a:pos x="6" y="5"/>
                </a:cxn>
                <a:cxn ang="0">
                  <a:pos x="5" y="15"/>
                </a:cxn>
                <a:cxn ang="0">
                  <a:pos x="3" y="26"/>
                </a:cxn>
                <a:cxn ang="0">
                  <a:pos x="1" y="37"/>
                </a:cxn>
                <a:cxn ang="0">
                  <a:pos x="0" y="48"/>
                </a:cxn>
                <a:cxn ang="0">
                  <a:pos x="0" y="59"/>
                </a:cxn>
                <a:cxn ang="0">
                  <a:pos x="1" y="64"/>
                </a:cxn>
                <a:cxn ang="0">
                  <a:pos x="3" y="69"/>
                </a:cxn>
                <a:cxn ang="0">
                  <a:pos x="5" y="73"/>
                </a:cxn>
                <a:cxn ang="0">
                  <a:pos x="9" y="77"/>
                </a:cxn>
                <a:cxn ang="0">
                  <a:pos x="13" y="81"/>
                </a:cxn>
                <a:cxn ang="0">
                  <a:pos x="18" y="85"/>
                </a:cxn>
                <a:cxn ang="0">
                  <a:pos x="18" y="85"/>
                </a:cxn>
                <a:cxn ang="0">
                  <a:pos x="20" y="86"/>
                </a:cxn>
                <a:cxn ang="0">
                  <a:pos x="22" y="86"/>
                </a:cxn>
                <a:cxn ang="0">
                  <a:pos x="23" y="85"/>
                </a:cxn>
                <a:cxn ang="0">
                  <a:pos x="24" y="82"/>
                </a:cxn>
                <a:cxn ang="0">
                  <a:pos x="25" y="81"/>
                </a:cxn>
                <a:cxn ang="0">
                  <a:pos x="25" y="79"/>
                </a:cxn>
                <a:cxn ang="0">
                  <a:pos x="24" y="77"/>
                </a:cxn>
                <a:cxn ang="0">
                  <a:pos x="23" y="76"/>
                </a:cxn>
                <a:cxn ang="0">
                  <a:pos x="23" y="76"/>
                </a:cxn>
              </a:cxnLst>
              <a:rect l="0" t="0" r="r" b="b"/>
              <a:pathLst>
                <a:path w="25" h="86">
                  <a:moveTo>
                    <a:pt x="23" y="76"/>
                  </a:moveTo>
                  <a:lnTo>
                    <a:pt x="23" y="76"/>
                  </a:lnTo>
                  <a:lnTo>
                    <a:pt x="19" y="73"/>
                  </a:lnTo>
                  <a:lnTo>
                    <a:pt x="15" y="70"/>
                  </a:lnTo>
                  <a:lnTo>
                    <a:pt x="13" y="66"/>
                  </a:lnTo>
                  <a:lnTo>
                    <a:pt x="11" y="62"/>
                  </a:lnTo>
                  <a:lnTo>
                    <a:pt x="10" y="58"/>
                  </a:lnTo>
                  <a:lnTo>
                    <a:pt x="10" y="54"/>
                  </a:lnTo>
                  <a:lnTo>
                    <a:pt x="10" y="43"/>
                  </a:lnTo>
                  <a:lnTo>
                    <a:pt x="11" y="34"/>
                  </a:lnTo>
                  <a:lnTo>
                    <a:pt x="13" y="24"/>
                  </a:lnTo>
                  <a:lnTo>
                    <a:pt x="15" y="13"/>
                  </a:lnTo>
                  <a:lnTo>
                    <a:pt x="16" y="5"/>
                  </a:lnTo>
                  <a:lnTo>
                    <a:pt x="16" y="5"/>
                  </a:lnTo>
                  <a:lnTo>
                    <a:pt x="16" y="3"/>
                  </a:lnTo>
                  <a:lnTo>
                    <a:pt x="15" y="1"/>
                  </a:lnTo>
                  <a:lnTo>
                    <a:pt x="13" y="1"/>
                  </a:lnTo>
                  <a:lnTo>
                    <a:pt x="11" y="0"/>
                  </a:lnTo>
                  <a:lnTo>
                    <a:pt x="10" y="1"/>
                  </a:lnTo>
                  <a:lnTo>
                    <a:pt x="7" y="1"/>
                  </a:lnTo>
                  <a:lnTo>
                    <a:pt x="6" y="3"/>
                  </a:lnTo>
                  <a:lnTo>
                    <a:pt x="6" y="5"/>
                  </a:lnTo>
                  <a:lnTo>
                    <a:pt x="6" y="5"/>
                  </a:lnTo>
                  <a:lnTo>
                    <a:pt x="5" y="15"/>
                  </a:lnTo>
                  <a:lnTo>
                    <a:pt x="3" y="26"/>
                  </a:lnTo>
                  <a:lnTo>
                    <a:pt x="1" y="37"/>
                  </a:lnTo>
                  <a:lnTo>
                    <a:pt x="0" y="48"/>
                  </a:lnTo>
                  <a:lnTo>
                    <a:pt x="0" y="59"/>
                  </a:lnTo>
                  <a:lnTo>
                    <a:pt x="1" y="64"/>
                  </a:lnTo>
                  <a:lnTo>
                    <a:pt x="3" y="69"/>
                  </a:lnTo>
                  <a:lnTo>
                    <a:pt x="5" y="73"/>
                  </a:lnTo>
                  <a:lnTo>
                    <a:pt x="9" y="77"/>
                  </a:lnTo>
                  <a:lnTo>
                    <a:pt x="13" y="81"/>
                  </a:lnTo>
                  <a:lnTo>
                    <a:pt x="18" y="85"/>
                  </a:lnTo>
                  <a:lnTo>
                    <a:pt x="18" y="85"/>
                  </a:lnTo>
                  <a:lnTo>
                    <a:pt x="20" y="86"/>
                  </a:lnTo>
                  <a:lnTo>
                    <a:pt x="22" y="86"/>
                  </a:lnTo>
                  <a:lnTo>
                    <a:pt x="23" y="85"/>
                  </a:lnTo>
                  <a:lnTo>
                    <a:pt x="24" y="82"/>
                  </a:lnTo>
                  <a:lnTo>
                    <a:pt x="25" y="81"/>
                  </a:lnTo>
                  <a:lnTo>
                    <a:pt x="25" y="79"/>
                  </a:lnTo>
                  <a:lnTo>
                    <a:pt x="24" y="77"/>
                  </a:lnTo>
                  <a:lnTo>
                    <a:pt x="23" y="76"/>
                  </a:lnTo>
                  <a:lnTo>
                    <a:pt x="23" y="7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542">
              <a:extLst>
                <a:ext uri="{FF2B5EF4-FFF2-40B4-BE49-F238E27FC236}">
                  <a16:creationId xmlns:a16="http://schemas.microsoft.com/office/drawing/2014/main" id="{834E8622-C0AB-4D24-9F8D-EE7EFD8EF534}"/>
                </a:ext>
              </a:extLst>
            </p:cNvPr>
            <p:cNvSpPr/>
            <p:nvPr/>
          </p:nvSpPr>
          <p:spPr bwMode="auto">
            <a:xfrm>
              <a:off x="5275263" y="2498725"/>
              <a:ext cx="6350" cy="46038"/>
            </a:xfrm>
            <a:custGeom>
              <a:avLst/>
              <a:gdLst/>
              <a:ahLst/>
              <a:cxnLst>
                <a:cxn ang="0">
                  <a:pos x="0" y="5"/>
                </a:cxn>
                <a:cxn ang="0">
                  <a:pos x="0" y="80"/>
                </a:cxn>
                <a:cxn ang="0">
                  <a:pos x="0" y="80"/>
                </a:cxn>
                <a:cxn ang="0">
                  <a:pos x="1" y="82"/>
                </a:cxn>
                <a:cxn ang="0">
                  <a:pos x="2" y="84"/>
                </a:cxn>
                <a:cxn ang="0">
                  <a:pos x="3" y="84"/>
                </a:cxn>
                <a:cxn ang="0">
                  <a:pos x="6" y="85"/>
                </a:cxn>
                <a:cxn ang="0">
                  <a:pos x="8" y="84"/>
                </a:cxn>
                <a:cxn ang="0">
                  <a:pos x="9" y="84"/>
                </a:cxn>
                <a:cxn ang="0">
                  <a:pos x="10" y="82"/>
                </a:cxn>
                <a:cxn ang="0">
                  <a:pos x="11" y="80"/>
                </a:cxn>
                <a:cxn ang="0">
                  <a:pos x="11" y="5"/>
                </a:cxn>
                <a:cxn ang="0">
                  <a:pos x="11" y="5"/>
                </a:cxn>
                <a:cxn ang="0">
                  <a:pos x="10" y="3"/>
                </a:cxn>
                <a:cxn ang="0">
                  <a:pos x="9" y="1"/>
                </a:cxn>
                <a:cxn ang="0">
                  <a:pos x="8" y="1"/>
                </a:cxn>
                <a:cxn ang="0">
                  <a:pos x="6" y="0"/>
                </a:cxn>
                <a:cxn ang="0">
                  <a:pos x="3" y="1"/>
                </a:cxn>
                <a:cxn ang="0">
                  <a:pos x="2" y="1"/>
                </a:cxn>
                <a:cxn ang="0">
                  <a:pos x="1" y="3"/>
                </a:cxn>
                <a:cxn ang="0">
                  <a:pos x="0" y="5"/>
                </a:cxn>
                <a:cxn ang="0">
                  <a:pos x="0" y="5"/>
                </a:cxn>
              </a:cxnLst>
              <a:rect l="0" t="0" r="r" b="b"/>
              <a:pathLst>
                <a:path w="11" h="85">
                  <a:moveTo>
                    <a:pt x="0" y="5"/>
                  </a:moveTo>
                  <a:lnTo>
                    <a:pt x="0" y="80"/>
                  </a:lnTo>
                  <a:lnTo>
                    <a:pt x="0" y="80"/>
                  </a:lnTo>
                  <a:lnTo>
                    <a:pt x="1" y="82"/>
                  </a:lnTo>
                  <a:lnTo>
                    <a:pt x="2" y="84"/>
                  </a:lnTo>
                  <a:lnTo>
                    <a:pt x="3" y="84"/>
                  </a:lnTo>
                  <a:lnTo>
                    <a:pt x="6" y="85"/>
                  </a:lnTo>
                  <a:lnTo>
                    <a:pt x="8" y="84"/>
                  </a:lnTo>
                  <a:lnTo>
                    <a:pt x="9" y="84"/>
                  </a:lnTo>
                  <a:lnTo>
                    <a:pt x="10" y="82"/>
                  </a:lnTo>
                  <a:lnTo>
                    <a:pt x="11" y="80"/>
                  </a:lnTo>
                  <a:lnTo>
                    <a:pt x="11" y="5"/>
                  </a:lnTo>
                  <a:lnTo>
                    <a:pt x="11" y="5"/>
                  </a:lnTo>
                  <a:lnTo>
                    <a:pt x="10" y="3"/>
                  </a:lnTo>
                  <a:lnTo>
                    <a:pt x="9" y="1"/>
                  </a:lnTo>
                  <a:lnTo>
                    <a:pt x="8" y="1"/>
                  </a:lnTo>
                  <a:lnTo>
                    <a:pt x="6" y="0"/>
                  </a:lnTo>
                  <a:lnTo>
                    <a:pt x="3" y="1"/>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543">
              <a:extLst>
                <a:ext uri="{FF2B5EF4-FFF2-40B4-BE49-F238E27FC236}">
                  <a16:creationId xmlns:a16="http://schemas.microsoft.com/office/drawing/2014/main" id="{61DC44AA-6ECA-4A75-8059-4C740D9418FB}"/>
                </a:ext>
              </a:extLst>
            </p:cNvPr>
            <p:cNvSpPr/>
            <p:nvPr/>
          </p:nvSpPr>
          <p:spPr bwMode="auto">
            <a:xfrm>
              <a:off x="5294313" y="2532063"/>
              <a:ext cx="6350" cy="31750"/>
            </a:xfrm>
            <a:custGeom>
              <a:avLst/>
              <a:gdLst/>
              <a:ahLst/>
              <a:cxnLst>
                <a:cxn ang="0">
                  <a:pos x="10" y="4"/>
                </a:cxn>
                <a:cxn ang="0">
                  <a:pos x="10" y="4"/>
                </a:cxn>
                <a:cxn ang="0">
                  <a:pos x="9" y="3"/>
                </a:cxn>
                <a:cxn ang="0">
                  <a:pos x="8" y="1"/>
                </a:cxn>
                <a:cxn ang="0">
                  <a:pos x="7" y="0"/>
                </a:cxn>
                <a:cxn ang="0">
                  <a:pos x="5" y="0"/>
                </a:cxn>
                <a:cxn ang="0">
                  <a:pos x="3" y="0"/>
                </a:cxn>
                <a:cxn ang="0">
                  <a:pos x="2" y="1"/>
                </a:cxn>
                <a:cxn ang="0">
                  <a:pos x="0" y="3"/>
                </a:cxn>
                <a:cxn ang="0">
                  <a:pos x="0" y="4"/>
                </a:cxn>
                <a:cxn ang="0">
                  <a:pos x="0" y="4"/>
                </a:cxn>
                <a:cxn ang="0">
                  <a:pos x="0" y="17"/>
                </a:cxn>
                <a:cxn ang="0">
                  <a:pos x="3" y="31"/>
                </a:cxn>
                <a:cxn ang="0">
                  <a:pos x="4" y="43"/>
                </a:cxn>
                <a:cxn ang="0">
                  <a:pos x="5" y="56"/>
                </a:cxn>
                <a:cxn ang="0">
                  <a:pos x="5" y="56"/>
                </a:cxn>
                <a:cxn ang="0">
                  <a:pos x="6" y="58"/>
                </a:cxn>
                <a:cxn ang="0">
                  <a:pos x="7" y="60"/>
                </a:cxn>
                <a:cxn ang="0">
                  <a:pos x="8" y="61"/>
                </a:cxn>
                <a:cxn ang="0">
                  <a:pos x="10" y="61"/>
                </a:cxn>
                <a:cxn ang="0">
                  <a:pos x="11" y="61"/>
                </a:cxn>
                <a:cxn ang="0">
                  <a:pos x="13" y="60"/>
                </a:cxn>
                <a:cxn ang="0">
                  <a:pos x="14" y="58"/>
                </a:cxn>
                <a:cxn ang="0">
                  <a:pos x="14" y="56"/>
                </a:cxn>
                <a:cxn ang="0">
                  <a:pos x="14" y="56"/>
                </a:cxn>
                <a:cxn ang="0">
                  <a:pos x="13" y="43"/>
                </a:cxn>
                <a:cxn ang="0">
                  <a:pos x="12" y="31"/>
                </a:cxn>
                <a:cxn ang="0">
                  <a:pos x="10" y="17"/>
                </a:cxn>
                <a:cxn ang="0">
                  <a:pos x="10" y="4"/>
                </a:cxn>
                <a:cxn ang="0">
                  <a:pos x="10" y="4"/>
                </a:cxn>
              </a:cxnLst>
              <a:rect l="0" t="0" r="r" b="b"/>
              <a:pathLst>
                <a:path w="14" h="61">
                  <a:moveTo>
                    <a:pt x="10" y="4"/>
                  </a:moveTo>
                  <a:lnTo>
                    <a:pt x="10" y="4"/>
                  </a:lnTo>
                  <a:lnTo>
                    <a:pt x="9" y="3"/>
                  </a:lnTo>
                  <a:lnTo>
                    <a:pt x="8" y="1"/>
                  </a:lnTo>
                  <a:lnTo>
                    <a:pt x="7" y="0"/>
                  </a:lnTo>
                  <a:lnTo>
                    <a:pt x="5" y="0"/>
                  </a:lnTo>
                  <a:lnTo>
                    <a:pt x="3" y="0"/>
                  </a:lnTo>
                  <a:lnTo>
                    <a:pt x="2" y="1"/>
                  </a:lnTo>
                  <a:lnTo>
                    <a:pt x="0" y="3"/>
                  </a:lnTo>
                  <a:lnTo>
                    <a:pt x="0" y="4"/>
                  </a:lnTo>
                  <a:lnTo>
                    <a:pt x="0" y="4"/>
                  </a:lnTo>
                  <a:lnTo>
                    <a:pt x="0" y="17"/>
                  </a:lnTo>
                  <a:lnTo>
                    <a:pt x="3" y="31"/>
                  </a:lnTo>
                  <a:lnTo>
                    <a:pt x="4" y="43"/>
                  </a:lnTo>
                  <a:lnTo>
                    <a:pt x="5" y="56"/>
                  </a:lnTo>
                  <a:lnTo>
                    <a:pt x="5" y="56"/>
                  </a:lnTo>
                  <a:lnTo>
                    <a:pt x="6" y="58"/>
                  </a:lnTo>
                  <a:lnTo>
                    <a:pt x="7" y="60"/>
                  </a:lnTo>
                  <a:lnTo>
                    <a:pt x="8" y="61"/>
                  </a:lnTo>
                  <a:lnTo>
                    <a:pt x="10" y="61"/>
                  </a:lnTo>
                  <a:lnTo>
                    <a:pt x="11" y="61"/>
                  </a:lnTo>
                  <a:lnTo>
                    <a:pt x="13" y="60"/>
                  </a:lnTo>
                  <a:lnTo>
                    <a:pt x="14" y="58"/>
                  </a:lnTo>
                  <a:lnTo>
                    <a:pt x="14" y="56"/>
                  </a:lnTo>
                  <a:lnTo>
                    <a:pt x="14" y="56"/>
                  </a:lnTo>
                  <a:lnTo>
                    <a:pt x="13" y="43"/>
                  </a:lnTo>
                  <a:lnTo>
                    <a:pt x="12" y="31"/>
                  </a:lnTo>
                  <a:lnTo>
                    <a:pt x="10" y="1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544">
              <a:extLst>
                <a:ext uri="{FF2B5EF4-FFF2-40B4-BE49-F238E27FC236}">
                  <a16:creationId xmlns:a16="http://schemas.microsoft.com/office/drawing/2014/main" id="{2174E818-2418-40B1-BAE4-B4C014EFA544}"/>
                </a:ext>
              </a:extLst>
            </p:cNvPr>
            <p:cNvSpPr/>
            <p:nvPr/>
          </p:nvSpPr>
          <p:spPr bwMode="auto">
            <a:xfrm>
              <a:off x="5324476" y="2552700"/>
              <a:ext cx="4763" cy="34925"/>
            </a:xfrm>
            <a:custGeom>
              <a:avLst/>
              <a:gdLst/>
              <a:ahLst/>
              <a:cxnLst>
                <a:cxn ang="0">
                  <a:pos x="0" y="4"/>
                </a:cxn>
                <a:cxn ang="0">
                  <a:pos x="0" y="61"/>
                </a:cxn>
                <a:cxn ang="0">
                  <a:pos x="0" y="61"/>
                </a:cxn>
                <a:cxn ang="0">
                  <a:pos x="0" y="63"/>
                </a:cxn>
                <a:cxn ang="0">
                  <a:pos x="1" y="65"/>
                </a:cxn>
                <a:cxn ang="0">
                  <a:pos x="3" y="65"/>
                </a:cxn>
                <a:cxn ang="0">
                  <a:pos x="4" y="66"/>
                </a:cxn>
                <a:cxn ang="0">
                  <a:pos x="6" y="65"/>
                </a:cxn>
                <a:cxn ang="0">
                  <a:pos x="8" y="65"/>
                </a:cxn>
                <a:cxn ang="0">
                  <a:pos x="9" y="63"/>
                </a:cxn>
                <a:cxn ang="0">
                  <a:pos x="10" y="61"/>
                </a:cxn>
                <a:cxn ang="0">
                  <a:pos x="10" y="4"/>
                </a:cxn>
                <a:cxn ang="0">
                  <a:pos x="10"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10" h="66">
                  <a:moveTo>
                    <a:pt x="0" y="4"/>
                  </a:moveTo>
                  <a:lnTo>
                    <a:pt x="0" y="61"/>
                  </a:lnTo>
                  <a:lnTo>
                    <a:pt x="0" y="61"/>
                  </a:lnTo>
                  <a:lnTo>
                    <a:pt x="0" y="63"/>
                  </a:lnTo>
                  <a:lnTo>
                    <a:pt x="1" y="65"/>
                  </a:lnTo>
                  <a:lnTo>
                    <a:pt x="3" y="65"/>
                  </a:lnTo>
                  <a:lnTo>
                    <a:pt x="4" y="66"/>
                  </a:lnTo>
                  <a:lnTo>
                    <a:pt x="6" y="65"/>
                  </a:lnTo>
                  <a:lnTo>
                    <a:pt x="8" y="65"/>
                  </a:lnTo>
                  <a:lnTo>
                    <a:pt x="9" y="63"/>
                  </a:lnTo>
                  <a:lnTo>
                    <a:pt x="10" y="61"/>
                  </a:lnTo>
                  <a:lnTo>
                    <a:pt x="10" y="4"/>
                  </a:lnTo>
                  <a:lnTo>
                    <a:pt x="10" y="4"/>
                  </a:lnTo>
                  <a:lnTo>
                    <a:pt x="9" y="2"/>
                  </a:lnTo>
                  <a:lnTo>
                    <a:pt x="8"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545">
              <a:extLst>
                <a:ext uri="{FF2B5EF4-FFF2-40B4-BE49-F238E27FC236}">
                  <a16:creationId xmlns:a16="http://schemas.microsoft.com/office/drawing/2014/main" id="{71018550-0EBE-461D-A9DE-58E79A10761B}"/>
                </a:ext>
              </a:extLst>
            </p:cNvPr>
            <p:cNvSpPr/>
            <p:nvPr/>
          </p:nvSpPr>
          <p:spPr bwMode="auto">
            <a:xfrm>
              <a:off x="5348288" y="2576513"/>
              <a:ext cx="7938" cy="42863"/>
            </a:xfrm>
            <a:custGeom>
              <a:avLst/>
              <a:gdLst/>
              <a:ahLst/>
              <a:cxnLst>
                <a:cxn ang="0">
                  <a:pos x="14" y="75"/>
                </a:cxn>
                <a:cxn ang="0">
                  <a:pos x="14" y="75"/>
                </a:cxn>
                <a:cxn ang="0">
                  <a:pos x="12" y="66"/>
                </a:cxn>
                <a:cxn ang="0">
                  <a:pos x="12" y="58"/>
                </a:cxn>
                <a:cxn ang="0">
                  <a:pos x="12" y="51"/>
                </a:cxn>
                <a:cxn ang="0">
                  <a:pos x="11" y="43"/>
                </a:cxn>
                <a:cxn ang="0">
                  <a:pos x="11" y="43"/>
                </a:cxn>
                <a:cxn ang="0">
                  <a:pos x="10" y="33"/>
                </a:cxn>
                <a:cxn ang="0">
                  <a:pos x="9" y="24"/>
                </a:cxn>
                <a:cxn ang="0">
                  <a:pos x="10" y="4"/>
                </a:cxn>
                <a:cxn ang="0">
                  <a:pos x="10" y="4"/>
                </a:cxn>
                <a:cxn ang="0">
                  <a:pos x="9" y="2"/>
                </a:cxn>
                <a:cxn ang="0">
                  <a:pos x="8" y="1"/>
                </a:cxn>
                <a:cxn ang="0">
                  <a:pos x="7" y="0"/>
                </a:cxn>
                <a:cxn ang="0">
                  <a:pos x="5" y="0"/>
                </a:cxn>
                <a:cxn ang="0">
                  <a:pos x="3" y="0"/>
                </a:cxn>
                <a:cxn ang="0">
                  <a:pos x="2" y="1"/>
                </a:cxn>
                <a:cxn ang="0">
                  <a:pos x="1" y="2"/>
                </a:cxn>
                <a:cxn ang="0">
                  <a:pos x="1" y="4"/>
                </a:cxn>
                <a:cxn ang="0">
                  <a:pos x="1" y="4"/>
                </a:cxn>
                <a:cxn ang="0">
                  <a:pos x="0" y="23"/>
                </a:cxn>
                <a:cxn ang="0">
                  <a:pos x="0" y="33"/>
                </a:cxn>
                <a:cxn ang="0">
                  <a:pos x="1" y="38"/>
                </a:cxn>
                <a:cxn ang="0">
                  <a:pos x="2" y="42"/>
                </a:cxn>
                <a:cxn ang="0">
                  <a:pos x="2" y="42"/>
                </a:cxn>
                <a:cxn ang="0">
                  <a:pos x="3" y="46"/>
                </a:cxn>
                <a:cxn ang="0">
                  <a:pos x="3" y="50"/>
                </a:cxn>
                <a:cxn ang="0">
                  <a:pos x="3" y="59"/>
                </a:cxn>
                <a:cxn ang="0">
                  <a:pos x="4" y="69"/>
                </a:cxn>
                <a:cxn ang="0">
                  <a:pos x="4" y="73"/>
                </a:cxn>
                <a:cxn ang="0">
                  <a:pos x="5" y="77"/>
                </a:cxn>
                <a:cxn ang="0">
                  <a:pos x="5" y="77"/>
                </a:cxn>
                <a:cxn ang="0">
                  <a:pos x="6" y="79"/>
                </a:cxn>
                <a:cxn ang="0">
                  <a:pos x="8" y="80"/>
                </a:cxn>
                <a:cxn ang="0">
                  <a:pos x="11" y="80"/>
                </a:cxn>
                <a:cxn ang="0">
                  <a:pos x="13" y="79"/>
                </a:cxn>
                <a:cxn ang="0">
                  <a:pos x="14" y="78"/>
                </a:cxn>
                <a:cxn ang="0">
                  <a:pos x="14" y="77"/>
                </a:cxn>
                <a:cxn ang="0">
                  <a:pos x="14" y="75"/>
                </a:cxn>
                <a:cxn ang="0">
                  <a:pos x="14" y="75"/>
                </a:cxn>
              </a:cxnLst>
              <a:rect l="0" t="0" r="r" b="b"/>
              <a:pathLst>
                <a:path w="14" h="80">
                  <a:moveTo>
                    <a:pt x="14" y="75"/>
                  </a:moveTo>
                  <a:lnTo>
                    <a:pt x="14" y="75"/>
                  </a:lnTo>
                  <a:lnTo>
                    <a:pt x="12" y="66"/>
                  </a:lnTo>
                  <a:lnTo>
                    <a:pt x="12" y="58"/>
                  </a:lnTo>
                  <a:lnTo>
                    <a:pt x="12" y="51"/>
                  </a:lnTo>
                  <a:lnTo>
                    <a:pt x="11" y="43"/>
                  </a:lnTo>
                  <a:lnTo>
                    <a:pt x="11" y="43"/>
                  </a:lnTo>
                  <a:lnTo>
                    <a:pt x="10" y="33"/>
                  </a:lnTo>
                  <a:lnTo>
                    <a:pt x="9" y="24"/>
                  </a:lnTo>
                  <a:lnTo>
                    <a:pt x="10" y="4"/>
                  </a:lnTo>
                  <a:lnTo>
                    <a:pt x="10" y="4"/>
                  </a:lnTo>
                  <a:lnTo>
                    <a:pt x="9" y="2"/>
                  </a:lnTo>
                  <a:lnTo>
                    <a:pt x="8" y="1"/>
                  </a:lnTo>
                  <a:lnTo>
                    <a:pt x="7" y="0"/>
                  </a:lnTo>
                  <a:lnTo>
                    <a:pt x="5" y="0"/>
                  </a:lnTo>
                  <a:lnTo>
                    <a:pt x="3" y="0"/>
                  </a:lnTo>
                  <a:lnTo>
                    <a:pt x="2" y="1"/>
                  </a:lnTo>
                  <a:lnTo>
                    <a:pt x="1" y="2"/>
                  </a:lnTo>
                  <a:lnTo>
                    <a:pt x="1" y="4"/>
                  </a:lnTo>
                  <a:lnTo>
                    <a:pt x="1" y="4"/>
                  </a:lnTo>
                  <a:lnTo>
                    <a:pt x="0" y="23"/>
                  </a:lnTo>
                  <a:lnTo>
                    <a:pt x="0" y="33"/>
                  </a:lnTo>
                  <a:lnTo>
                    <a:pt x="1" y="38"/>
                  </a:lnTo>
                  <a:lnTo>
                    <a:pt x="2" y="42"/>
                  </a:lnTo>
                  <a:lnTo>
                    <a:pt x="2" y="42"/>
                  </a:lnTo>
                  <a:lnTo>
                    <a:pt x="3" y="46"/>
                  </a:lnTo>
                  <a:lnTo>
                    <a:pt x="3" y="50"/>
                  </a:lnTo>
                  <a:lnTo>
                    <a:pt x="3" y="59"/>
                  </a:lnTo>
                  <a:lnTo>
                    <a:pt x="4" y="69"/>
                  </a:lnTo>
                  <a:lnTo>
                    <a:pt x="4" y="73"/>
                  </a:lnTo>
                  <a:lnTo>
                    <a:pt x="5" y="77"/>
                  </a:lnTo>
                  <a:lnTo>
                    <a:pt x="5" y="77"/>
                  </a:lnTo>
                  <a:lnTo>
                    <a:pt x="6" y="79"/>
                  </a:lnTo>
                  <a:lnTo>
                    <a:pt x="8" y="80"/>
                  </a:lnTo>
                  <a:lnTo>
                    <a:pt x="11" y="80"/>
                  </a:lnTo>
                  <a:lnTo>
                    <a:pt x="13" y="79"/>
                  </a:lnTo>
                  <a:lnTo>
                    <a:pt x="14" y="78"/>
                  </a:lnTo>
                  <a:lnTo>
                    <a:pt x="14" y="77"/>
                  </a:lnTo>
                  <a:lnTo>
                    <a:pt x="14" y="75"/>
                  </a:lnTo>
                  <a:lnTo>
                    <a:pt x="14" y="7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546">
              <a:extLst>
                <a:ext uri="{FF2B5EF4-FFF2-40B4-BE49-F238E27FC236}">
                  <a16:creationId xmlns:a16="http://schemas.microsoft.com/office/drawing/2014/main" id="{0314B783-9A99-4131-9075-F535D910BBD2}"/>
                </a:ext>
              </a:extLst>
            </p:cNvPr>
            <p:cNvSpPr/>
            <p:nvPr/>
          </p:nvSpPr>
          <p:spPr bwMode="auto">
            <a:xfrm>
              <a:off x="5380038" y="2606675"/>
              <a:ext cx="11113" cy="34925"/>
            </a:xfrm>
            <a:custGeom>
              <a:avLst/>
              <a:gdLst/>
              <a:ahLst/>
              <a:cxnLst>
                <a:cxn ang="0">
                  <a:pos x="9" y="4"/>
                </a:cxn>
                <a:cxn ang="0">
                  <a:pos x="9" y="4"/>
                </a:cxn>
                <a:cxn ang="0">
                  <a:pos x="8" y="2"/>
                </a:cxn>
                <a:cxn ang="0">
                  <a:pos x="7" y="1"/>
                </a:cxn>
                <a:cxn ang="0">
                  <a:pos x="6" y="0"/>
                </a:cxn>
                <a:cxn ang="0">
                  <a:pos x="4" y="0"/>
                </a:cxn>
                <a:cxn ang="0">
                  <a:pos x="2" y="0"/>
                </a:cxn>
                <a:cxn ang="0">
                  <a:pos x="1" y="1"/>
                </a:cxn>
                <a:cxn ang="0">
                  <a:pos x="0" y="2"/>
                </a:cxn>
                <a:cxn ang="0">
                  <a:pos x="0" y="4"/>
                </a:cxn>
                <a:cxn ang="0">
                  <a:pos x="0" y="4"/>
                </a:cxn>
                <a:cxn ang="0">
                  <a:pos x="0" y="12"/>
                </a:cxn>
                <a:cxn ang="0">
                  <a:pos x="2" y="19"/>
                </a:cxn>
                <a:cxn ang="0">
                  <a:pos x="6" y="33"/>
                </a:cxn>
                <a:cxn ang="0">
                  <a:pos x="11" y="47"/>
                </a:cxn>
                <a:cxn ang="0">
                  <a:pos x="13" y="54"/>
                </a:cxn>
                <a:cxn ang="0">
                  <a:pos x="13" y="61"/>
                </a:cxn>
                <a:cxn ang="0">
                  <a:pos x="13" y="61"/>
                </a:cxn>
                <a:cxn ang="0">
                  <a:pos x="14" y="63"/>
                </a:cxn>
                <a:cxn ang="0">
                  <a:pos x="15" y="65"/>
                </a:cxn>
                <a:cxn ang="0">
                  <a:pos x="16" y="65"/>
                </a:cxn>
                <a:cxn ang="0">
                  <a:pos x="18" y="66"/>
                </a:cxn>
                <a:cxn ang="0">
                  <a:pos x="20" y="65"/>
                </a:cxn>
                <a:cxn ang="0">
                  <a:pos x="21" y="65"/>
                </a:cxn>
                <a:cxn ang="0">
                  <a:pos x="22" y="63"/>
                </a:cxn>
                <a:cxn ang="0">
                  <a:pos x="23" y="61"/>
                </a:cxn>
                <a:cxn ang="0">
                  <a:pos x="23" y="61"/>
                </a:cxn>
                <a:cxn ang="0">
                  <a:pos x="22" y="54"/>
                </a:cxn>
                <a:cxn ang="0">
                  <a:pos x="20" y="47"/>
                </a:cxn>
                <a:cxn ang="0">
                  <a:pos x="16" y="33"/>
                </a:cxn>
                <a:cxn ang="0">
                  <a:pos x="11" y="19"/>
                </a:cxn>
                <a:cxn ang="0">
                  <a:pos x="9" y="12"/>
                </a:cxn>
                <a:cxn ang="0">
                  <a:pos x="9" y="4"/>
                </a:cxn>
                <a:cxn ang="0">
                  <a:pos x="9" y="4"/>
                </a:cxn>
              </a:cxnLst>
              <a:rect l="0" t="0" r="r" b="b"/>
              <a:pathLst>
                <a:path w="23" h="66">
                  <a:moveTo>
                    <a:pt x="9" y="4"/>
                  </a:moveTo>
                  <a:lnTo>
                    <a:pt x="9" y="4"/>
                  </a:lnTo>
                  <a:lnTo>
                    <a:pt x="8" y="2"/>
                  </a:lnTo>
                  <a:lnTo>
                    <a:pt x="7" y="1"/>
                  </a:lnTo>
                  <a:lnTo>
                    <a:pt x="6" y="0"/>
                  </a:lnTo>
                  <a:lnTo>
                    <a:pt x="4" y="0"/>
                  </a:lnTo>
                  <a:lnTo>
                    <a:pt x="2" y="0"/>
                  </a:lnTo>
                  <a:lnTo>
                    <a:pt x="1" y="1"/>
                  </a:lnTo>
                  <a:lnTo>
                    <a:pt x="0" y="2"/>
                  </a:lnTo>
                  <a:lnTo>
                    <a:pt x="0" y="4"/>
                  </a:lnTo>
                  <a:lnTo>
                    <a:pt x="0" y="4"/>
                  </a:lnTo>
                  <a:lnTo>
                    <a:pt x="0" y="12"/>
                  </a:lnTo>
                  <a:lnTo>
                    <a:pt x="2" y="19"/>
                  </a:lnTo>
                  <a:lnTo>
                    <a:pt x="6" y="33"/>
                  </a:lnTo>
                  <a:lnTo>
                    <a:pt x="11" y="47"/>
                  </a:lnTo>
                  <a:lnTo>
                    <a:pt x="13" y="54"/>
                  </a:lnTo>
                  <a:lnTo>
                    <a:pt x="13" y="61"/>
                  </a:lnTo>
                  <a:lnTo>
                    <a:pt x="13" y="61"/>
                  </a:lnTo>
                  <a:lnTo>
                    <a:pt x="14" y="63"/>
                  </a:lnTo>
                  <a:lnTo>
                    <a:pt x="15" y="65"/>
                  </a:lnTo>
                  <a:lnTo>
                    <a:pt x="16" y="65"/>
                  </a:lnTo>
                  <a:lnTo>
                    <a:pt x="18" y="66"/>
                  </a:lnTo>
                  <a:lnTo>
                    <a:pt x="20" y="65"/>
                  </a:lnTo>
                  <a:lnTo>
                    <a:pt x="21" y="65"/>
                  </a:lnTo>
                  <a:lnTo>
                    <a:pt x="22" y="63"/>
                  </a:lnTo>
                  <a:lnTo>
                    <a:pt x="23" y="61"/>
                  </a:lnTo>
                  <a:lnTo>
                    <a:pt x="23" y="61"/>
                  </a:lnTo>
                  <a:lnTo>
                    <a:pt x="22" y="54"/>
                  </a:lnTo>
                  <a:lnTo>
                    <a:pt x="20" y="47"/>
                  </a:lnTo>
                  <a:lnTo>
                    <a:pt x="16" y="33"/>
                  </a:lnTo>
                  <a:lnTo>
                    <a:pt x="11" y="19"/>
                  </a:lnTo>
                  <a:lnTo>
                    <a:pt x="9" y="12"/>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547">
              <a:extLst>
                <a:ext uri="{FF2B5EF4-FFF2-40B4-BE49-F238E27FC236}">
                  <a16:creationId xmlns:a16="http://schemas.microsoft.com/office/drawing/2014/main" id="{42394B89-1835-4C71-912F-2976ADF63765}"/>
                </a:ext>
              </a:extLst>
            </p:cNvPr>
            <p:cNvSpPr/>
            <p:nvPr/>
          </p:nvSpPr>
          <p:spPr bwMode="auto">
            <a:xfrm>
              <a:off x="5411788" y="2632075"/>
              <a:ext cx="9525" cy="44450"/>
            </a:xfrm>
            <a:custGeom>
              <a:avLst/>
              <a:gdLst/>
              <a:ahLst/>
              <a:cxnLst>
                <a:cxn ang="0">
                  <a:pos x="18" y="78"/>
                </a:cxn>
                <a:cxn ang="0">
                  <a:pos x="18" y="78"/>
                </a:cxn>
                <a:cxn ang="0">
                  <a:pos x="16" y="71"/>
                </a:cxn>
                <a:cxn ang="0">
                  <a:pos x="15" y="63"/>
                </a:cxn>
                <a:cxn ang="0">
                  <a:pos x="14" y="46"/>
                </a:cxn>
                <a:cxn ang="0">
                  <a:pos x="14" y="46"/>
                </a:cxn>
                <a:cxn ang="0">
                  <a:pos x="13" y="41"/>
                </a:cxn>
                <a:cxn ang="0">
                  <a:pos x="12" y="36"/>
                </a:cxn>
                <a:cxn ang="0">
                  <a:pos x="10" y="25"/>
                </a:cxn>
                <a:cxn ang="0">
                  <a:pos x="10" y="25"/>
                </a:cxn>
                <a:cxn ang="0">
                  <a:pos x="9" y="14"/>
                </a:cxn>
                <a:cxn ang="0">
                  <a:pos x="9" y="4"/>
                </a:cxn>
                <a:cxn ang="0">
                  <a:pos x="9" y="4"/>
                </a:cxn>
                <a:cxn ang="0">
                  <a:pos x="9" y="2"/>
                </a:cxn>
                <a:cxn ang="0">
                  <a:pos x="8" y="1"/>
                </a:cxn>
                <a:cxn ang="0">
                  <a:pos x="7" y="0"/>
                </a:cxn>
                <a:cxn ang="0">
                  <a:pos x="5" y="0"/>
                </a:cxn>
                <a:cxn ang="0">
                  <a:pos x="3" y="0"/>
                </a:cxn>
                <a:cxn ang="0">
                  <a:pos x="2" y="1"/>
                </a:cxn>
                <a:cxn ang="0">
                  <a:pos x="1" y="2"/>
                </a:cxn>
                <a:cxn ang="0">
                  <a:pos x="0" y="4"/>
                </a:cxn>
                <a:cxn ang="0">
                  <a:pos x="0" y="4"/>
                </a:cxn>
                <a:cxn ang="0">
                  <a:pos x="1" y="23"/>
                </a:cxn>
                <a:cxn ang="0">
                  <a:pos x="2" y="33"/>
                </a:cxn>
                <a:cxn ang="0">
                  <a:pos x="3" y="42"/>
                </a:cxn>
                <a:cxn ang="0">
                  <a:pos x="3" y="42"/>
                </a:cxn>
                <a:cxn ang="0">
                  <a:pos x="5" y="52"/>
                </a:cxn>
                <a:cxn ang="0">
                  <a:pos x="6" y="62"/>
                </a:cxn>
                <a:cxn ang="0">
                  <a:pos x="7" y="72"/>
                </a:cxn>
                <a:cxn ang="0">
                  <a:pos x="10" y="81"/>
                </a:cxn>
                <a:cxn ang="0">
                  <a:pos x="10" y="81"/>
                </a:cxn>
                <a:cxn ang="0">
                  <a:pos x="11" y="82"/>
                </a:cxn>
                <a:cxn ang="0">
                  <a:pos x="12" y="83"/>
                </a:cxn>
                <a:cxn ang="0">
                  <a:pos x="16" y="84"/>
                </a:cxn>
                <a:cxn ang="0">
                  <a:pos x="17" y="83"/>
                </a:cxn>
                <a:cxn ang="0">
                  <a:pos x="18" y="82"/>
                </a:cxn>
                <a:cxn ang="0">
                  <a:pos x="19" y="80"/>
                </a:cxn>
                <a:cxn ang="0">
                  <a:pos x="18" y="78"/>
                </a:cxn>
                <a:cxn ang="0">
                  <a:pos x="18" y="78"/>
                </a:cxn>
              </a:cxnLst>
              <a:rect l="0" t="0" r="r" b="b"/>
              <a:pathLst>
                <a:path w="19" h="84">
                  <a:moveTo>
                    <a:pt x="18" y="78"/>
                  </a:moveTo>
                  <a:lnTo>
                    <a:pt x="18" y="78"/>
                  </a:lnTo>
                  <a:lnTo>
                    <a:pt x="16" y="71"/>
                  </a:lnTo>
                  <a:lnTo>
                    <a:pt x="15" y="63"/>
                  </a:lnTo>
                  <a:lnTo>
                    <a:pt x="14" y="46"/>
                  </a:lnTo>
                  <a:lnTo>
                    <a:pt x="14" y="46"/>
                  </a:lnTo>
                  <a:lnTo>
                    <a:pt x="13" y="41"/>
                  </a:lnTo>
                  <a:lnTo>
                    <a:pt x="12" y="36"/>
                  </a:lnTo>
                  <a:lnTo>
                    <a:pt x="10" y="25"/>
                  </a:lnTo>
                  <a:lnTo>
                    <a:pt x="10" y="25"/>
                  </a:lnTo>
                  <a:lnTo>
                    <a:pt x="9" y="14"/>
                  </a:lnTo>
                  <a:lnTo>
                    <a:pt x="9" y="4"/>
                  </a:lnTo>
                  <a:lnTo>
                    <a:pt x="9" y="4"/>
                  </a:lnTo>
                  <a:lnTo>
                    <a:pt x="9" y="2"/>
                  </a:lnTo>
                  <a:lnTo>
                    <a:pt x="8" y="1"/>
                  </a:lnTo>
                  <a:lnTo>
                    <a:pt x="7" y="0"/>
                  </a:lnTo>
                  <a:lnTo>
                    <a:pt x="5" y="0"/>
                  </a:lnTo>
                  <a:lnTo>
                    <a:pt x="3" y="0"/>
                  </a:lnTo>
                  <a:lnTo>
                    <a:pt x="2" y="1"/>
                  </a:lnTo>
                  <a:lnTo>
                    <a:pt x="1" y="2"/>
                  </a:lnTo>
                  <a:lnTo>
                    <a:pt x="0" y="4"/>
                  </a:lnTo>
                  <a:lnTo>
                    <a:pt x="0" y="4"/>
                  </a:lnTo>
                  <a:lnTo>
                    <a:pt x="1" y="23"/>
                  </a:lnTo>
                  <a:lnTo>
                    <a:pt x="2" y="33"/>
                  </a:lnTo>
                  <a:lnTo>
                    <a:pt x="3" y="42"/>
                  </a:lnTo>
                  <a:lnTo>
                    <a:pt x="3" y="42"/>
                  </a:lnTo>
                  <a:lnTo>
                    <a:pt x="5" y="52"/>
                  </a:lnTo>
                  <a:lnTo>
                    <a:pt x="6" y="62"/>
                  </a:lnTo>
                  <a:lnTo>
                    <a:pt x="7" y="72"/>
                  </a:lnTo>
                  <a:lnTo>
                    <a:pt x="10" y="81"/>
                  </a:lnTo>
                  <a:lnTo>
                    <a:pt x="10" y="81"/>
                  </a:lnTo>
                  <a:lnTo>
                    <a:pt x="11" y="82"/>
                  </a:lnTo>
                  <a:lnTo>
                    <a:pt x="12" y="83"/>
                  </a:lnTo>
                  <a:lnTo>
                    <a:pt x="16" y="84"/>
                  </a:lnTo>
                  <a:lnTo>
                    <a:pt x="17" y="83"/>
                  </a:lnTo>
                  <a:lnTo>
                    <a:pt x="18" y="82"/>
                  </a:lnTo>
                  <a:lnTo>
                    <a:pt x="19" y="80"/>
                  </a:lnTo>
                  <a:lnTo>
                    <a:pt x="18" y="78"/>
                  </a:lnTo>
                  <a:lnTo>
                    <a:pt x="18" y="7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548">
              <a:extLst>
                <a:ext uri="{FF2B5EF4-FFF2-40B4-BE49-F238E27FC236}">
                  <a16:creationId xmlns:a16="http://schemas.microsoft.com/office/drawing/2014/main" id="{BD6E401E-16D0-43C7-9F47-F2FC0B6A8CE3}"/>
                </a:ext>
              </a:extLst>
            </p:cNvPr>
            <p:cNvSpPr/>
            <p:nvPr/>
          </p:nvSpPr>
          <p:spPr bwMode="auto">
            <a:xfrm>
              <a:off x="5434013" y="2662238"/>
              <a:ext cx="15875" cy="47625"/>
            </a:xfrm>
            <a:custGeom>
              <a:avLst/>
              <a:gdLst/>
              <a:ahLst/>
              <a:cxnLst>
                <a:cxn ang="0">
                  <a:pos x="9" y="5"/>
                </a:cxn>
                <a:cxn ang="0">
                  <a:pos x="9" y="5"/>
                </a:cxn>
                <a:cxn ang="0">
                  <a:pos x="8" y="3"/>
                </a:cxn>
                <a:cxn ang="0">
                  <a:pos x="7" y="2"/>
                </a:cxn>
                <a:cxn ang="0">
                  <a:pos x="6" y="0"/>
                </a:cxn>
                <a:cxn ang="0">
                  <a:pos x="4" y="0"/>
                </a:cxn>
                <a:cxn ang="0">
                  <a:pos x="2" y="0"/>
                </a:cxn>
                <a:cxn ang="0">
                  <a:pos x="1" y="2"/>
                </a:cxn>
                <a:cxn ang="0">
                  <a:pos x="0" y="3"/>
                </a:cxn>
                <a:cxn ang="0">
                  <a:pos x="0" y="5"/>
                </a:cxn>
                <a:cxn ang="0">
                  <a:pos x="0" y="5"/>
                </a:cxn>
                <a:cxn ang="0">
                  <a:pos x="1" y="15"/>
                </a:cxn>
                <a:cxn ang="0">
                  <a:pos x="3" y="25"/>
                </a:cxn>
                <a:cxn ang="0">
                  <a:pos x="9" y="45"/>
                </a:cxn>
                <a:cxn ang="0">
                  <a:pos x="15" y="65"/>
                </a:cxn>
                <a:cxn ang="0">
                  <a:pos x="17" y="75"/>
                </a:cxn>
                <a:cxn ang="0">
                  <a:pos x="19" y="85"/>
                </a:cxn>
                <a:cxn ang="0">
                  <a:pos x="19" y="85"/>
                </a:cxn>
                <a:cxn ang="0">
                  <a:pos x="19" y="87"/>
                </a:cxn>
                <a:cxn ang="0">
                  <a:pos x="21" y="88"/>
                </a:cxn>
                <a:cxn ang="0">
                  <a:pos x="22" y="89"/>
                </a:cxn>
                <a:cxn ang="0">
                  <a:pos x="24" y="90"/>
                </a:cxn>
                <a:cxn ang="0">
                  <a:pos x="25" y="89"/>
                </a:cxn>
                <a:cxn ang="0">
                  <a:pos x="27" y="88"/>
                </a:cxn>
                <a:cxn ang="0">
                  <a:pos x="28" y="87"/>
                </a:cxn>
                <a:cxn ang="0">
                  <a:pos x="28" y="85"/>
                </a:cxn>
                <a:cxn ang="0">
                  <a:pos x="28" y="85"/>
                </a:cxn>
                <a:cxn ang="0">
                  <a:pos x="27" y="75"/>
                </a:cxn>
                <a:cxn ang="0">
                  <a:pos x="25" y="65"/>
                </a:cxn>
                <a:cxn ang="0">
                  <a:pos x="19" y="45"/>
                </a:cxn>
                <a:cxn ang="0">
                  <a:pos x="12" y="25"/>
                </a:cxn>
                <a:cxn ang="0">
                  <a:pos x="10" y="15"/>
                </a:cxn>
                <a:cxn ang="0">
                  <a:pos x="9" y="5"/>
                </a:cxn>
                <a:cxn ang="0">
                  <a:pos x="9" y="5"/>
                </a:cxn>
              </a:cxnLst>
              <a:rect l="0" t="0" r="r" b="b"/>
              <a:pathLst>
                <a:path w="28" h="90">
                  <a:moveTo>
                    <a:pt x="9" y="5"/>
                  </a:moveTo>
                  <a:lnTo>
                    <a:pt x="9" y="5"/>
                  </a:lnTo>
                  <a:lnTo>
                    <a:pt x="8" y="3"/>
                  </a:lnTo>
                  <a:lnTo>
                    <a:pt x="7" y="2"/>
                  </a:lnTo>
                  <a:lnTo>
                    <a:pt x="6" y="0"/>
                  </a:lnTo>
                  <a:lnTo>
                    <a:pt x="4" y="0"/>
                  </a:lnTo>
                  <a:lnTo>
                    <a:pt x="2" y="0"/>
                  </a:lnTo>
                  <a:lnTo>
                    <a:pt x="1" y="2"/>
                  </a:lnTo>
                  <a:lnTo>
                    <a:pt x="0" y="3"/>
                  </a:lnTo>
                  <a:lnTo>
                    <a:pt x="0" y="5"/>
                  </a:lnTo>
                  <a:lnTo>
                    <a:pt x="0" y="5"/>
                  </a:lnTo>
                  <a:lnTo>
                    <a:pt x="1" y="15"/>
                  </a:lnTo>
                  <a:lnTo>
                    <a:pt x="3" y="25"/>
                  </a:lnTo>
                  <a:lnTo>
                    <a:pt x="9" y="45"/>
                  </a:lnTo>
                  <a:lnTo>
                    <a:pt x="15" y="65"/>
                  </a:lnTo>
                  <a:lnTo>
                    <a:pt x="17" y="75"/>
                  </a:lnTo>
                  <a:lnTo>
                    <a:pt x="19" y="85"/>
                  </a:lnTo>
                  <a:lnTo>
                    <a:pt x="19" y="85"/>
                  </a:lnTo>
                  <a:lnTo>
                    <a:pt x="19" y="87"/>
                  </a:lnTo>
                  <a:lnTo>
                    <a:pt x="21" y="88"/>
                  </a:lnTo>
                  <a:lnTo>
                    <a:pt x="22" y="89"/>
                  </a:lnTo>
                  <a:lnTo>
                    <a:pt x="24" y="90"/>
                  </a:lnTo>
                  <a:lnTo>
                    <a:pt x="25" y="89"/>
                  </a:lnTo>
                  <a:lnTo>
                    <a:pt x="27" y="88"/>
                  </a:lnTo>
                  <a:lnTo>
                    <a:pt x="28" y="87"/>
                  </a:lnTo>
                  <a:lnTo>
                    <a:pt x="28" y="85"/>
                  </a:lnTo>
                  <a:lnTo>
                    <a:pt x="28" y="85"/>
                  </a:lnTo>
                  <a:lnTo>
                    <a:pt x="27" y="75"/>
                  </a:lnTo>
                  <a:lnTo>
                    <a:pt x="25" y="65"/>
                  </a:lnTo>
                  <a:lnTo>
                    <a:pt x="19" y="45"/>
                  </a:lnTo>
                  <a:lnTo>
                    <a:pt x="12" y="25"/>
                  </a:lnTo>
                  <a:lnTo>
                    <a:pt x="10" y="15"/>
                  </a:lnTo>
                  <a:lnTo>
                    <a:pt x="9" y="5"/>
                  </a:lnTo>
                  <a:lnTo>
                    <a:pt x="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549">
              <a:extLst>
                <a:ext uri="{FF2B5EF4-FFF2-40B4-BE49-F238E27FC236}">
                  <a16:creationId xmlns:a16="http://schemas.microsoft.com/office/drawing/2014/main" id="{BC8961EF-1192-4064-A35A-9D5F576002CB}"/>
                </a:ext>
              </a:extLst>
            </p:cNvPr>
            <p:cNvSpPr/>
            <p:nvPr/>
          </p:nvSpPr>
          <p:spPr bwMode="auto">
            <a:xfrm>
              <a:off x="5467351" y="2697163"/>
              <a:ext cx="6350" cy="44450"/>
            </a:xfrm>
            <a:custGeom>
              <a:avLst/>
              <a:gdLst/>
              <a:ahLst/>
              <a:cxnLst>
                <a:cxn ang="0">
                  <a:pos x="9" y="4"/>
                </a:cxn>
                <a:cxn ang="0">
                  <a:pos x="9" y="4"/>
                </a:cxn>
                <a:cxn ang="0">
                  <a:pos x="9" y="2"/>
                </a:cxn>
                <a:cxn ang="0">
                  <a:pos x="8" y="1"/>
                </a:cxn>
                <a:cxn ang="0">
                  <a:pos x="6" y="0"/>
                </a:cxn>
                <a:cxn ang="0">
                  <a:pos x="5" y="0"/>
                </a:cxn>
                <a:cxn ang="0">
                  <a:pos x="3" y="0"/>
                </a:cxn>
                <a:cxn ang="0">
                  <a:pos x="2" y="1"/>
                </a:cxn>
                <a:cxn ang="0">
                  <a:pos x="1" y="2"/>
                </a:cxn>
                <a:cxn ang="0">
                  <a:pos x="0" y="4"/>
                </a:cxn>
                <a:cxn ang="0">
                  <a:pos x="0" y="4"/>
                </a:cxn>
                <a:cxn ang="0">
                  <a:pos x="1" y="23"/>
                </a:cxn>
                <a:cxn ang="0">
                  <a:pos x="3" y="42"/>
                </a:cxn>
                <a:cxn ang="0">
                  <a:pos x="4" y="61"/>
                </a:cxn>
                <a:cxn ang="0">
                  <a:pos x="5" y="80"/>
                </a:cxn>
                <a:cxn ang="0">
                  <a:pos x="5" y="80"/>
                </a:cxn>
                <a:cxn ang="0">
                  <a:pos x="5" y="82"/>
                </a:cxn>
                <a:cxn ang="0">
                  <a:pos x="6" y="83"/>
                </a:cxn>
                <a:cxn ang="0">
                  <a:pos x="8" y="84"/>
                </a:cxn>
                <a:cxn ang="0">
                  <a:pos x="9" y="84"/>
                </a:cxn>
                <a:cxn ang="0">
                  <a:pos x="11" y="84"/>
                </a:cxn>
                <a:cxn ang="0">
                  <a:pos x="13" y="83"/>
                </a:cxn>
                <a:cxn ang="0">
                  <a:pos x="14" y="82"/>
                </a:cxn>
                <a:cxn ang="0">
                  <a:pos x="14" y="80"/>
                </a:cxn>
                <a:cxn ang="0">
                  <a:pos x="14" y="80"/>
                </a:cxn>
                <a:cxn ang="0">
                  <a:pos x="13" y="61"/>
                </a:cxn>
                <a:cxn ang="0">
                  <a:pos x="12" y="42"/>
                </a:cxn>
                <a:cxn ang="0">
                  <a:pos x="10" y="23"/>
                </a:cxn>
                <a:cxn ang="0">
                  <a:pos x="9" y="4"/>
                </a:cxn>
                <a:cxn ang="0">
                  <a:pos x="9" y="4"/>
                </a:cxn>
              </a:cxnLst>
              <a:rect l="0" t="0" r="r" b="b"/>
              <a:pathLst>
                <a:path w="14" h="84">
                  <a:moveTo>
                    <a:pt x="9" y="4"/>
                  </a:moveTo>
                  <a:lnTo>
                    <a:pt x="9" y="4"/>
                  </a:lnTo>
                  <a:lnTo>
                    <a:pt x="9" y="2"/>
                  </a:lnTo>
                  <a:lnTo>
                    <a:pt x="8" y="1"/>
                  </a:lnTo>
                  <a:lnTo>
                    <a:pt x="6" y="0"/>
                  </a:lnTo>
                  <a:lnTo>
                    <a:pt x="5" y="0"/>
                  </a:lnTo>
                  <a:lnTo>
                    <a:pt x="3" y="0"/>
                  </a:lnTo>
                  <a:lnTo>
                    <a:pt x="2" y="1"/>
                  </a:lnTo>
                  <a:lnTo>
                    <a:pt x="1" y="2"/>
                  </a:lnTo>
                  <a:lnTo>
                    <a:pt x="0" y="4"/>
                  </a:lnTo>
                  <a:lnTo>
                    <a:pt x="0" y="4"/>
                  </a:lnTo>
                  <a:lnTo>
                    <a:pt x="1" y="23"/>
                  </a:lnTo>
                  <a:lnTo>
                    <a:pt x="3" y="42"/>
                  </a:lnTo>
                  <a:lnTo>
                    <a:pt x="4" y="61"/>
                  </a:lnTo>
                  <a:lnTo>
                    <a:pt x="5" y="80"/>
                  </a:lnTo>
                  <a:lnTo>
                    <a:pt x="5" y="80"/>
                  </a:lnTo>
                  <a:lnTo>
                    <a:pt x="5" y="82"/>
                  </a:lnTo>
                  <a:lnTo>
                    <a:pt x="6" y="83"/>
                  </a:lnTo>
                  <a:lnTo>
                    <a:pt x="8" y="84"/>
                  </a:lnTo>
                  <a:lnTo>
                    <a:pt x="9" y="84"/>
                  </a:lnTo>
                  <a:lnTo>
                    <a:pt x="11" y="84"/>
                  </a:lnTo>
                  <a:lnTo>
                    <a:pt x="13" y="83"/>
                  </a:lnTo>
                  <a:lnTo>
                    <a:pt x="14" y="82"/>
                  </a:lnTo>
                  <a:lnTo>
                    <a:pt x="14" y="80"/>
                  </a:lnTo>
                  <a:lnTo>
                    <a:pt x="14" y="80"/>
                  </a:lnTo>
                  <a:lnTo>
                    <a:pt x="13" y="61"/>
                  </a:lnTo>
                  <a:lnTo>
                    <a:pt x="12" y="42"/>
                  </a:lnTo>
                  <a:lnTo>
                    <a:pt x="10" y="23"/>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550">
              <a:extLst>
                <a:ext uri="{FF2B5EF4-FFF2-40B4-BE49-F238E27FC236}">
                  <a16:creationId xmlns:a16="http://schemas.microsoft.com/office/drawing/2014/main" id="{690CACFF-0DDF-4B8E-8351-012428DC94EF}"/>
                </a:ext>
              </a:extLst>
            </p:cNvPr>
            <p:cNvSpPr/>
            <p:nvPr/>
          </p:nvSpPr>
          <p:spPr bwMode="auto">
            <a:xfrm>
              <a:off x="5494338" y="2727325"/>
              <a:ext cx="7938" cy="31750"/>
            </a:xfrm>
            <a:custGeom>
              <a:avLst/>
              <a:gdLst/>
              <a:ahLst/>
              <a:cxnLst>
                <a:cxn ang="0">
                  <a:pos x="14" y="55"/>
                </a:cxn>
                <a:cxn ang="0">
                  <a:pos x="14" y="55"/>
                </a:cxn>
                <a:cxn ang="0">
                  <a:pos x="11" y="49"/>
                </a:cxn>
                <a:cxn ang="0">
                  <a:pos x="10" y="43"/>
                </a:cxn>
                <a:cxn ang="0">
                  <a:pos x="9" y="37"/>
                </a:cxn>
                <a:cxn ang="0">
                  <a:pos x="9" y="30"/>
                </a:cxn>
                <a:cxn ang="0">
                  <a:pos x="10" y="5"/>
                </a:cxn>
                <a:cxn ang="0">
                  <a:pos x="10" y="5"/>
                </a:cxn>
                <a:cxn ang="0">
                  <a:pos x="10" y="3"/>
                </a:cxn>
                <a:cxn ang="0">
                  <a:pos x="9" y="1"/>
                </a:cxn>
                <a:cxn ang="0">
                  <a:pos x="7" y="0"/>
                </a:cxn>
                <a:cxn ang="0">
                  <a:pos x="5" y="0"/>
                </a:cxn>
                <a:cxn ang="0">
                  <a:pos x="4" y="0"/>
                </a:cxn>
                <a:cxn ang="0">
                  <a:pos x="2" y="1"/>
                </a:cxn>
                <a:cxn ang="0">
                  <a:pos x="1" y="3"/>
                </a:cxn>
                <a:cxn ang="0">
                  <a:pos x="1" y="5"/>
                </a:cxn>
                <a:cxn ang="0">
                  <a:pos x="1" y="5"/>
                </a:cxn>
                <a:cxn ang="0">
                  <a:pos x="0" y="19"/>
                </a:cxn>
                <a:cxn ang="0">
                  <a:pos x="0" y="32"/>
                </a:cxn>
                <a:cxn ang="0">
                  <a:pos x="0" y="40"/>
                </a:cxn>
                <a:cxn ang="0">
                  <a:pos x="1" y="47"/>
                </a:cxn>
                <a:cxn ang="0">
                  <a:pos x="3" y="53"/>
                </a:cxn>
                <a:cxn ang="0">
                  <a:pos x="6" y="59"/>
                </a:cxn>
                <a:cxn ang="0">
                  <a:pos x="6" y="59"/>
                </a:cxn>
                <a:cxn ang="0">
                  <a:pos x="7" y="61"/>
                </a:cxn>
                <a:cxn ang="0">
                  <a:pos x="9" y="61"/>
                </a:cxn>
                <a:cxn ang="0">
                  <a:pos x="11" y="61"/>
                </a:cxn>
                <a:cxn ang="0">
                  <a:pos x="12" y="61"/>
                </a:cxn>
                <a:cxn ang="0">
                  <a:pos x="13" y="60"/>
                </a:cxn>
                <a:cxn ang="0">
                  <a:pos x="14" y="58"/>
                </a:cxn>
                <a:cxn ang="0">
                  <a:pos x="15" y="57"/>
                </a:cxn>
                <a:cxn ang="0">
                  <a:pos x="14" y="55"/>
                </a:cxn>
                <a:cxn ang="0">
                  <a:pos x="14" y="55"/>
                </a:cxn>
              </a:cxnLst>
              <a:rect l="0" t="0" r="r" b="b"/>
              <a:pathLst>
                <a:path w="15" h="61">
                  <a:moveTo>
                    <a:pt x="14" y="55"/>
                  </a:moveTo>
                  <a:lnTo>
                    <a:pt x="14" y="55"/>
                  </a:lnTo>
                  <a:lnTo>
                    <a:pt x="11" y="49"/>
                  </a:lnTo>
                  <a:lnTo>
                    <a:pt x="10" y="43"/>
                  </a:lnTo>
                  <a:lnTo>
                    <a:pt x="9" y="37"/>
                  </a:lnTo>
                  <a:lnTo>
                    <a:pt x="9" y="30"/>
                  </a:lnTo>
                  <a:lnTo>
                    <a:pt x="10" y="5"/>
                  </a:lnTo>
                  <a:lnTo>
                    <a:pt x="10" y="5"/>
                  </a:lnTo>
                  <a:lnTo>
                    <a:pt x="10" y="3"/>
                  </a:lnTo>
                  <a:lnTo>
                    <a:pt x="9" y="1"/>
                  </a:lnTo>
                  <a:lnTo>
                    <a:pt x="7" y="0"/>
                  </a:lnTo>
                  <a:lnTo>
                    <a:pt x="5" y="0"/>
                  </a:lnTo>
                  <a:lnTo>
                    <a:pt x="4" y="0"/>
                  </a:lnTo>
                  <a:lnTo>
                    <a:pt x="2" y="1"/>
                  </a:lnTo>
                  <a:lnTo>
                    <a:pt x="1" y="3"/>
                  </a:lnTo>
                  <a:lnTo>
                    <a:pt x="1" y="5"/>
                  </a:lnTo>
                  <a:lnTo>
                    <a:pt x="1" y="5"/>
                  </a:lnTo>
                  <a:lnTo>
                    <a:pt x="0" y="19"/>
                  </a:lnTo>
                  <a:lnTo>
                    <a:pt x="0" y="32"/>
                  </a:lnTo>
                  <a:lnTo>
                    <a:pt x="0" y="40"/>
                  </a:lnTo>
                  <a:lnTo>
                    <a:pt x="1" y="47"/>
                  </a:lnTo>
                  <a:lnTo>
                    <a:pt x="3" y="53"/>
                  </a:lnTo>
                  <a:lnTo>
                    <a:pt x="6" y="59"/>
                  </a:lnTo>
                  <a:lnTo>
                    <a:pt x="6" y="59"/>
                  </a:lnTo>
                  <a:lnTo>
                    <a:pt x="7" y="61"/>
                  </a:lnTo>
                  <a:lnTo>
                    <a:pt x="9" y="61"/>
                  </a:lnTo>
                  <a:lnTo>
                    <a:pt x="11" y="61"/>
                  </a:lnTo>
                  <a:lnTo>
                    <a:pt x="12" y="61"/>
                  </a:lnTo>
                  <a:lnTo>
                    <a:pt x="13" y="60"/>
                  </a:lnTo>
                  <a:lnTo>
                    <a:pt x="14" y="58"/>
                  </a:lnTo>
                  <a:lnTo>
                    <a:pt x="15" y="57"/>
                  </a:lnTo>
                  <a:lnTo>
                    <a:pt x="14" y="55"/>
                  </a:lnTo>
                  <a:lnTo>
                    <a:pt x="14" y="5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551">
              <a:extLst>
                <a:ext uri="{FF2B5EF4-FFF2-40B4-BE49-F238E27FC236}">
                  <a16:creationId xmlns:a16="http://schemas.microsoft.com/office/drawing/2014/main" id="{C4888972-9C1A-4BE3-928D-F09009FC1868}"/>
                </a:ext>
              </a:extLst>
            </p:cNvPr>
            <p:cNvSpPr/>
            <p:nvPr/>
          </p:nvSpPr>
          <p:spPr bwMode="auto">
            <a:xfrm>
              <a:off x="5521326" y="2744788"/>
              <a:ext cx="11113" cy="39688"/>
            </a:xfrm>
            <a:custGeom>
              <a:avLst/>
              <a:gdLst/>
              <a:ahLst/>
              <a:cxnLst>
                <a:cxn ang="0">
                  <a:pos x="19" y="71"/>
                </a:cxn>
                <a:cxn ang="0">
                  <a:pos x="19" y="71"/>
                </a:cxn>
                <a:cxn ang="0">
                  <a:pos x="18" y="63"/>
                </a:cxn>
                <a:cxn ang="0">
                  <a:pos x="17" y="56"/>
                </a:cxn>
                <a:cxn ang="0">
                  <a:pos x="17" y="49"/>
                </a:cxn>
                <a:cxn ang="0">
                  <a:pos x="17" y="42"/>
                </a:cxn>
                <a:cxn ang="0">
                  <a:pos x="17" y="42"/>
                </a:cxn>
                <a:cxn ang="0">
                  <a:pos x="15" y="32"/>
                </a:cxn>
                <a:cxn ang="0">
                  <a:pos x="13" y="24"/>
                </a:cxn>
                <a:cxn ang="0">
                  <a:pos x="11" y="15"/>
                </a:cxn>
                <a:cxn ang="0">
                  <a:pos x="9" y="6"/>
                </a:cxn>
                <a:cxn ang="0">
                  <a:pos x="9" y="6"/>
                </a:cxn>
                <a:cxn ang="0">
                  <a:pos x="9" y="4"/>
                </a:cxn>
                <a:cxn ang="0">
                  <a:pos x="8" y="1"/>
                </a:cxn>
                <a:cxn ang="0">
                  <a:pos x="6" y="0"/>
                </a:cxn>
                <a:cxn ang="0">
                  <a:pos x="5" y="0"/>
                </a:cxn>
                <a:cxn ang="0">
                  <a:pos x="3" y="0"/>
                </a:cxn>
                <a:cxn ang="0">
                  <a:pos x="2" y="1"/>
                </a:cxn>
                <a:cxn ang="0">
                  <a:pos x="1" y="4"/>
                </a:cxn>
                <a:cxn ang="0">
                  <a:pos x="0" y="6"/>
                </a:cxn>
                <a:cxn ang="0">
                  <a:pos x="0" y="6"/>
                </a:cxn>
                <a:cxn ang="0">
                  <a:pos x="1" y="14"/>
                </a:cxn>
                <a:cxn ang="0">
                  <a:pos x="2" y="22"/>
                </a:cxn>
                <a:cxn ang="0">
                  <a:pos x="6" y="40"/>
                </a:cxn>
                <a:cxn ang="0">
                  <a:pos x="6" y="40"/>
                </a:cxn>
                <a:cxn ang="0">
                  <a:pos x="7" y="48"/>
                </a:cxn>
                <a:cxn ang="0">
                  <a:pos x="7" y="56"/>
                </a:cxn>
                <a:cxn ang="0">
                  <a:pos x="8" y="64"/>
                </a:cxn>
                <a:cxn ang="0">
                  <a:pos x="11" y="73"/>
                </a:cxn>
                <a:cxn ang="0">
                  <a:pos x="11" y="73"/>
                </a:cxn>
                <a:cxn ang="0">
                  <a:pos x="12" y="75"/>
                </a:cxn>
                <a:cxn ang="0">
                  <a:pos x="13" y="76"/>
                </a:cxn>
                <a:cxn ang="0">
                  <a:pos x="17" y="76"/>
                </a:cxn>
                <a:cxn ang="0">
                  <a:pos x="18" y="75"/>
                </a:cxn>
                <a:cxn ang="0">
                  <a:pos x="19" y="74"/>
                </a:cxn>
                <a:cxn ang="0">
                  <a:pos x="20" y="73"/>
                </a:cxn>
                <a:cxn ang="0">
                  <a:pos x="19" y="71"/>
                </a:cxn>
                <a:cxn ang="0">
                  <a:pos x="19" y="71"/>
                </a:cxn>
              </a:cxnLst>
              <a:rect l="0" t="0" r="r" b="b"/>
              <a:pathLst>
                <a:path w="20" h="76">
                  <a:moveTo>
                    <a:pt x="19" y="71"/>
                  </a:moveTo>
                  <a:lnTo>
                    <a:pt x="19" y="71"/>
                  </a:lnTo>
                  <a:lnTo>
                    <a:pt x="18" y="63"/>
                  </a:lnTo>
                  <a:lnTo>
                    <a:pt x="17" y="56"/>
                  </a:lnTo>
                  <a:lnTo>
                    <a:pt x="17" y="49"/>
                  </a:lnTo>
                  <a:lnTo>
                    <a:pt x="17" y="42"/>
                  </a:lnTo>
                  <a:lnTo>
                    <a:pt x="17" y="42"/>
                  </a:lnTo>
                  <a:lnTo>
                    <a:pt x="15" y="32"/>
                  </a:lnTo>
                  <a:lnTo>
                    <a:pt x="13" y="24"/>
                  </a:lnTo>
                  <a:lnTo>
                    <a:pt x="11" y="15"/>
                  </a:lnTo>
                  <a:lnTo>
                    <a:pt x="9" y="6"/>
                  </a:lnTo>
                  <a:lnTo>
                    <a:pt x="9" y="6"/>
                  </a:lnTo>
                  <a:lnTo>
                    <a:pt x="9" y="4"/>
                  </a:lnTo>
                  <a:lnTo>
                    <a:pt x="8" y="1"/>
                  </a:lnTo>
                  <a:lnTo>
                    <a:pt x="6" y="0"/>
                  </a:lnTo>
                  <a:lnTo>
                    <a:pt x="5" y="0"/>
                  </a:lnTo>
                  <a:lnTo>
                    <a:pt x="3" y="0"/>
                  </a:lnTo>
                  <a:lnTo>
                    <a:pt x="2" y="1"/>
                  </a:lnTo>
                  <a:lnTo>
                    <a:pt x="1" y="4"/>
                  </a:lnTo>
                  <a:lnTo>
                    <a:pt x="0" y="6"/>
                  </a:lnTo>
                  <a:lnTo>
                    <a:pt x="0" y="6"/>
                  </a:lnTo>
                  <a:lnTo>
                    <a:pt x="1" y="14"/>
                  </a:lnTo>
                  <a:lnTo>
                    <a:pt x="2" y="22"/>
                  </a:lnTo>
                  <a:lnTo>
                    <a:pt x="6" y="40"/>
                  </a:lnTo>
                  <a:lnTo>
                    <a:pt x="6" y="40"/>
                  </a:lnTo>
                  <a:lnTo>
                    <a:pt x="7" y="48"/>
                  </a:lnTo>
                  <a:lnTo>
                    <a:pt x="7" y="56"/>
                  </a:lnTo>
                  <a:lnTo>
                    <a:pt x="8" y="64"/>
                  </a:lnTo>
                  <a:lnTo>
                    <a:pt x="11" y="73"/>
                  </a:lnTo>
                  <a:lnTo>
                    <a:pt x="11" y="73"/>
                  </a:lnTo>
                  <a:lnTo>
                    <a:pt x="12" y="75"/>
                  </a:lnTo>
                  <a:lnTo>
                    <a:pt x="13" y="76"/>
                  </a:lnTo>
                  <a:lnTo>
                    <a:pt x="17" y="76"/>
                  </a:lnTo>
                  <a:lnTo>
                    <a:pt x="18" y="75"/>
                  </a:lnTo>
                  <a:lnTo>
                    <a:pt x="19" y="74"/>
                  </a:lnTo>
                  <a:lnTo>
                    <a:pt x="20" y="73"/>
                  </a:lnTo>
                  <a:lnTo>
                    <a:pt x="19" y="71"/>
                  </a:lnTo>
                  <a:lnTo>
                    <a:pt x="19" y="7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552">
              <a:extLst>
                <a:ext uri="{FF2B5EF4-FFF2-40B4-BE49-F238E27FC236}">
                  <a16:creationId xmlns:a16="http://schemas.microsoft.com/office/drawing/2014/main" id="{3FD79084-82F6-465C-A1D0-C89D3C0E366B}"/>
                </a:ext>
              </a:extLst>
            </p:cNvPr>
            <p:cNvSpPr/>
            <p:nvPr/>
          </p:nvSpPr>
          <p:spPr bwMode="auto">
            <a:xfrm>
              <a:off x="5551488" y="2767013"/>
              <a:ext cx="12700" cy="34925"/>
            </a:xfrm>
            <a:custGeom>
              <a:avLst/>
              <a:gdLst/>
              <a:ahLst/>
              <a:cxnLst>
                <a:cxn ang="0">
                  <a:pos x="24" y="61"/>
                </a:cxn>
                <a:cxn ang="0">
                  <a:pos x="24" y="61"/>
                </a:cxn>
                <a:cxn ang="0">
                  <a:pos x="21" y="46"/>
                </a:cxn>
                <a:cxn ang="0">
                  <a:pos x="19" y="32"/>
                </a:cxn>
                <a:cxn ang="0">
                  <a:pos x="19" y="32"/>
                </a:cxn>
                <a:cxn ang="0">
                  <a:pos x="17" y="26"/>
                </a:cxn>
                <a:cxn ang="0">
                  <a:pos x="13" y="18"/>
                </a:cxn>
                <a:cxn ang="0">
                  <a:pos x="11" y="11"/>
                </a:cxn>
                <a:cxn ang="0">
                  <a:pos x="9" y="5"/>
                </a:cxn>
                <a:cxn ang="0">
                  <a:pos x="9" y="5"/>
                </a:cxn>
                <a:cxn ang="0">
                  <a:pos x="9" y="3"/>
                </a:cxn>
                <a:cxn ang="0">
                  <a:pos x="8" y="2"/>
                </a:cxn>
                <a:cxn ang="0">
                  <a:pos x="7" y="1"/>
                </a:cxn>
                <a:cxn ang="0">
                  <a:pos x="5" y="0"/>
                </a:cxn>
                <a:cxn ang="0">
                  <a:pos x="3" y="1"/>
                </a:cxn>
                <a:cxn ang="0">
                  <a:pos x="2" y="2"/>
                </a:cxn>
                <a:cxn ang="0">
                  <a:pos x="1" y="3"/>
                </a:cxn>
                <a:cxn ang="0">
                  <a:pos x="0" y="5"/>
                </a:cxn>
                <a:cxn ang="0">
                  <a:pos x="0" y="5"/>
                </a:cxn>
                <a:cxn ang="0">
                  <a:pos x="1" y="11"/>
                </a:cxn>
                <a:cxn ang="0">
                  <a:pos x="3" y="16"/>
                </a:cxn>
                <a:cxn ang="0">
                  <a:pos x="6" y="23"/>
                </a:cxn>
                <a:cxn ang="0">
                  <a:pos x="8" y="29"/>
                </a:cxn>
                <a:cxn ang="0">
                  <a:pos x="8" y="29"/>
                </a:cxn>
                <a:cxn ang="0">
                  <a:pos x="11" y="45"/>
                </a:cxn>
                <a:cxn ang="0">
                  <a:pos x="12" y="55"/>
                </a:cxn>
                <a:cxn ang="0">
                  <a:pos x="14" y="63"/>
                </a:cxn>
                <a:cxn ang="0">
                  <a:pos x="14" y="63"/>
                </a:cxn>
                <a:cxn ang="0">
                  <a:pos x="16" y="65"/>
                </a:cxn>
                <a:cxn ang="0">
                  <a:pos x="18" y="66"/>
                </a:cxn>
                <a:cxn ang="0">
                  <a:pos x="19" y="66"/>
                </a:cxn>
                <a:cxn ang="0">
                  <a:pos x="21" y="66"/>
                </a:cxn>
                <a:cxn ang="0">
                  <a:pos x="22" y="66"/>
                </a:cxn>
                <a:cxn ang="0">
                  <a:pos x="24" y="64"/>
                </a:cxn>
                <a:cxn ang="0">
                  <a:pos x="24" y="63"/>
                </a:cxn>
                <a:cxn ang="0">
                  <a:pos x="24" y="61"/>
                </a:cxn>
                <a:cxn ang="0">
                  <a:pos x="24" y="61"/>
                </a:cxn>
              </a:cxnLst>
              <a:rect l="0" t="0" r="r" b="b"/>
              <a:pathLst>
                <a:path w="24" h="66">
                  <a:moveTo>
                    <a:pt x="24" y="61"/>
                  </a:moveTo>
                  <a:lnTo>
                    <a:pt x="24" y="61"/>
                  </a:lnTo>
                  <a:lnTo>
                    <a:pt x="21" y="46"/>
                  </a:lnTo>
                  <a:lnTo>
                    <a:pt x="19" y="32"/>
                  </a:lnTo>
                  <a:lnTo>
                    <a:pt x="19" y="32"/>
                  </a:lnTo>
                  <a:lnTo>
                    <a:pt x="17" y="26"/>
                  </a:lnTo>
                  <a:lnTo>
                    <a:pt x="13" y="18"/>
                  </a:lnTo>
                  <a:lnTo>
                    <a:pt x="11" y="11"/>
                  </a:lnTo>
                  <a:lnTo>
                    <a:pt x="9" y="5"/>
                  </a:lnTo>
                  <a:lnTo>
                    <a:pt x="9" y="5"/>
                  </a:lnTo>
                  <a:lnTo>
                    <a:pt x="9" y="3"/>
                  </a:lnTo>
                  <a:lnTo>
                    <a:pt x="8" y="2"/>
                  </a:lnTo>
                  <a:lnTo>
                    <a:pt x="7" y="1"/>
                  </a:lnTo>
                  <a:lnTo>
                    <a:pt x="5" y="0"/>
                  </a:lnTo>
                  <a:lnTo>
                    <a:pt x="3" y="1"/>
                  </a:lnTo>
                  <a:lnTo>
                    <a:pt x="2" y="2"/>
                  </a:lnTo>
                  <a:lnTo>
                    <a:pt x="1" y="3"/>
                  </a:lnTo>
                  <a:lnTo>
                    <a:pt x="0" y="5"/>
                  </a:lnTo>
                  <a:lnTo>
                    <a:pt x="0" y="5"/>
                  </a:lnTo>
                  <a:lnTo>
                    <a:pt x="1" y="11"/>
                  </a:lnTo>
                  <a:lnTo>
                    <a:pt x="3" y="16"/>
                  </a:lnTo>
                  <a:lnTo>
                    <a:pt x="6" y="23"/>
                  </a:lnTo>
                  <a:lnTo>
                    <a:pt x="8" y="29"/>
                  </a:lnTo>
                  <a:lnTo>
                    <a:pt x="8" y="29"/>
                  </a:lnTo>
                  <a:lnTo>
                    <a:pt x="11" y="45"/>
                  </a:lnTo>
                  <a:lnTo>
                    <a:pt x="12" y="55"/>
                  </a:lnTo>
                  <a:lnTo>
                    <a:pt x="14" y="63"/>
                  </a:lnTo>
                  <a:lnTo>
                    <a:pt x="14" y="63"/>
                  </a:lnTo>
                  <a:lnTo>
                    <a:pt x="16" y="65"/>
                  </a:lnTo>
                  <a:lnTo>
                    <a:pt x="18" y="66"/>
                  </a:lnTo>
                  <a:lnTo>
                    <a:pt x="19" y="66"/>
                  </a:lnTo>
                  <a:lnTo>
                    <a:pt x="21" y="66"/>
                  </a:lnTo>
                  <a:lnTo>
                    <a:pt x="22" y="66"/>
                  </a:lnTo>
                  <a:lnTo>
                    <a:pt x="24" y="64"/>
                  </a:lnTo>
                  <a:lnTo>
                    <a:pt x="24" y="63"/>
                  </a:lnTo>
                  <a:lnTo>
                    <a:pt x="24" y="61"/>
                  </a:lnTo>
                  <a:lnTo>
                    <a:pt x="24" y="6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553">
              <a:extLst>
                <a:ext uri="{FF2B5EF4-FFF2-40B4-BE49-F238E27FC236}">
                  <a16:creationId xmlns:a16="http://schemas.microsoft.com/office/drawing/2014/main" id="{217B8866-C5F9-4CA0-A87A-B77F66B99B2B}"/>
                </a:ext>
              </a:extLst>
            </p:cNvPr>
            <p:cNvSpPr/>
            <p:nvPr/>
          </p:nvSpPr>
          <p:spPr bwMode="auto">
            <a:xfrm>
              <a:off x="5586413" y="2774950"/>
              <a:ext cx="7938" cy="31750"/>
            </a:xfrm>
            <a:custGeom>
              <a:avLst/>
              <a:gdLst/>
              <a:ahLst/>
              <a:cxnLst>
                <a:cxn ang="0">
                  <a:pos x="8" y="2"/>
                </a:cxn>
                <a:cxn ang="0">
                  <a:pos x="8" y="2"/>
                </a:cxn>
                <a:cxn ang="0">
                  <a:pos x="5" y="10"/>
                </a:cxn>
                <a:cxn ang="0">
                  <a:pos x="4" y="16"/>
                </a:cxn>
                <a:cxn ang="0">
                  <a:pos x="2" y="30"/>
                </a:cxn>
                <a:cxn ang="0">
                  <a:pos x="2" y="30"/>
                </a:cxn>
                <a:cxn ang="0">
                  <a:pos x="0" y="45"/>
                </a:cxn>
                <a:cxn ang="0">
                  <a:pos x="1" y="52"/>
                </a:cxn>
                <a:cxn ang="0">
                  <a:pos x="3" y="58"/>
                </a:cxn>
                <a:cxn ang="0">
                  <a:pos x="3" y="58"/>
                </a:cxn>
                <a:cxn ang="0">
                  <a:pos x="4" y="60"/>
                </a:cxn>
                <a:cxn ang="0">
                  <a:pos x="5" y="61"/>
                </a:cxn>
                <a:cxn ang="0">
                  <a:pos x="9" y="61"/>
                </a:cxn>
                <a:cxn ang="0">
                  <a:pos x="10" y="61"/>
                </a:cxn>
                <a:cxn ang="0">
                  <a:pos x="11" y="59"/>
                </a:cxn>
                <a:cxn ang="0">
                  <a:pos x="12" y="58"/>
                </a:cxn>
                <a:cxn ang="0">
                  <a:pos x="12" y="56"/>
                </a:cxn>
                <a:cxn ang="0">
                  <a:pos x="12" y="56"/>
                </a:cxn>
                <a:cxn ang="0">
                  <a:pos x="10" y="51"/>
                </a:cxn>
                <a:cxn ang="0">
                  <a:pos x="9" y="45"/>
                </a:cxn>
                <a:cxn ang="0">
                  <a:pos x="9" y="38"/>
                </a:cxn>
                <a:cxn ang="0">
                  <a:pos x="10" y="31"/>
                </a:cxn>
                <a:cxn ang="0">
                  <a:pos x="12" y="19"/>
                </a:cxn>
                <a:cxn ang="0">
                  <a:pos x="17" y="7"/>
                </a:cxn>
                <a:cxn ang="0">
                  <a:pos x="17" y="7"/>
                </a:cxn>
                <a:cxn ang="0">
                  <a:pos x="17" y="5"/>
                </a:cxn>
                <a:cxn ang="0">
                  <a:pos x="17" y="3"/>
                </a:cxn>
                <a:cxn ang="0">
                  <a:pos x="15" y="1"/>
                </a:cxn>
                <a:cxn ang="0">
                  <a:pos x="12" y="0"/>
                </a:cxn>
                <a:cxn ang="0">
                  <a:pos x="10" y="0"/>
                </a:cxn>
                <a:cxn ang="0">
                  <a:pos x="9" y="1"/>
                </a:cxn>
                <a:cxn ang="0">
                  <a:pos x="8" y="2"/>
                </a:cxn>
                <a:cxn ang="0">
                  <a:pos x="8" y="2"/>
                </a:cxn>
              </a:cxnLst>
              <a:rect l="0" t="0" r="r" b="b"/>
              <a:pathLst>
                <a:path w="17" h="61">
                  <a:moveTo>
                    <a:pt x="8" y="2"/>
                  </a:moveTo>
                  <a:lnTo>
                    <a:pt x="8" y="2"/>
                  </a:lnTo>
                  <a:lnTo>
                    <a:pt x="5" y="10"/>
                  </a:lnTo>
                  <a:lnTo>
                    <a:pt x="4" y="16"/>
                  </a:lnTo>
                  <a:lnTo>
                    <a:pt x="2" y="30"/>
                  </a:lnTo>
                  <a:lnTo>
                    <a:pt x="2" y="30"/>
                  </a:lnTo>
                  <a:lnTo>
                    <a:pt x="0" y="45"/>
                  </a:lnTo>
                  <a:lnTo>
                    <a:pt x="1" y="52"/>
                  </a:lnTo>
                  <a:lnTo>
                    <a:pt x="3" y="58"/>
                  </a:lnTo>
                  <a:lnTo>
                    <a:pt x="3" y="58"/>
                  </a:lnTo>
                  <a:lnTo>
                    <a:pt x="4" y="60"/>
                  </a:lnTo>
                  <a:lnTo>
                    <a:pt x="5" y="61"/>
                  </a:lnTo>
                  <a:lnTo>
                    <a:pt x="9" y="61"/>
                  </a:lnTo>
                  <a:lnTo>
                    <a:pt x="10" y="61"/>
                  </a:lnTo>
                  <a:lnTo>
                    <a:pt x="11" y="59"/>
                  </a:lnTo>
                  <a:lnTo>
                    <a:pt x="12" y="58"/>
                  </a:lnTo>
                  <a:lnTo>
                    <a:pt x="12" y="56"/>
                  </a:lnTo>
                  <a:lnTo>
                    <a:pt x="12" y="56"/>
                  </a:lnTo>
                  <a:lnTo>
                    <a:pt x="10" y="51"/>
                  </a:lnTo>
                  <a:lnTo>
                    <a:pt x="9" y="45"/>
                  </a:lnTo>
                  <a:lnTo>
                    <a:pt x="9" y="38"/>
                  </a:lnTo>
                  <a:lnTo>
                    <a:pt x="10" y="31"/>
                  </a:lnTo>
                  <a:lnTo>
                    <a:pt x="12" y="19"/>
                  </a:lnTo>
                  <a:lnTo>
                    <a:pt x="17" y="7"/>
                  </a:lnTo>
                  <a:lnTo>
                    <a:pt x="17" y="7"/>
                  </a:lnTo>
                  <a:lnTo>
                    <a:pt x="17" y="5"/>
                  </a:lnTo>
                  <a:lnTo>
                    <a:pt x="17" y="3"/>
                  </a:lnTo>
                  <a:lnTo>
                    <a:pt x="15" y="1"/>
                  </a:lnTo>
                  <a:lnTo>
                    <a:pt x="12" y="0"/>
                  </a:lnTo>
                  <a:lnTo>
                    <a:pt x="10" y="0"/>
                  </a:lnTo>
                  <a:lnTo>
                    <a:pt x="9" y="1"/>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Freeform 554">
              <a:extLst>
                <a:ext uri="{FF2B5EF4-FFF2-40B4-BE49-F238E27FC236}">
                  <a16:creationId xmlns:a16="http://schemas.microsoft.com/office/drawing/2014/main" id="{8EBB6359-7811-413E-B1DB-703C0362D875}"/>
                </a:ext>
              </a:extLst>
            </p:cNvPr>
            <p:cNvSpPr/>
            <p:nvPr/>
          </p:nvSpPr>
          <p:spPr bwMode="auto">
            <a:xfrm>
              <a:off x="5616576" y="2774950"/>
              <a:ext cx="6350" cy="42863"/>
            </a:xfrm>
            <a:custGeom>
              <a:avLst/>
              <a:gdLst/>
              <a:ahLst/>
              <a:cxnLst>
                <a:cxn ang="0">
                  <a:pos x="11" y="42"/>
                </a:cxn>
                <a:cxn ang="0">
                  <a:pos x="11" y="42"/>
                </a:cxn>
                <a:cxn ang="0">
                  <a:pos x="11" y="23"/>
                </a:cxn>
                <a:cxn ang="0">
                  <a:pos x="11" y="5"/>
                </a:cxn>
                <a:cxn ang="0">
                  <a:pos x="11" y="5"/>
                </a:cxn>
                <a:cxn ang="0">
                  <a:pos x="10" y="3"/>
                </a:cxn>
                <a:cxn ang="0">
                  <a:pos x="9" y="1"/>
                </a:cxn>
                <a:cxn ang="0">
                  <a:pos x="8" y="1"/>
                </a:cxn>
                <a:cxn ang="0">
                  <a:pos x="6" y="0"/>
                </a:cxn>
                <a:cxn ang="0">
                  <a:pos x="5" y="1"/>
                </a:cxn>
                <a:cxn ang="0">
                  <a:pos x="3" y="1"/>
                </a:cxn>
                <a:cxn ang="0">
                  <a:pos x="2" y="3"/>
                </a:cxn>
                <a:cxn ang="0">
                  <a:pos x="2" y="5"/>
                </a:cxn>
                <a:cxn ang="0">
                  <a:pos x="2" y="5"/>
                </a:cxn>
                <a:cxn ang="0">
                  <a:pos x="2" y="25"/>
                </a:cxn>
                <a:cxn ang="0">
                  <a:pos x="1" y="45"/>
                </a:cxn>
                <a:cxn ang="0">
                  <a:pos x="1" y="45"/>
                </a:cxn>
                <a:cxn ang="0">
                  <a:pos x="0" y="61"/>
                </a:cxn>
                <a:cxn ang="0">
                  <a:pos x="0" y="69"/>
                </a:cxn>
                <a:cxn ang="0">
                  <a:pos x="2" y="78"/>
                </a:cxn>
                <a:cxn ang="0">
                  <a:pos x="2" y="78"/>
                </a:cxn>
                <a:cxn ang="0">
                  <a:pos x="3" y="79"/>
                </a:cxn>
                <a:cxn ang="0">
                  <a:pos x="4" y="80"/>
                </a:cxn>
                <a:cxn ang="0">
                  <a:pos x="8" y="81"/>
                </a:cxn>
                <a:cxn ang="0">
                  <a:pos x="9" y="80"/>
                </a:cxn>
                <a:cxn ang="0">
                  <a:pos x="10" y="79"/>
                </a:cxn>
                <a:cxn ang="0">
                  <a:pos x="11" y="77"/>
                </a:cxn>
                <a:cxn ang="0">
                  <a:pos x="11" y="75"/>
                </a:cxn>
                <a:cxn ang="0">
                  <a:pos x="11" y="75"/>
                </a:cxn>
                <a:cxn ang="0">
                  <a:pos x="9" y="66"/>
                </a:cxn>
                <a:cxn ang="0">
                  <a:pos x="9" y="58"/>
                </a:cxn>
                <a:cxn ang="0">
                  <a:pos x="11" y="42"/>
                </a:cxn>
                <a:cxn ang="0">
                  <a:pos x="11" y="42"/>
                </a:cxn>
              </a:cxnLst>
              <a:rect l="0" t="0" r="r" b="b"/>
              <a:pathLst>
                <a:path w="11" h="81">
                  <a:moveTo>
                    <a:pt x="11" y="42"/>
                  </a:moveTo>
                  <a:lnTo>
                    <a:pt x="11" y="42"/>
                  </a:lnTo>
                  <a:lnTo>
                    <a:pt x="11" y="23"/>
                  </a:lnTo>
                  <a:lnTo>
                    <a:pt x="11" y="5"/>
                  </a:lnTo>
                  <a:lnTo>
                    <a:pt x="11" y="5"/>
                  </a:lnTo>
                  <a:lnTo>
                    <a:pt x="10" y="3"/>
                  </a:lnTo>
                  <a:lnTo>
                    <a:pt x="9" y="1"/>
                  </a:lnTo>
                  <a:lnTo>
                    <a:pt x="8" y="1"/>
                  </a:lnTo>
                  <a:lnTo>
                    <a:pt x="6" y="0"/>
                  </a:lnTo>
                  <a:lnTo>
                    <a:pt x="5" y="1"/>
                  </a:lnTo>
                  <a:lnTo>
                    <a:pt x="3" y="1"/>
                  </a:lnTo>
                  <a:lnTo>
                    <a:pt x="2" y="3"/>
                  </a:lnTo>
                  <a:lnTo>
                    <a:pt x="2" y="5"/>
                  </a:lnTo>
                  <a:lnTo>
                    <a:pt x="2" y="5"/>
                  </a:lnTo>
                  <a:lnTo>
                    <a:pt x="2" y="25"/>
                  </a:lnTo>
                  <a:lnTo>
                    <a:pt x="1" y="45"/>
                  </a:lnTo>
                  <a:lnTo>
                    <a:pt x="1" y="45"/>
                  </a:lnTo>
                  <a:lnTo>
                    <a:pt x="0" y="61"/>
                  </a:lnTo>
                  <a:lnTo>
                    <a:pt x="0" y="69"/>
                  </a:lnTo>
                  <a:lnTo>
                    <a:pt x="2" y="78"/>
                  </a:lnTo>
                  <a:lnTo>
                    <a:pt x="2" y="78"/>
                  </a:lnTo>
                  <a:lnTo>
                    <a:pt x="3" y="79"/>
                  </a:lnTo>
                  <a:lnTo>
                    <a:pt x="4" y="80"/>
                  </a:lnTo>
                  <a:lnTo>
                    <a:pt x="8" y="81"/>
                  </a:lnTo>
                  <a:lnTo>
                    <a:pt x="9" y="80"/>
                  </a:lnTo>
                  <a:lnTo>
                    <a:pt x="10" y="79"/>
                  </a:lnTo>
                  <a:lnTo>
                    <a:pt x="11" y="77"/>
                  </a:lnTo>
                  <a:lnTo>
                    <a:pt x="11" y="75"/>
                  </a:lnTo>
                  <a:lnTo>
                    <a:pt x="11" y="75"/>
                  </a:lnTo>
                  <a:lnTo>
                    <a:pt x="9" y="66"/>
                  </a:lnTo>
                  <a:lnTo>
                    <a:pt x="9" y="58"/>
                  </a:lnTo>
                  <a:lnTo>
                    <a:pt x="11" y="42"/>
                  </a:lnTo>
                  <a:lnTo>
                    <a:pt x="11" y="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555">
              <a:extLst>
                <a:ext uri="{FF2B5EF4-FFF2-40B4-BE49-F238E27FC236}">
                  <a16:creationId xmlns:a16="http://schemas.microsoft.com/office/drawing/2014/main" id="{2C7691E2-D7BC-48B9-B216-5292C431791B}"/>
                </a:ext>
              </a:extLst>
            </p:cNvPr>
            <p:cNvSpPr/>
            <p:nvPr/>
          </p:nvSpPr>
          <p:spPr bwMode="auto">
            <a:xfrm>
              <a:off x="5637213" y="2778125"/>
              <a:ext cx="4763" cy="31750"/>
            </a:xfrm>
            <a:custGeom>
              <a:avLst/>
              <a:gdLst/>
              <a:ahLst/>
              <a:cxnLst>
                <a:cxn ang="0">
                  <a:pos x="0" y="5"/>
                </a:cxn>
                <a:cxn ang="0">
                  <a:pos x="0" y="57"/>
                </a:cxn>
                <a:cxn ang="0">
                  <a:pos x="0" y="57"/>
                </a:cxn>
                <a:cxn ang="0">
                  <a:pos x="1" y="59"/>
                </a:cxn>
                <a:cxn ang="0">
                  <a:pos x="2" y="60"/>
                </a:cxn>
                <a:cxn ang="0">
                  <a:pos x="3" y="61"/>
                </a:cxn>
                <a:cxn ang="0">
                  <a:pos x="5" y="61"/>
                </a:cxn>
                <a:cxn ang="0">
                  <a:pos x="7" y="61"/>
                </a:cxn>
                <a:cxn ang="0">
                  <a:pos x="8" y="60"/>
                </a:cxn>
                <a:cxn ang="0">
                  <a:pos x="9" y="59"/>
                </a:cxn>
                <a:cxn ang="0">
                  <a:pos x="10" y="57"/>
                </a:cxn>
                <a:cxn ang="0">
                  <a:pos x="10" y="5"/>
                </a:cxn>
                <a:cxn ang="0">
                  <a:pos x="10" y="5"/>
                </a:cxn>
                <a:cxn ang="0">
                  <a:pos x="9" y="2"/>
                </a:cxn>
                <a:cxn ang="0">
                  <a:pos x="8" y="1"/>
                </a:cxn>
                <a:cxn ang="0">
                  <a:pos x="7" y="0"/>
                </a:cxn>
                <a:cxn ang="0">
                  <a:pos x="5" y="0"/>
                </a:cxn>
                <a:cxn ang="0">
                  <a:pos x="3" y="0"/>
                </a:cxn>
                <a:cxn ang="0">
                  <a:pos x="2" y="1"/>
                </a:cxn>
                <a:cxn ang="0">
                  <a:pos x="1" y="2"/>
                </a:cxn>
                <a:cxn ang="0">
                  <a:pos x="0" y="5"/>
                </a:cxn>
                <a:cxn ang="0">
                  <a:pos x="0" y="5"/>
                </a:cxn>
              </a:cxnLst>
              <a:rect l="0" t="0" r="r" b="b"/>
              <a:pathLst>
                <a:path w="10" h="61">
                  <a:moveTo>
                    <a:pt x="0" y="5"/>
                  </a:moveTo>
                  <a:lnTo>
                    <a:pt x="0" y="57"/>
                  </a:lnTo>
                  <a:lnTo>
                    <a:pt x="0" y="57"/>
                  </a:lnTo>
                  <a:lnTo>
                    <a:pt x="1" y="59"/>
                  </a:lnTo>
                  <a:lnTo>
                    <a:pt x="2" y="60"/>
                  </a:lnTo>
                  <a:lnTo>
                    <a:pt x="3" y="61"/>
                  </a:lnTo>
                  <a:lnTo>
                    <a:pt x="5" y="61"/>
                  </a:lnTo>
                  <a:lnTo>
                    <a:pt x="7" y="61"/>
                  </a:lnTo>
                  <a:lnTo>
                    <a:pt x="8" y="60"/>
                  </a:lnTo>
                  <a:lnTo>
                    <a:pt x="9" y="59"/>
                  </a:lnTo>
                  <a:lnTo>
                    <a:pt x="10" y="57"/>
                  </a:lnTo>
                  <a:lnTo>
                    <a:pt x="10" y="5"/>
                  </a:lnTo>
                  <a:lnTo>
                    <a:pt x="10" y="5"/>
                  </a:lnTo>
                  <a:lnTo>
                    <a:pt x="9" y="2"/>
                  </a:lnTo>
                  <a:lnTo>
                    <a:pt x="8" y="1"/>
                  </a:lnTo>
                  <a:lnTo>
                    <a:pt x="7" y="0"/>
                  </a:lnTo>
                  <a:lnTo>
                    <a:pt x="5" y="0"/>
                  </a:lnTo>
                  <a:lnTo>
                    <a:pt x="3" y="0"/>
                  </a:lnTo>
                  <a:lnTo>
                    <a:pt x="2" y="1"/>
                  </a:lnTo>
                  <a:lnTo>
                    <a:pt x="1"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556">
              <a:extLst>
                <a:ext uri="{FF2B5EF4-FFF2-40B4-BE49-F238E27FC236}">
                  <a16:creationId xmlns:a16="http://schemas.microsoft.com/office/drawing/2014/main" id="{08D034B1-5E1D-4D50-A32B-C60CBA04C61F}"/>
                </a:ext>
              </a:extLst>
            </p:cNvPr>
            <p:cNvSpPr/>
            <p:nvPr/>
          </p:nvSpPr>
          <p:spPr bwMode="auto">
            <a:xfrm>
              <a:off x="5672138" y="2770188"/>
              <a:ext cx="7938" cy="31750"/>
            </a:xfrm>
            <a:custGeom>
              <a:avLst/>
              <a:gdLst/>
              <a:ahLst/>
              <a:cxnLst>
                <a:cxn ang="0">
                  <a:pos x="14" y="50"/>
                </a:cxn>
                <a:cxn ang="0">
                  <a:pos x="14" y="50"/>
                </a:cxn>
                <a:cxn ang="0">
                  <a:pos x="12" y="28"/>
                </a:cxn>
                <a:cxn ang="0">
                  <a:pos x="10" y="16"/>
                </a:cxn>
                <a:cxn ang="0">
                  <a:pos x="10" y="5"/>
                </a:cxn>
                <a:cxn ang="0">
                  <a:pos x="10" y="5"/>
                </a:cxn>
                <a:cxn ang="0">
                  <a:pos x="9" y="3"/>
                </a:cxn>
                <a:cxn ang="0">
                  <a:pos x="8" y="1"/>
                </a:cxn>
                <a:cxn ang="0">
                  <a:pos x="6" y="0"/>
                </a:cxn>
                <a:cxn ang="0">
                  <a:pos x="4" y="0"/>
                </a:cxn>
                <a:cxn ang="0">
                  <a:pos x="2" y="0"/>
                </a:cxn>
                <a:cxn ang="0">
                  <a:pos x="1" y="1"/>
                </a:cxn>
                <a:cxn ang="0">
                  <a:pos x="0" y="3"/>
                </a:cxn>
                <a:cxn ang="0">
                  <a:pos x="0" y="5"/>
                </a:cxn>
                <a:cxn ang="0">
                  <a:pos x="0" y="5"/>
                </a:cxn>
                <a:cxn ang="0">
                  <a:pos x="0" y="18"/>
                </a:cxn>
                <a:cxn ang="0">
                  <a:pos x="2" y="31"/>
                </a:cxn>
                <a:cxn ang="0">
                  <a:pos x="3" y="43"/>
                </a:cxn>
                <a:cxn ang="0">
                  <a:pos x="4" y="57"/>
                </a:cxn>
                <a:cxn ang="0">
                  <a:pos x="4" y="57"/>
                </a:cxn>
                <a:cxn ang="0">
                  <a:pos x="5" y="59"/>
                </a:cxn>
                <a:cxn ang="0">
                  <a:pos x="6" y="60"/>
                </a:cxn>
                <a:cxn ang="0">
                  <a:pos x="8" y="61"/>
                </a:cxn>
                <a:cxn ang="0">
                  <a:pos x="10" y="61"/>
                </a:cxn>
                <a:cxn ang="0">
                  <a:pos x="12" y="61"/>
                </a:cxn>
                <a:cxn ang="0">
                  <a:pos x="13" y="60"/>
                </a:cxn>
                <a:cxn ang="0">
                  <a:pos x="14" y="59"/>
                </a:cxn>
                <a:cxn ang="0">
                  <a:pos x="14" y="57"/>
                </a:cxn>
                <a:cxn ang="0">
                  <a:pos x="14" y="52"/>
                </a:cxn>
                <a:cxn ang="0">
                  <a:pos x="14" y="52"/>
                </a:cxn>
                <a:cxn ang="0">
                  <a:pos x="14" y="50"/>
                </a:cxn>
                <a:cxn ang="0">
                  <a:pos x="14" y="50"/>
                </a:cxn>
              </a:cxnLst>
              <a:rect l="0" t="0" r="r" b="b"/>
              <a:pathLst>
                <a:path w="14" h="61">
                  <a:moveTo>
                    <a:pt x="14" y="50"/>
                  </a:moveTo>
                  <a:lnTo>
                    <a:pt x="14" y="50"/>
                  </a:lnTo>
                  <a:lnTo>
                    <a:pt x="12" y="28"/>
                  </a:lnTo>
                  <a:lnTo>
                    <a:pt x="10" y="16"/>
                  </a:lnTo>
                  <a:lnTo>
                    <a:pt x="10" y="5"/>
                  </a:lnTo>
                  <a:lnTo>
                    <a:pt x="10" y="5"/>
                  </a:lnTo>
                  <a:lnTo>
                    <a:pt x="9" y="3"/>
                  </a:lnTo>
                  <a:lnTo>
                    <a:pt x="8" y="1"/>
                  </a:lnTo>
                  <a:lnTo>
                    <a:pt x="6" y="0"/>
                  </a:lnTo>
                  <a:lnTo>
                    <a:pt x="4" y="0"/>
                  </a:lnTo>
                  <a:lnTo>
                    <a:pt x="2" y="0"/>
                  </a:lnTo>
                  <a:lnTo>
                    <a:pt x="1" y="1"/>
                  </a:lnTo>
                  <a:lnTo>
                    <a:pt x="0" y="3"/>
                  </a:lnTo>
                  <a:lnTo>
                    <a:pt x="0" y="5"/>
                  </a:lnTo>
                  <a:lnTo>
                    <a:pt x="0" y="5"/>
                  </a:lnTo>
                  <a:lnTo>
                    <a:pt x="0" y="18"/>
                  </a:lnTo>
                  <a:lnTo>
                    <a:pt x="2" y="31"/>
                  </a:lnTo>
                  <a:lnTo>
                    <a:pt x="3" y="43"/>
                  </a:lnTo>
                  <a:lnTo>
                    <a:pt x="4" y="57"/>
                  </a:lnTo>
                  <a:lnTo>
                    <a:pt x="4" y="57"/>
                  </a:lnTo>
                  <a:lnTo>
                    <a:pt x="5" y="59"/>
                  </a:lnTo>
                  <a:lnTo>
                    <a:pt x="6" y="60"/>
                  </a:lnTo>
                  <a:lnTo>
                    <a:pt x="8" y="61"/>
                  </a:lnTo>
                  <a:lnTo>
                    <a:pt x="10" y="61"/>
                  </a:lnTo>
                  <a:lnTo>
                    <a:pt x="12" y="61"/>
                  </a:lnTo>
                  <a:lnTo>
                    <a:pt x="13" y="60"/>
                  </a:lnTo>
                  <a:lnTo>
                    <a:pt x="14" y="59"/>
                  </a:lnTo>
                  <a:lnTo>
                    <a:pt x="14" y="57"/>
                  </a:lnTo>
                  <a:lnTo>
                    <a:pt x="14" y="52"/>
                  </a:lnTo>
                  <a:lnTo>
                    <a:pt x="14" y="52"/>
                  </a:lnTo>
                  <a:lnTo>
                    <a:pt x="14" y="50"/>
                  </a:lnTo>
                  <a:lnTo>
                    <a:pt x="14" y="5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557">
              <a:extLst>
                <a:ext uri="{FF2B5EF4-FFF2-40B4-BE49-F238E27FC236}">
                  <a16:creationId xmlns:a16="http://schemas.microsoft.com/office/drawing/2014/main" id="{4610A22D-8F7A-4E94-91CC-78366D0CA232}"/>
                </a:ext>
              </a:extLst>
            </p:cNvPr>
            <p:cNvSpPr/>
            <p:nvPr/>
          </p:nvSpPr>
          <p:spPr bwMode="auto">
            <a:xfrm>
              <a:off x="5702301" y="2749550"/>
              <a:ext cx="4763" cy="33338"/>
            </a:xfrm>
            <a:custGeom>
              <a:avLst/>
              <a:gdLst/>
              <a:ahLst/>
              <a:cxnLst>
                <a:cxn ang="0">
                  <a:pos x="0" y="5"/>
                </a:cxn>
                <a:cxn ang="0">
                  <a:pos x="0" y="57"/>
                </a:cxn>
                <a:cxn ang="0">
                  <a:pos x="0" y="57"/>
                </a:cxn>
                <a:cxn ang="0">
                  <a:pos x="0" y="59"/>
                </a:cxn>
                <a:cxn ang="0">
                  <a:pos x="1" y="61"/>
                </a:cxn>
                <a:cxn ang="0">
                  <a:pos x="3" y="61"/>
                </a:cxn>
                <a:cxn ang="0">
                  <a:pos x="4" y="62"/>
                </a:cxn>
                <a:cxn ang="0">
                  <a:pos x="6" y="61"/>
                </a:cxn>
                <a:cxn ang="0">
                  <a:pos x="7" y="61"/>
                </a:cxn>
                <a:cxn ang="0">
                  <a:pos x="8" y="59"/>
                </a:cxn>
                <a:cxn ang="0">
                  <a:pos x="9" y="57"/>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Lst>
              <a:rect l="0" t="0" r="r" b="b"/>
              <a:pathLst>
                <a:path w="9" h="62">
                  <a:moveTo>
                    <a:pt x="0" y="5"/>
                  </a:moveTo>
                  <a:lnTo>
                    <a:pt x="0" y="57"/>
                  </a:lnTo>
                  <a:lnTo>
                    <a:pt x="0" y="57"/>
                  </a:lnTo>
                  <a:lnTo>
                    <a:pt x="0" y="59"/>
                  </a:lnTo>
                  <a:lnTo>
                    <a:pt x="1" y="61"/>
                  </a:lnTo>
                  <a:lnTo>
                    <a:pt x="3" y="61"/>
                  </a:lnTo>
                  <a:lnTo>
                    <a:pt x="4" y="62"/>
                  </a:lnTo>
                  <a:lnTo>
                    <a:pt x="6" y="61"/>
                  </a:lnTo>
                  <a:lnTo>
                    <a:pt x="7" y="61"/>
                  </a:lnTo>
                  <a:lnTo>
                    <a:pt x="8" y="59"/>
                  </a:lnTo>
                  <a:lnTo>
                    <a:pt x="9" y="57"/>
                  </a:lnTo>
                  <a:lnTo>
                    <a:pt x="9" y="5"/>
                  </a:lnTo>
                  <a:lnTo>
                    <a:pt x="9" y="5"/>
                  </a:lnTo>
                  <a:lnTo>
                    <a:pt x="8" y="3"/>
                  </a:lnTo>
                  <a:lnTo>
                    <a:pt x="7" y="1"/>
                  </a:lnTo>
                  <a:lnTo>
                    <a:pt x="6" y="1"/>
                  </a:lnTo>
                  <a:lnTo>
                    <a:pt x="4"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558">
              <a:extLst>
                <a:ext uri="{FF2B5EF4-FFF2-40B4-BE49-F238E27FC236}">
                  <a16:creationId xmlns:a16="http://schemas.microsoft.com/office/drawing/2014/main" id="{02D7B55A-A9C0-4016-A9B6-9D52BC18BA0D}"/>
                </a:ext>
              </a:extLst>
            </p:cNvPr>
            <p:cNvSpPr/>
            <p:nvPr/>
          </p:nvSpPr>
          <p:spPr bwMode="auto">
            <a:xfrm>
              <a:off x="5722938" y="2735263"/>
              <a:ext cx="7938" cy="31750"/>
            </a:xfrm>
            <a:custGeom>
              <a:avLst/>
              <a:gdLst/>
              <a:ahLst/>
              <a:cxnLst>
                <a:cxn ang="0">
                  <a:pos x="5" y="4"/>
                </a:cxn>
                <a:cxn ang="0">
                  <a:pos x="5" y="4"/>
                </a:cxn>
                <a:cxn ang="0">
                  <a:pos x="4" y="17"/>
                </a:cxn>
                <a:cxn ang="0">
                  <a:pos x="3" y="30"/>
                </a:cxn>
                <a:cxn ang="0">
                  <a:pos x="1" y="43"/>
                </a:cxn>
                <a:cxn ang="0">
                  <a:pos x="0" y="57"/>
                </a:cxn>
                <a:cxn ang="0">
                  <a:pos x="0" y="57"/>
                </a:cxn>
                <a:cxn ang="0">
                  <a:pos x="1" y="59"/>
                </a:cxn>
                <a:cxn ang="0">
                  <a:pos x="2" y="60"/>
                </a:cxn>
                <a:cxn ang="0">
                  <a:pos x="3" y="61"/>
                </a:cxn>
                <a:cxn ang="0">
                  <a:pos x="5" y="61"/>
                </a:cxn>
                <a:cxn ang="0">
                  <a:pos x="8" y="61"/>
                </a:cxn>
                <a:cxn ang="0">
                  <a:pos x="9" y="60"/>
                </a:cxn>
                <a:cxn ang="0">
                  <a:pos x="10" y="59"/>
                </a:cxn>
                <a:cxn ang="0">
                  <a:pos x="11" y="57"/>
                </a:cxn>
                <a:cxn ang="0">
                  <a:pos x="11" y="57"/>
                </a:cxn>
                <a:cxn ang="0">
                  <a:pos x="11" y="43"/>
                </a:cxn>
                <a:cxn ang="0">
                  <a:pos x="13" y="30"/>
                </a:cxn>
                <a:cxn ang="0">
                  <a:pos x="14" y="17"/>
                </a:cxn>
                <a:cxn ang="0">
                  <a:pos x="15" y="4"/>
                </a:cxn>
                <a:cxn ang="0">
                  <a:pos x="15" y="4"/>
                </a:cxn>
                <a:cxn ang="0">
                  <a:pos x="15" y="2"/>
                </a:cxn>
                <a:cxn ang="0">
                  <a:pos x="14" y="1"/>
                </a:cxn>
                <a:cxn ang="0">
                  <a:pos x="12" y="0"/>
                </a:cxn>
                <a:cxn ang="0">
                  <a:pos x="11" y="0"/>
                </a:cxn>
                <a:cxn ang="0">
                  <a:pos x="9" y="0"/>
                </a:cxn>
                <a:cxn ang="0">
                  <a:pos x="6" y="1"/>
                </a:cxn>
                <a:cxn ang="0">
                  <a:pos x="5" y="2"/>
                </a:cxn>
                <a:cxn ang="0">
                  <a:pos x="5" y="4"/>
                </a:cxn>
                <a:cxn ang="0">
                  <a:pos x="5" y="4"/>
                </a:cxn>
              </a:cxnLst>
              <a:rect l="0" t="0" r="r" b="b"/>
              <a:pathLst>
                <a:path w="15" h="61">
                  <a:moveTo>
                    <a:pt x="5" y="4"/>
                  </a:moveTo>
                  <a:lnTo>
                    <a:pt x="5" y="4"/>
                  </a:lnTo>
                  <a:lnTo>
                    <a:pt x="4" y="17"/>
                  </a:lnTo>
                  <a:lnTo>
                    <a:pt x="3" y="30"/>
                  </a:lnTo>
                  <a:lnTo>
                    <a:pt x="1" y="43"/>
                  </a:lnTo>
                  <a:lnTo>
                    <a:pt x="0" y="57"/>
                  </a:lnTo>
                  <a:lnTo>
                    <a:pt x="0" y="57"/>
                  </a:lnTo>
                  <a:lnTo>
                    <a:pt x="1" y="59"/>
                  </a:lnTo>
                  <a:lnTo>
                    <a:pt x="2" y="60"/>
                  </a:lnTo>
                  <a:lnTo>
                    <a:pt x="3" y="61"/>
                  </a:lnTo>
                  <a:lnTo>
                    <a:pt x="5" y="61"/>
                  </a:lnTo>
                  <a:lnTo>
                    <a:pt x="8" y="61"/>
                  </a:lnTo>
                  <a:lnTo>
                    <a:pt x="9" y="60"/>
                  </a:lnTo>
                  <a:lnTo>
                    <a:pt x="10" y="59"/>
                  </a:lnTo>
                  <a:lnTo>
                    <a:pt x="11" y="57"/>
                  </a:lnTo>
                  <a:lnTo>
                    <a:pt x="11" y="57"/>
                  </a:lnTo>
                  <a:lnTo>
                    <a:pt x="11" y="43"/>
                  </a:lnTo>
                  <a:lnTo>
                    <a:pt x="13" y="30"/>
                  </a:lnTo>
                  <a:lnTo>
                    <a:pt x="14" y="17"/>
                  </a:lnTo>
                  <a:lnTo>
                    <a:pt x="15" y="4"/>
                  </a:lnTo>
                  <a:lnTo>
                    <a:pt x="15" y="4"/>
                  </a:lnTo>
                  <a:lnTo>
                    <a:pt x="15" y="2"/>
                  </a:lnTo>
                  <a:lnTo>
                    <a:pt x="14" y="1"/>
                  </a:lnTo>
                  <a:lnTo>
                    <a:pt x="12" y="0"/>
                  </a:lnTo>
                  <a:lnTo>
                    <a:pt x="11" y="0"/>
                  </a:lnTo>
                  <a:lnTo>
                    <a:pt x="9" y="0"/>
                  </a:lnTo>
                  <a:lnTo>
                    <a:pt x="6"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559">
              <a:extLst>
                <a:ext uri="{FF2B5EF4-FFF2-40B4-BE49-F238E27FC236}">
                  <a16:creationId xmlns:a16="http://schemas.microsoft.com/office/drawing/2014/main" id="{A1B4F663-3005-49B8-8885-8C504875D4F5}"/>
                </a:ext>
              </a:extLst>
            </p:cNvPr>
            <p:cNvSpPr/>
            <p:nvPr/>
          </p:nvSpPr>
          <p:spPr bwMode="auto">
            <a:xfrm>
              <a:off x="5740401" y="2724150"/>
              <a:ext cx="4763" cy="30163"/>
            </a:xfrm>
            <a:custGeom>
              <a:avLst/>
              <a:gdLst/>
              <a:ahLst/>
              <a:cxnLst>
                <a:cxn ang="0">
                  <a:pos x="0" y="5"/>
                </a:cxn>
                <a:cxn ang="0">
                  <a:pos x="0" y="53"/>
                </a:cxn>
                <a:cxn ang="0">
                  <a:pos x="0" y="53"/>
                </a:cxn>
                <a:cxn ang="0">
                  <a:pos x="0" y="55"/>
                </a:cxn>
                <a:cxn ang="0">
                  <a:pos x="1" y="56"/>
                </a:cxn>
                <a:cxn ang="0">
                  <a:pos x="2" y="57"/>
                </a:cxn>
                <a:cxn ang="0">
                  <a:pos x="4" y="57"/>
                </a:cxn>
                <a:cxn ang="0">
                  <a:pos x="7" y="57"/>
                </a:cxn>
                <a:cxn ang="0">
                  <a:pos x="8" y="56"/>
                </a:cxn>
                <a:cxn ang="0">
                  <a:pos x="9" y="55"/>
                </a:cxn>
                <a:cxn ang="0">
                  <a:pos x="10" y="53"/>
                </a:cxn>
                <a:cxn ang="0">
                  <a:pos x="10" y="5"/>
                </a:cxn>
                <a:cxn ang="0">
                  <a:pos x="10" y="5"/>
                </a:cxn>
                <a:cxn ang="0">
                  <a:pos x="9" y="3"/>
                </a:cxn>
                <a:cxn ang="0">
                  <a:pos x="8" y="2"/>
                </a:cxn>
                <a:cxn ang="0">
                  <a:pos x="7" y="1"/>
                </a:cxn>
                <a:cxn ang="0">
                  <a:pos x="4" y="0"/>
                </a:cxn>
                <a:cxn ang="0">
                  <a:pos x="2" y="1"/>
                </a:cxn>
                <a:cxn ang="0">
                  <a:pos x="1" y="2"/>
                </a:cxn>
                <a:cxn ang="0">
                  <a:pos x="0" y="3"/>
                </a:cxn>
                <a:cxn ang="0">
                  <a:pos x="0" y="5"/>
                </a:cxn>
                <a:cxn ang="0">
                  <a:pos x="0" y="5"/>
                </a:cxn>
              </a:cxnLst>
              <a:rect l="0" t="0" r="r" b="b"/>
              <a:pathLst>
                <a:path w="10" h="57">
                  <a:moveTo>
                    <a:pt x="0" y="5"/>
                  </a:moveTo>
                  <a:lnTo>
                    <a:pt x="0" y="53"/>
                  </a:lnTo>
                  <a:lnTo>
                    <a:pt x="0" y="53"/>
                  </a:lnTo>
                  <a:lnTo>
                    <a:pt x="0" y="55"/>
                  </a:lnTo>
                  <a:lnTo>
                    <a:pt x="1" y="56"/>
                  </a:lnTo>
                  <a:lnTo>
                    <a:pt x="2" y="57"/>
                  </a:lnTo>
                  <a:lnTo>
                    <a:pt x="4" y="57"/>
                  </a:lnTo>
                  <a:lnTo>
                    <a:pt x="7" y="57"/>
                  </a:lnTo>
                  <a:lnTo>
                    <a:pt x="8" y="56"/>
                  </a:lnTo>
                  <a:lnTo>
                    <a:pt x="9" y="55"/>
                  </a:lnTo>
                  <a:lnTo>
                    <a:pt x="10" y="53"/>
                  </a:lnTo>
                  <a:lnTo>
                    <a:pt x="10" y="5"/>
                  </a:lnTo>
                  <a:lnTo>
                    <a:pt x="10" y="5"/>
                  </a:lnTo>
                  <a:lnTo>
                    <a:pt x="9" y="3"/>
                  </a:lnTo>
                  <a:lnTo>
                    <a:pt x="8" y="2"/>
                  </a:lnTo>
                  <a:lnTo>
                    <a:pt x="7" y="1"/>
                  </a:lnTo>
                  <a:lnTo>
                    <a:pt x="4" y="0"/>
                  </a:lnTo>
                  <a:lnTo>
                    <a:pt x="2"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560">
              <a:extLst>
                <a:ext uri="{FF2B5EF4-FFF2-40B4-BE49-F238E27FC236}">
                  <a16:creationId xmlns:a16="http://schemas.microsoft.com/office/drawing/2014/main" id="{CF166A0A-9507-401D-B91A-CB9FFADA6A40}"/>
                </a:ext>
              </a:extLst>
            </p:cNvPr>
            <p:cNvSpPr/>
            <p:nvPr/>
          </p:nvSpPr>
          <p:spPr bwMode="auto">
            <a:xfrm>
              <a:off x="5762626" y="2697163"/>
              <a:ext cx="4763" cy="30163"/>
            </a:xfrm>
            <a:custGeom>
              <a:avLst/>
              <a:gdLst/>
              <a:ahLst/>
              <a:cxnLst>
                <a:cxn ang="0">
                  <a:pos x="0" y="4"/>
                </a:cxn>
                <a:cxn ang="0">
                  <a:pos x="0" y="51"/>
                </a:cxn>
                <a:cxn ang="0">
                  <a:pos x="0" y="51"/>
                </a:cxn>
                <a:cxn ang="0">
                  <a:pos x="0" y="53"/>
                </a:cxn>
                <a:cxn ang="0">
                  <a:pos x="1" y="55"/>
                </a:cxn>
                <a:cxn ang="0">
                  <a:pos x="3" y="55"/>
                </a:cxn>
                <a:cxn ang="0">
                  <a:pos x="4" y="56"/>
                </a:cxn>
                <a:cxn ang="0">
                  <a:pos x="6" y="55"/>
                </a:cxn>
                <a:cxn ang="0">
                  <a:pos x="8" y="55"/>
                </a:cxn>
                <a:cxn ang="0">
                  <a:pos x="9" y="53"/>
                </a:cxn>
                <a:cxn ang="0">
                  <a:pos x="9" y="51"/>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1"/>
                  </a:lnTo>
                  <a:lnTo>
                    <a:pt x="0" y="51"/>
                  </a:lnTo>
                  <a:lnTo>
                    <a:pt x="0" y="53"/>
                  </a:lnTo>
                  <a:lnTo>
                    <a:pt x="1" y="55"/>
                  </a:lnTo>
                  <a:lnTo>
                    <a:pt x="3" y="55"/>
                  </a:lnTo>
                  <a:lnTo>
                    <a:pt x="4" y="56"/>
                  </a:lnTo>
                  <a:lnTo>
                    <a:pt x="6" y="55"/>
                  </a:lnTo>
                  <a:lnTo>
                    <a:pt x="8" y="55"/>
                  </a:lnTo>
                  <a:lnTo>
                    <a:pt x="9" y="53"/>
                  </a:lnTo>
                  <a:lnTo>
                    <a:pt x="9" y="51"/>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561">
              <a:extLst>
                <a:ext uri="{FF2B5EF4-FFF2-40B4-BE49-F238E27FC236}">
                  <a16:creationId xmlns:a16="http://schemas.microsoft.com/office/drawing/2014/main" id="{FFC201C6-7588-404D-8B40-2D3CAC64C827}"/>
                </a:ext>
              </a:extLst>
            </p:cNvPr>
            <p:cNvSpPr/>
            <p:nvPr/>
          </p:nvSpPr>
          <p:spPr bwMode="auto">
            <a:xfrm>
              <a:off x="5778501" y="2689225"/>
              <a:ext cx="4763" cy="33338"/>
            </a:xfrm>
            <a:custGeom>
              <a:avLst/>
              <a:gdLst/>
              <a:ahLst/>
              <a:cxnLst>
                <a:cxn ang="0">
                  <a:pos x="0" y="5"/>
                </a:cxn>
                <a:cxn ang="0">
                  <a:pos x="0" y="57"/>
                </a:cxn>
                <a:cxn ang="0">
                  <a:pos x="0" y="57"/>
                </a:cxn>
                <a:cxn ang="0">
                  <a:pos x="1" y="59"/>
                </a:cxn>
                <a:cxn ang="0">
                  <a:pos x="2" y="60"/>
                </a:cxn>
                <a:cxn ang="0">
                  <a:pos x="3" y="61"/>
                </a:cxn>
                <a:cxn ang="0">
                  <a:pos x="5" y="62"/>
                </a:cxn>
                <a:cxn ang="0">
                  <a:pos x="7" y="61"/>
                </a:cxn>
                <a:cxn ang="0">
                  <a:pos x="8" y="60"/>
                </a:cxn>
                <a:cxn ang="0">
                  <a:pos x="9" y="59"/>
                </a:cxn>
                <a:cxn ang="0">
                  <a:pos x="10" y="57"/>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62">
                  <a:moveTo>
                    <a:pt x="0" y="5"/>
                  </a:moveTo>
                  <a:lnTo>
                    <a:pt x="0" y="57"/>
                  </a:lnTo>
                  <a:lnTo>
                    <a:pt x="0" y="57"/>
                  </a:lnTo>
                  <a:lnTo>
                    <a:pt x="1" y="59"/>
                  </a:lnTo>
                  <a:lnTo>
                    <a:pt x="2" y="60"/>
                  </a:lnTo>
                  <a:lnTo>
                    <a:pt x="3" y="61"/>
                  </a:lnTo>
                  <a:lnTo>
                    <a:pt x="5" y="62"/>
                  </a:lnTo>
                  <a:lnTo>
                    <a:pt x="7" y="61"/>
                  </a:lnTo>
                  <a:lnTo>
                    <a:pt x="8" y="60"/>
                  </a:lnTo>
                  <a:lnTo>
                    <a:pt x="9" y="59"/>
                  </a:lnTo>
                  <a:lnTo>
                    <a:pt x="10" y="57"/>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562">
              <a:extLst>
                <a:ext uri="{FF2B5EF4-FFF2-40B4-BE49-F238E27FC236}">
                  <a16:creationId xmlns:a16="http://schemas.microsoft.com/office/drawing/2014/main" id="{2C64AAE7-A525-44D8-B1F7-F9510AC80501}"/>
                </a:ext>
              </a:extLst>
            </p:cNvPr>
            <p:cNvSpPr/>
            <p:nvPr/>
          </p:nvSpPr>
          <p:spPr bwMode="auto">
            <a:xfrm>
              <a:off x="5795963" y="2670175"/>
              <a:ext cx="6350" cy="30163"/>
            </a:xfrm>
            <a:custGeom>
              <a:avLst/>
              <a:gdLst/>
              <a:ahLst/>
              <a:cxnLst>
                <a:cxn ang="0">
                  <a:pos x="9" y="5"/>
                </a:cxn>
                <a:cxn ang="0">
                  <a:pos x="9" y="5"/>
                </a:cxn>
                <a:cxn ang="0">
                  <a:pos x="8" y="3"/>
                </a:cxn>
                <a:cxn ang="0">
                  <a:pos x="7" y="2"/>
                </a:cxn>
                <a:cxn ang="0">
                  <a:pos x="6" y="1"/>
                </a:cxn>
                <a:cxn ang="0">
                  <a:pos x="4" y="0"/>
                </a:cxn>
                <a:cxn ang="0">
                  <a:pos x="2" y="1"/>
                </a:cxn>
                <a:cxn ang="0">
                  <a:pos x="1" y="2"/>
                </a:cxn>
                <a:cxn ang="0">
                  <a:pos x="0" y="3"/>
                </a:cxn>
                <a:cxn ang="0">
                  <a:pos x="0" y="5"/>
                </a:cxn>
                <a:cxn ang="0">
                  <a:pos x="0" y="5"/>
                </a:cxn>
                <a:cxn ang="0">
                  <a:pos x="1" y="14"/>
                </a:cxn>
                <a:cxn ang="0">
                  <a:pos x="4" y="25"/>
                </a:cxn>
                <a:cxn ang="0">
                  <a:pos x="4" y="25"/>
                </a:cxn>
                <a:cxn ang="0">
                  <a:pos x="5" y="31"/>
                </a:cxn>
                <a:cxn ang="0">
                  <a:pos x="5" y="38"/>
                </a:cxn>
                <a:cxn ang="0">
                  <a:pos x="4" y="53"/>
                </a:cxn>
                <a:cxn ang="0">
                  <a:pos x="4" y="53"/>
                </a:cxn>
                <a:cxn ang="0">
                  <a:pos x="5" y="55"/>
                </a:cxn>
                <a:cxn ang="0">
                  <a:pos x="6" y="56"/>
                </a:cxn>
                <a:cxn ang="0">
                  <a:pos x="7" y="57"/>
                </a:cxn>
                <a:cxn ang="0">
                  <a:pos x="9" y="57"/>
                </a:cxn>
                <a:cxn ang="0">
                  <a:pos x="10" y="57"/>
                </a:cxn>
                <a:cxn ang="0">
                  <a:pos x="12" y="56"/>
                </a:cxn>
                <a:cxn ang="0">
                  <a:pos x="13" y="55"/>
                </a:cxn>
                <a:cxn ang="0">
                  <a:pos x="13" y="53"/>
                </a:cxn>
                <a:cxn ang="0">
                  <a:pos x="13" y="29"/>
                </a:cxn>
                <a:cxn ang="0">
                  <a:pos x="13" y="29"/>
                </a:cxn>
                <a:cxn ang="0">
                  <a:pos x="13" y="23"/>
                </a:cxn>
                <a:cxn ang="0">
                  <a:pos x="11" y="16"/>
                </a:cxn>
                <a:cxn ang="0">
                  <a:pos x="10" y="11"/>
                </a:cxn>
                <a:cxn ang="0">
                  <a:pos x="9" y="5"/>
                </a:cxn>
                <a:cxn ang="0">
                  <a:pos x="9" y="5"/>
                </a:cxn>
              </a:cxnLst>
              <a:rect l="0" t="0" r="r" b="b"/>
              <a:pathLst>
                <a:path w="13" h="57">
                  <a:moveTo>
                    <a:pt x="9" y="5"/>
                  </a:moveTo>
                  <a:lnTo>
                    <a:pt x="9" y="5"/>
                  </a:lnTo>
                  <a:lnTo>
                    <a:pt x="8" y="3"/>
                  </a:lnTo>
                  <a:lnTo>
                    <a:pt x="7" y="2"/>
                  </a:lnTo>
                  <a:lnTo>
                    <a:pt x="6" y="1"/>
                  </a:lnTo>
                  <a:lnTo>
                    <a:pt x="4" y="0"/>
                  </a:lnTo>
                  <a:lnTo>
                    <a:pt x="2" y="1"/>
                  </a:lnTo>
                  <a:lnTo>
                    <a:pt x="1" y="2"/>
                  </a:lnTo>
                  <a:lnTo>
                    <a:pt x="0" y="3"/>
                  </a:lnTo>
                  <a:lnTo>
                    <a:pt x="0" y="5"/>
                  </a:lnTo>
                  <a:lnTo>
                    <a:pt x="0" y="5"/>
                  </a:lnTo>
                  <a:lnTo>
                    <a:pt x="1" y="14"/>
                  </a:lnTo>
                  <a:lnTo>
                    <a:pt x="4" y="25"/>
                  </a:lnTo>
                  <a:lnTo>
                    <a:pt x="4" y="25"/>
                  </a:lnTo>
                  <a:lnTo>
                    <a:pt x="5" y="31"/>
                  </a:lnTo>
                  <a:lnTo>
                    <a:pt x="5" y="38"/>
                  </a:lnTo>
                  <a:lnTo>
                    <a:pt x="4" y="53"/>
                  </a:lnTo>
                  <a:lnTo>
                    <a:pt x="4" y="53"/>
                  </a:lnTo>
                  <a:lnTo>
                    <a:pt x="5" y="55"/>
                  </a:lnTo>
                  <a:lnTo>
                    <a:pt x="6" y="56"/>
                  </a:lnTo>
                  <a:lnTo>
                    <a:pt x="7" y="57"/>
                  </a:lnTo>
                  <a:lnTo>
                    <a:pt x="9" y="57"/>
                  </a:lnTo>
                  <a:lnTo>
                    <a:pt x="10" y="57"/>
                  </a:lnTo>
                  <a:lnTo>
                    <a:pt x="12" y="56"/>
                  </a:lnTo>
                  <a:lnTo>
                    <a:pt x="13" y="55"/>
                  </a:lnTo>
                  <a:lnTo>
                    <a:pt x="13" y="53"/>
                  </a:lnTo>
                  <a:lnTo>
                    <a:pt x="13" y="29"/>
                  </a:lnTo>
                  <a:lnTo>
                    <a:pt x="13" y="29"/>
                  </a:lnTo>
                  <a:lnTo>
                    <a:pt x="13" y="23"/>
                  </a:lnTo>
                  <a:lnTo>
                    <a:pt x="11" y="16"/>
                  </a:lnTo>
                  <a:lnTo>
                    <a:pt x="10" y="11"/>
                  </a:lnTo>
                  <a:lnTo>
                    <a:pt x="9" y="5"/>
                  </a:lnTo>
                  <a:lnTo>
                    <a:pt x="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563">
              <a:extLst>
                <a:ext uri="{FF2B5EF4-FFF2-40B4-BE49-F238E27FC236}">
                  <a16:creationId xmlns:a16="http://schemas.microsoft.com/office/drawing/2014/main" id="{AD4283C6-33CE-4373-BD12-47F0ADCC075F}"/>
                </a:ext>
              </a:extLst>
            </p:cNvPr>
            <p:cNvSpPr/>
            <p:nvPr/>
          </p:nvSpPr>
          <p:spPr bwMode="auto">
            <a:xfrm>
              <a:off x="5291138" y="2278063"/>
              <a:ext cx="12700" cy="30163"/>
            </a:xfrm>
            <a:custGeom>
              <a:avLst/>
              <a:gdLst/>
              <a:ahLst/>
              <a:cxnLst>
                <a:cxn ang="0">
                  <a:pos x="16" y="2"/>
                </a:cxn>
                <a:cxn ang="0">
                  <a:pos x="16" y="2"/>
                </a:cxn>
                <a:cxn ang="0">
                  <a:pos x="12" y="8"/>
                </a:cxn>
                <a:cxn ang="0">
                  <a:pos x="9" y="13"/>
                </a:cxn>
                <a:cxn ang="0">
                  <a:pos x="5" y="19"/>
                </a:cxn>
                <a:cxn ang="0">
                  <a:pos x="3" y="26"/>
                </a:cxn>
                <a:cxn ang="0">
                  <a:pos x="1" y="40"/>
                </a:cxn>
                <a:cxn ang="0">
                  <a:pos x="0" y="53"/>
                </a:cxn>
                <a:cxn ang="0">
                  <a:pos x="0" y="53"/>
                </a:cxn>
                <a:cxn ang="0">
                  <a:pos x="0" y="55"/>
                </a:cxn>
                <a:cxn ang="0">
                  <a:pos x="1" y="56"/>
                </a:cxn>
                <a:cxn ang="0">
                  <a:pos x="3" y="57"/>
                </a:cxn>
                <a:cxn ang="0">
                  <a:pos x="4" y="57"/>
                </a:cxn>
                <a:cxn ang="0">
                  <a:pos x="7" y="57"/>
                </a:cxn>
                <a:cxn ang="0">
                  <a:pos x="9" y="56"/>
                </a:cxn>
                <a:cxn ang="0">
                  <a:pos x="10" y="55"/>
                </a:cxn>
                <a:cxn ang="0">
                  <a:pos x="10" y="53"/>
                </a:cxn>
                <a:cxn ang="0">
                  <a:pos x="10" y="53"/>
                </a:cxn>
                <a:cxn ang="0">
                  <a:pos x="11" y="42"/>
                </a:cxn>
                <a:cxn ang="0">
                  <a:pos x="13" y="29"/>
                </a:cxn>
                <a:cxn ang="0">
                  <a:pos x="14" y="24"/>
                </a:cxn>
                <a:cxn ang="0">
                  <a:pos x="17" y="18"/>
                </a:cxn>
                <a:cxn ang="0">
                  <a:pos x="19" y="13"/>
                </a:cxn>
                <a:cxn ang="0">
                  <a:pos x="23" y="9"/>
                </a:cxn>
                <a:cxn ang="0">
                  <a:pos x="23" y="9"/>
                </a:cxn>
                <a:cxn ang="0">
                  <a:pos x="24" y="7"/>
                </a:cxn>
                <a:cxn ang="0">
                  <a:pos x="24" y="5"/>
                </a:cxn>
                <a:cxn ang="0">
                  <a:pos x="23" y="3"/>
                </a:cxn>
                <a:cxn ang="0">
                  <a:pos x="22" y="2"/>
                </a:cxn>
                <a:cxn ang="0">
                  <a:pos x="21" y="1"/>
                </a:cxn>
                <a:cxn ang="0">
                  <a:pos x="19" y="0"/>
                </a:cxn>
                <a:cxn ang="0">
                  <a:pos x="18" y="0"/>
                </a:cxn>
                <a:cxn ang="0">
                  <a:pos x="16" y="2"/>
                </a:cxn>
                <a:cxn ang="0">
                  <a:pos x="16" y="2"/>
                </a:cxn>
              </a:cxnLst>
              <a:rect l="0" t="0" r="r" b="b"/>
              <a:pathLst>
                <a:path w="24" h="57">
                  <a:moveTo>
                    <a:pt x="16" y="2"/>
                  </a:moveTo>
                  <a:lnTo>
                    <a:pt x="16" y="2"/>
                  </a:lnTo>
                  <a:lnTo>
                    <a:pt x="12" y="8"/>
                  </a:lnTo>
                  <a:lnTo>
                    <a:pt x="9" y="13"/>
                  </a:lnTo>
                  <a:lnTo>
                    <a:pt x="5" y="19"/>
                  </a:lnTo>
                  <a:lnTo>
                    <a:pt x="3" y="26"/>
                  </a:lnTo>
                  <a:lnTo>
                    <a:pt x="1" y="40"/>
                  </a:lnTo>
                  <a:lnTo>
                    <a:pt x="0" y="53"/>
                  </a:lnTo>
                  <a:lnTo>
                    <a:pt x="0" y="53"/>
                  </a:lnTo>
                  <a:lnTo>
                    <a:pt x="0" y="55"/>
                  </a:lnTo>
                  <a:lnTo>
                    <a:pt x="1" y="56"/>
                  </a:lnTo>
                  <a:lnTo>
                    <a:pt x="3" y="57"/>
                  </a:lnTo>
                  <a:lnTo>
                    <a:pt x="4" y="57"/>
                  </a:lnTo>
                  <a:lnTo>
                    <a:pt x="7" y="57"/>
                  </a:lnTo>
                  <a:lnTo>
                    <a:pt x="9" y="56"/>
                  </a:lnTo>
                  <a:lnTo>
                    <a:pt x="10" y="55"/>
                  </a:lnTo>
                  <a:lnTo>
                    <a:pt x="10" y="53"/>
                  </a:lnTo>
                  <a:lnTo>
                    <a:pt x="10" y="53"/>
                  </a:lnTo>
                  <a:lnTo>
                    <a:pt x="11" y="42"/>
                  </a:lnTo>
                  <a:lnTo>
                    <a:pt x="13" y="29"/>
                  </a:lnTo>
                  <a:lnTo>
                    <a:pt x="14" y="24"/>
                  </a:lnTo>
                  <a:lnTo>
                    <a:pt x="17" y="18"/>
                  </a:lnTo>
                  <a:lnTo>
                    <a:pt x="19" y="13"/>
                  </a:lnTo>
                  <a:lnTo>
                    <a:pt x="23" y="9"/>
                  </a:lnTo>
                  <a:lnTo>
                    <a:pt x="23" y="9"/>
                  </a:lnTo>
                  <a:lnTo>
                    <a:pt x="24" y="7"/>
                  </a:lnTo>
                  <a:lnTo>
                    <a:pt x="24" y="5"/>
                  </a:lnTo>
                  <a:lnTo>
                    <a:pt x="23" y="3"/>
                  </a:lnTo>
                  <a:lnTo>
                    <a:pt x="22" y="2"/>
                  </a:lnTo>
                  <a:lnTo>
                    <a:pt x="21" y="1"/>
                  </a:lnTo>
                  <a:lnTo>
                    <a:pt x="19" y="0"/>
                  </a:lnTo>
                  <a:lnTo>
                    <a:pt x="18" y="0"/>
                  </a:lnTo>
                  <a:lnTo>
                    <a:pt x="16" y="2"/>
                  </a:lnTo>
                  <a:lnTo>
                    <a:pt x="1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564">
              <a:extLst>
                <a:ext uri="{FF2B5EF4-FFF2-40B4-BE49-F238E27FC236}">
                  <a16:creationId xmlns:a16="http://schemas.microsoft.com/office/drawing/2014/main" id="{74B7C1D1-2A2F-4FDE-B5B8-2F2F01015413}"/>
                </a:ext>
              </a:extLst>
            </p:cNvPr>
            <p:cNvSpPr/>
            <p:nvPr/>
          </p:nvSpPr>
          <p:spPr bwMode="auto">
            <a:xfrm>
              <a:off x="5321301" y="2251075"/>
              <a:ext cx="7938" cy="26988"/>
            </a:xfrm>
            <a:custGeom>
              <a:avLst/>
              <a:gdLst/>
              <a:ahLst/>
              <a:cxnLst>
                <a:cxn ang="0">
                  <a:pos x="5" y="4"/>
                </a:cxn>
                <a:cxn ang="0">
                  <a:pos x="5" y="4"/>
                </a:cxn>
                <a:cxn ang="0">
                  <a:pos x="4" y="15"/>
                </a:cxn>
                <a:cxn ang="0">
                  <a:pos x="2" y="25"/>
                </a:cxn>
                <a:cxn ang="0">
                  <a:pos x="1" y="36"/>
                </a:cxn>
                <a:cxn ang="0">
                  <a:pos x="0" y="47"/>
                </a:cxn>
                <a:cxn ang="0">
                  <a:pos x="0" y="47"/>
                </a:cxn>
                <a:cxn ang="0">
                  <a:pos x="0" y="49"/>
                </a:cxn>
                <a:cxn ang="0">
                  <a:pos x="1" y="50"/>
                </a:cxn>
                <a:cxn ang="0">
                  <a:pos x="3" y="51"/>
                </a:cxn>
                <a:cxn ang="0">
                  <a:pos x="4" y="51"/>
                </a:cxn>
                <a:cxn ang="0">
                  <a:pos x="6" y="51"/>
                </a:cxn>
                <a:cxn ang="0">
                  <a:pos x="8" y="50"/>
                </a:cxn>
                <a:cxn ang="0">
                  <a:pos x="9" y="49"/>
                </a:cxn>
                <a:cxn ang="0">
                  <a:pos x="9" y="47"/>
                </a:cxn>
                <a:cxn ang="0">
                  <a:pos x="9" y="47"/>
                </a:cxn>
                <a:cxn ang="0">
                  <a:pos x="10" y="36"/>
                </a:cxn>
                <a:cxn ang="0">
                  <a:pos x="11" y="25"/>
                </a:cxn>
                <a:cxn ang="0">
                  <a:pos x="14" y="15"/>
                </a:cxn>
                <a:cxn ang="0">
                  <a:pos x="15" y="4"/>
                </a:cxn>
                <a:cxn ang="0">
                  <a:pos x="15" y="4"/>
                </a:cxn>
                <a:cxn ang="0">
                  <a:pos x="14" y="2"/>
                </a:cxn>
                <a:cxn ang="0">
                  <a:pos x="13" y="1"/>
                </a:cxn>
                <a:cxn ang="0">
                  <a:pos x="11" y="0"/>
                </a:cxn>
                <a:cxn ang="0">
                  <a:pos x="9" y="0"/>
                </a:cxn>
                <a:cxn ang="0">
                  <a:pos x="8" y="0"/>
                </a:cxn>
                <a:cxn ang="0">
                  <a:pos x="6" y="1"/>
                </a:cxn>
                <a:cxn ang="0">
                  <a:pos x="5" y="2"/>
                </a:cxn>
                <a:cxn ang="0">
                  <a:pos x="5" y="4"/>
                </a:cxn>
                <a:cxn ang="0">
                  <a:pos x="5" y="4"/>
                </a:cxn>
              </a:cxnLst>
              <a:rect l="0" t="0" r="r" b="b"/>
              <a:pathLst>
                <a:path w="15" h="51">
                  <a:moveTo>
                    <a:pt x="5" y="4"/>
                  </a:moveTo>
                  <a:lnTo>
                    <a:pt x="5" y="4"/>
                  </a:lnTo>
                  <a:lnTo>
                    <a:pt x="4" y="15"/>
                  </a:lnTo>
                  <a:lnTo>
                    <a:pt x="2" y="25"/>
                  </a:lnTo>
                  <a:lnTo>
                    <a:pt x="1" y="36"/>
                  </a:lnTo>
                  <a:lnTo>
                    <a:pt x="0" y="47"/>
                  </a:lnTo>
                  <a:lnTo>
                    <a:pt x="0" y="47"/>
                  </a:lnTo>
                  <a:lnTo>
                    <a:pt x="0" y="49"/>
                  </a:lnTo>
                  <a:lnTo>
                    <a:pt x="1" y="50"/>
                  </a:lnTo>
                  <a:lnTo>
                    <a:pt x="3" y="51"/>
                  </a:lnTo>
                  <a:lnTo>
                    <a:pt x="4" y="51"/>
                  </a:lnTo>
                  <a:lnTo>
                    <a:pt x="6" y="51"/>
                  </a:lnTo>
                  <a:lnTo>
                    <a:pt x="8" y="50"/>
                  </a:lnTo>
                  <a:lnTo>
                    <a:pt x="9" y="49"/>
                  </a:lnTo>
                  <a:lnTo>
                    <a:pt x="9" y="47"/>
                  </a:lnTo>
                  <a:lnTo>
                    <a:pt x="9" y="47"/>
                  </a:lnTo>
                  <a:lnTo>
                    <a:pt x="10" y="36"/>
                  </a:lnTo>
                  <a:lnTo>
                    <a:pt x="11" y="25"/>
                  </a:lnTo>
                  <a:lnTo>
                    <a:pt x="14" y="15"/>
                  </a:lnTo>
                  <a:lnTo>
                    <a:pt x="15" y="4"/>
                  </a:lnTo>
                  <a:lnTo>
                    <a:pt x="15" y="4"/>
                  </a:lnTo>
                  <a:lnTo>
                    <a:pt x="14" y="2"/>
                  </a:lnTo>
                  <a:lnTo>
                    <a:pt x="13" y="1"/>
                  </a:lnTo>
                  <a:lnTo>
                    <a:pt x="11" y="0"/>
                  </a:lnTo>
                  <a:lnTo>
                    <a:pt x="9" y="0"/>
                  </a:lnTo>
                  <a:lnTo>
                    <a:pt x="8" y="0"/>
                  </a:lnTo>
                  <a:lnTo>
                    <a:pt x="6"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565">
              <a:extLst>
                <a:ext uri="{FF2B5EF4-FFF2-40B4-BE49-F238E27FC236}">
                  <a16:creationId xmlns:a16="http://schemas.microsoft.com/office/drawing/2014/main" id="{A3F83FC3-CAE3-45F8-81F9-16A3A291CE2B}"/>
                </a:ext>
              </a:extLst>
            </p:cNvPr>
            <p:cNvSpPr/>
            <p:nvPr/>
          </p:nvSpPr>
          <p:spPr bwMode="auto">
            <a:xfrm>
              <a:off x="5351463" y="2217738"/>
              <a:ext cx="9525" cy="26988"/>
            </a:xfrm>
            <a:custGeom>
              <a:avLst/>
              <a:gdLst/>
              <a:ahLst/>
              <a:cxnLst>
                <a:cxn ang="0">
                  <a:pos x="11" y="1"/>
                </a:cxn>
                <a:cxn ang="0">
                  <a:pos x="11" y="1"/>
                </a:cxn>
                <a:cxn ang="0">
                  <a:pos x="8" y="6"/>
                </a:cxn>
                <a:cxn ang="0">
                  <a:pos x="6" y="11"/>
                </a:cxn>
                <a:cxn ang="0">
                  <a:pos x="5" y="16"/>
                </a:cxn>
                <a:cxn ang="0">
                  <a:pos x="5" y="22"/>
                </a:cxn>
                <a:cxn ang="0">
                  <a:pos x="5" y="22"/>
                </a:cxn>
                <a:cxn ang="0">
                  <a:pos x="4" y="24"/>
                </a:cxn>
                <a:cxn ang="0">
                  <a:pos x="3" y="28"/>
                </a:cxn>
                <a:cxn ang="0">
                  <a:pos x="1" y="34"/>
                </a:cxn>
                <a:cxn ang="0">
                  <a:pos x="1" y="34"/>
                </a:cxn>
                <a:cxn ang="0">
                  <a:pos x="0" y="41"/>
                </a:cxn>
                <a:cxn ang="0">
                  <a:pos x="0" y="47"/>
                </a:cxn>
                <a:cxn ang="0">
                  <a:pos x="0" y="47"/>
                </a:cxn>
                <a:cxn ang="0">
                  <a:pos x="0" y="49"/>
                </a:cxn>
                <a:cxn ang="0">
                  <a:pos x="2" y="50"/>
                </a:cxn>
                <a:cxn ang="0">
                  <a:pos x="3" y="51"/>
                </a:cxn>
                <a:cxn ang="0">
                  <a:pos x="5" y="51"/>
                </a:cxn>
                <a:cxn ang="0">
                  <a:pos x="6" y="51"/>
                </a:cxn>
                <a:cxn ang="0">
                  <a:pos x="8" y="50"/>
                </a:cxn>
                <a:cxn ang="0">
                  <a:pos x="9" y="49"/>
                </a:cxn>
                <a:cxn ang="0">
                  <a:pos x="9" y="47"/>
                </a:cxn>
                <a:cxn ang="0">
                  <a:pos x="9" y="47"/>
                </a:cxn>
                <a:cxn ang="0">
                  <a:pos x="10" y="36"/>
                </a:cxn>
                <a:cxn ang="0">
                  <a:pos x="11" y="31"/>
                </a:cxn>
                <a:cxn ang="0">
                  <a:pos x="13" y="26"/>
                </a:cxn>
                <a:cxn ang="0">
                  <a:pos x="13" y="26"/>
                </a:cxn>
                <a:cxn ang="0">
                  <a:pos x="14" y="21"/>
                </a:cxn>
                <a:cxn ang="0">
                  <a:pos x="14" y="17"/>
                </a:cxn>
                <a:cxn ang="0">
                  <a:pos x="15" y="12"/>
                </a:cxn>
                <a:cxn ang="0">
                  <a:pos x="17" y="8"/>
                </a:cxn>
                <a:cxn ang="0">
                  <a:pos x="17" y="8"/>
                </a:cxn>
                <a:cxn ang="0">
                  <a:pos x="19" y="6"/>
                </a:cxn>
                <a:cxn ang="0">
                  <a:pos x="19" y="4"/>
                </a:cxn>
                <a:cxn ang="0">
                  <a:pos x="17" y="1"/>
                </a:cxn>
                <a:cxn ang="0">
                  <a:pos x="15" y="0"/>
                </a:cxn>
                <a:cxn ang="0">
                  <a:pos x="14" y="0"/>
                </a:cxn>
                <a:cxn ang="0">
                  <a:pos x="12" y="0"/>
                </a:cxn>
                <a:cxn ang="0">
                  <a:pos x="11" y="1"/>
                </a:cxn>
                <a:cxn ang="0">
                  <a:pos x="11" y="1"/>
                </a:cxn>
              </a:cxnLst>
              <a:rect l="0" t="0" r="r" b="b"/>
              <a:pathLst>
                <a:path w="19" h="51">
                  <a:moveTo>
                    <a:pt x="11" y="1"/>
                  </a:moveTo>
                  <a:lnTo>
                    <a:pt x="11" y="1"/>
                  </a:lnTo>
                  <a:lnTo>
                    <a:pt x="8" y="6"/>
                  </a:lnTo>
                  <a:lnTo>
                    <a:pt x="6" y="11"/>
                  </a:lnTo>
                  <a:lnTo>
                    <a:pt x="5" y="16"/>
                  </a:lnTo>
                  <a:lnTo>
                    <a:pt x="5" y="22"/>
                  </a:lnTo>
                  <a:lnTo>
                    <a:pt x="5" y="22"/>
                  </a:lnTo>
                  <a:lnTo>
                    <a:pt x="4" y="24"/>
                  </a:lnTo>
                  <a:lnTo>
                    <a:pt x="3" y="28"/>
                  </a:lnTo>
                  <a:lnTo>
                    <a:pt x="1" y="34"/>
                  </a:lnTo>
                  <a:lnTo>
                    <a:pt x="1" y="34"/>
                  </a:lnTo>
                  <a:lnTo>
                    <a:pt x="0" y="41"/>
                  </a:lnTo>
                  <a:lnTo>
                    <a:pt x="0" y="47"/>
                  </a:lnTo>
                  <a:lnTo>
                    <a:pt x="0" y="47"/>
                  </a:lnTo>
                  <a:lnTo>
                    <a:pt x="0" y="49"/>
                  </a:lnTo>
                  <a:lnTo>
                    <a:pt x="2" y="50"/>
                  </a:lnTo>
                  <a:lnTo>
                    <a:pt x="3" y="51"/>
                  </a:lnTo>
                  <a:lnTo>
                    <a:pt x="5" y="51"/>
                  </a:lnTo>
                  <a:lnTo>
                    <a:pt x="6" y="51"/>
                  </a:lnTo>
                  <a:lnTo>
                    <a:pt x="8" y="50"/>
                  </a:lnTo>
                  <a:lnTo>
                    <a:pt x="9" y="49"/>
                  </a:lnTo>
                  <a:lnTo>
                    <a:pt x="9" y="47"/>
                  </a:lnTo>
                  <a:lnTo>
                    <a:pt x="9" y="47"/>
                  </a:lnTo>
                  <a:lnTo>
                    <a:pt x="10" y="36"/>
                  </a:lnTo>
                  <a:lnTo>
                    <a:pt x="11" y="31"/>
                  </a:lnTo>
                  <a:lnTo>
                    <a:pt x="13" y="26"/>
                  </a:lnTo>
                  <a:lnTo>
                    <a:pt x="13" y="26"/>
                  </a:lnTo>
                  <a:lnTo>
                    <a:pt x="14" y="21"/>
                  </a:lnTo>
                  <a:lnTo>
                    <a:pt x="14" y="17"/>
                  </a:lnTo>
                  <a:lnTo>
                    <a:pt x="15" y="12"/>
                  </a:lnTo>
                  <a:lnTo>
                    <a:pt x="17" y="8"/>
                  </a:lnTo>
                  <a:lnTo>
                    <a:pt x="17" y="8"/>
                  </a:lnTo>
                  <a:lnTo>
                    <a:pt x="19" y="6"/>
                  </a:lnTo>
                  <a:lnTo>
                    <a:pt x="19" y="4"/>
                  </a:lnTo>
                  <a:lnTo>
                    <a:pt x="17" y="1"/>
                  </a:lnTo>
                  <a:lnTo>
                    <a:pt x="15" y="0"/>
                  </a:lnTo>
                  <a:lnTo>
                    <a:pt x="14" y="0"/>
                  </a:lnTo>
                  <a:lnTo>
                    <a:pt x="12" y="0"/>
                  </a:lnTo>
                  <a:lnTo>
                    <a:pt x="11" y="1"/>
                  </a:lnTo>
                  <a:lnTo>
                    <a:pt x="1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566">
              <a:extLst>
                <a:ext uri="{FF2B5EF4-FFF2-40B4-BE49-F238E27FC236}">
                  <a16:creationId xmlns:a16="http://schemas.microsoft.com/office/drawing/2014/main" id="{FC30B34C-714B-4A85-A300-3EB0AE157E63}"/>
                </a:ext>
              </a:extLst>
            </p:cNvPr>
            <p:cNvSpPr/>
            <p:nvPr/>
          </p:nvSpPr>
          <p:spPr bwMode="auto">
            <a:xfrm>
              <a:off x="5380038" y="2195513"/>
              <a:ext cx="9525" cy="26988"/>
            </a:xfrm>
            <a:custGeom>
              <a:avLst/>
              <a:gdLst/>
              <a:ahLst/>
              <a:cxnLst>
                <a:cxn ang="0">
                  <a:pos x="9" y="4"/>
                </a:cxn>
                <a:cxn ang="0">
                  <a:pos x="9" y="4"/>
                </a:cxn>
                <a:cxn ang="0">
                  <a:pos x="7" y="16"/>
                </a:cxn>
                <a:cxn ang="0">
                  <a:pos x="4" y="26"/>
                </a:cxn>
                <a:cxn ang="0">
                  <a:pos x="1" y="36"/>
                </a:cxn>
                <a:cxn ang="0">
                  <a:pos x="0" y="48"/>
                </a:cxn>
                <a:cxn ang="0">
                  <a:pos x="0" y="48"/>
                </a:cxn>
                <a:cxn ang="0">
                  <a:pos x="0" y="50"/>
                </a:cxn>
                <a:cxn ang="0">
                  <a:pos x="1" y="51"/>
                </a:cxn>
                <a:cxn ang="0">
                  <a:pos x="2" y="52"/>
                </a:cxn>
                <a:cxn ang="0">
                  <a:pos x="4" y="52"/>
                </a:cxn>
                <a:cxn ang="0">
                  <a:pos x="6" y="52"/>
                </a:cxn>
                <a:cxn ang="0">
                  <a:pos x="7" y="51"/>
                </a:cxn>
                <a:cxn ang="0">
                  <a:pos x="8" y="50"/>
                </a:cxn>
                <a:cxn ang="0">
                  <a:pos x="9" y="48"/>
                </a:cxn>
                <a:cxn ang="0">
                  <a:pos x="9" y="48"/>
                </a:cxn>
                <a:cxn ang="0">
                  <a:pos x="10" y="36"/>
                </a:cxn>
                <a:cxn ang="0">
                  <a:pos x="13" y="26"/>
                </a:cxn>
                <a:cxn ang="0">
                  <a:pos x="16" y="16"/>
                </a:cxn>
                <a:cxn ang="0">
                  <a:pos x="18" y="4"/>
                </a:cxn>
                <a:cxn ang="0">
                  <a:pos x="18" y="4"/>
                </a:cxn>
                <a:cxn ang="0">
                  <a:pos x="18" y="2"/>
                </a:cxn>
                <a:cxn ang="0">
                  <a:pos x="17" y="1"/>
                </a:cxn>
                <a:cxn ang="0">
                  <a:pos x="15" y="0"/>
                </a:cxn>
                <a:cxn ang="0">
                  <a:pos x="14" y="0"/>
                </a:cxn>
                <a:cxn ang="0">
                  <a:pos x="12" y="0"/>
                </a:cxn>
                <a:cxn ang="0">
                  <a:pos x="10" y="1"/>
                </a:cxn>
                <a:cxn ang="0">
                  <a:pos x="9" y="2"/>
                </a:cxn>
                <a:cxn ang="0">
                  <a:pos x="9" y="4"/>
                </a:cxn>
                <a:cxn ang="0">
                  <a:pos x="9" y="4"/>
                </a:cxn>
              </a:cxnLst>
              <a:rect l="0" t="0" r="r" b="b"/>
              <a:pathLst>
                <a:path w="18" h="52">
                  <a:moveTo>
                    <a:pt x="9" y="4"/>
                  </a:moveTo>
                  <a:lnTo>
                    <a:pt x="9" y="4"/>
                  </a:lnTo>
                  <a:lnTo>
                    <a:pt x="7" y="16"/>
                  </a:lnTo>
                  <a:lnTo>
                    <a:pt x="4" y="26"/>
                  </a:lnTo>
                  <a:lnTo>
                    <a:pt x="1" y="36"/>
                  </a:lnTo>
                  <a:lnTo>
                    <a:pt x="0" y="48"/>
                  </a:lnTo>
                  <a:lnTo>
                    <a:pt x="0" y="48"/>
                  </a:lnTo>
                  <a:lnTo>
                    <a:pt x="0" y="50"/>
                  </a:lnTo>
                  <a:lnTo>
                    <a:pt x="1" y="51"/>
                  </a:lnTo>
                  <a:lnTo>
                    <a:pt x="2" y="52"/>
                  </a:lnTo>
                  <a:lnTo>
                    <a:pt x="4" y="52"/>
                  </a:lnTo>
                  <a:lnTo>
                    <a:pt x="6" y="52"/>
                  </a:lnTo>
                  <a:lnTo>
                    <a:pt x="7" y="51"/>
                  </a:lnTo>
                  <a:lnTo>
                    <a:pt x="8" y="50"/>
                  </a:lnTo>
                  <a:lnTo>
                    <a:pt x="9" y="48"/>
                  </a:lnTo>
                  <a:lnTo>
                    <a:pt x="9" y="48"/>
                  </a:lnTo>
                  <a:lnTo>
                    <a:pt x="10" y="36"/>
                  </a:lnTo>
                  <a:lnTo>
                    <a:pt x="13" y="26"/>
                  </a:lnTo>
                  <a:lnTo>
                    <a:pt x="16" y="16"/>
                  </a:lnTo>
                  <a:lnTo>
                    <a:pt x="18" y="4"/>
                  </a:lnTo>
                  <a:lnTo>
                    <a:pt x="18" y="4"/>
                  </a:lnTo>
                  <a:lnTo>
                    <a:pt x="18" y="2"/>
                  </a:lnTo>
                  <a:lnTo>
                    <a:pt x="17" y="1"/>
                  </a:lnTo>
                  <a:lnTo>
                    <a:pt x="15" y="0"/>
                  </a:lnTo>
                  <a:lnTo>
                    <a:pt x="14" y="0"/>
                  </a:lnTo>
                  <a:lnTo>
                    <a:pt x="12" y="0"/>
                  </a:lnTo>
                  <a:lnTo>
                    <a:pt x="10" y="1"/>
                  </a:lnTo>
                  <a:lnTo>
                    <a:pt x="9" y="2"/>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567">
              <a:extLst>
                <a:ext uri="{FF2B5EF4-FFF2-40B4-BE49-F238E27FC236}">
                  <a16:creationId xmlns:a16="http://schemas.microsoft.com/office/drawing/2014/main" id="{B554407E-3E6F-4AA6-B7A1-0D7F99957C1C}"/>
                </a:ext>
              </a:extLst>
            </p:cNvPr>
            <p:cNvSpPr/>
            <p:nvPr/>
          </p:nvSpPr>
          <p:spPr bwMode="auto">
            <a:xfrm>
              <a:off x="5414963" y="2174875"/>
              <a:ext cx="6350" cy="30163"/>
            </a:xfrm>
            <a:custGeom>
              <a:avLst/>
              <a:gdLst/>
              <a:ahLst/>
              <a:cxnLst>
                <a:cxn ang="0">
                  <a:pos x="4" y="5"/>
                </a:cxn>
                <a:cxn ang="0">
                  <a:pos x="4" y="5"/>
                </a:cxn>
                <a:cxn ang="0">
                  <a:pos x="4" y="17"/>
                </a:cxn>
                <a:cxn ang="0">
                  <a:pos x="2" y="29"/>
                </a:cxn>
                <a:cxn ang="0">
                  <a:pos x="1" y="40"/>
                </a:cxn>
                <a:cxn ang="0">
                  <a:pos x="0" y="53"/>
                </a:cxn>
                <a:cxn ang="0">
                  <a:pos x="0" y="53"/>
                </a:cxn>
                <a:cxn ang="0">
                  <a:pos x="0" y="55"/>
                </a:cxn>
                <a:cxn ang="0">
                  <a:pos x="1" y="56"/>
                </a:cxn>
                <a:cxn ang="0">
                  <a:pos x="3" y="57"/>
                </a:cxn>
                <a:cxn ang="0">
                  <a:pos x="4" y="57"/>
                </a:cxn>
                <a:cxn ang="0">
                  <a:pos x="6" y="57"/>
                </a:cxn>
                <a:cxn ang="0">
                  <a:pos x="8" y="56"/>
                </a:cxn>
                <a:cxn ang="0">
                  <a:pos x="9" y="55"/>
                </a:cxn>
                <a:cxn ang="0">
                  <a:pos x="9" y="53"/>
                </a:cxn>
                <a:cxn ang="0">
                  <a:pos x="9" y="53"/>
                </a:cxn>
                <a:cxn ang="0">
                  <a:pos x="10" y="40"/>
                </a:cxn>
                <a:cxn ang="0">
                  <a:pos x="11" y="29"/>
                </a:cxn>
                <a:cxn ang="0">
                  <a:pos x="13" y="17"/>
                </a:cxn>
                <a:cxn ang="0">
                  <a:pos x="14" y="5"/>
                </a:cxn>
                <a:cxn ang="0">
                  <a:pos x="14" y="5"/>
                </a:cxn>
                <a:cxn ang="0">
                  <a:pos x="13" y="3"/>
                </a:cxn>
                <a:cxn ang="0">
                  <a:pos x="12" y="1"/>
                </a:cxn>
                <a:cxn ang="0">
                  <a:pos x="11" y="1"/>
                </a:cxn>
                <a:cxn ang="0">
                  <a:pos x="9" y="0"/>
                </a:cxn>
                <a:cxn ang="0">
                  <a:pos x="7" y="1"/>
                </a:cxn>
                <a:cxn ang="0">
                  <a:pos x="6" y="1"/>
                </a:cxn>
                <a:cxn ang="0">
                  <a:pos x="5" y="3"/>
                </a:cxn>
                <a:cxn ang="0">
                  <a:pos x="4" y="5"/>
                </a:cxn>
                <a:cxn ang="0">
                  <a:pos x="4" y="5"/>
                </a:cxn>
              </a:cxnLst>
              <a:rect l="0" t="0" r="r" b="b"/>
              <a:pathLst>
                <a:path w="14" h="57">
                  <a:moveTo>
                    <a:pt x="4" y="5"/>
                  </a:moveTo>
                  <a:lnTo>
                    <a:pt x="4" y="5"/>
                  </a:lnTo>
                  <a:lnTo>
                    <a:pt x="4" y="17"/>
                  </a:lnTo>
                  <a:lnTo>
                    <a:pt x="2" y="29"/>
                  </a:lnTo>
                  <a:lnTo>
                    <a:pt x="1" y="40"/>
                  </a:lnTo>
                  <a:lnTo>
                    <a:pt x="0" y="53"/>
                  </a:lnTo>
                  <a:lnTo>
                    <a:pt x="0" y="53"/>
                  </a:lnTo>
                  <a:lnTo>
                    <a:pt x="0" y="55"/>
                  </a:lnTo>
                  <a:lnTo>
                    <a:pt x="1" y="56"/>
                  </a:lnTo>
                  <a:lnTo>
                    <a:pt x="3" y="57"/>
                  </a:lnTo>
                  <a:lnTo>
                    <a:pt x="4" y="57"/>
                  </a:lnTo>
                  <a:lnTo>
                    <a:pt x="6" y="57"/>
                  </a:lnTo>
                  <a:lnTo>
                    <a:pt x="8" y="56"/>
                  </a:lnTo>
                  <a:lnTo>
                    <a:pt x="9" y="55"/>
                  </a:lnTo>
                  <a:lnTo>
                    <a:pt x="9" y="53"/>
                  </a:lnTo>
                  <a:lnTo>
                    <a:pt x="9" y="53"/>
                  </a:lnTo>
                  <a:lnTo>
                    <a:pt x="10" y="40"/>
                  </a:lnTo>
                  <a:lnTo>
                    <a:pt x="11" y="29"/>
                  </a:lnTo>
                  <a:lnTo>
                    <a:pt x="13" y="17"/>
                  </a:lnTo>
                  <a:lnTo>
                    <a:pt x="14" y="5"/>
                  </a:lnTo>
                  <a:lnTo>
                    <a:pt x="14" y="5"/>
                  </a:lnTo>
                  <a:lnTo>
                    <a:pt x="13" y="3"/>
                  </a:lnTo>
                  <a:lnTo>
                    <a:pt x="12" y="1"/>
                  </a:lnTo>
                  <a:lnTo>
                    <a:pt x="11" y="1"/>
                  </a:lnTo>
                  <a:lnTo>
                    <a:pt x="9" y="0"/>
                  </a:lnTo>
                  <a:lnTo>
                    <a:pt x="7" y="1"/>
                  </a:lnTo>
                  <a:lnTo>
                    <a:pt x="6" y="1"/>
                  </a:lnTo>
                  <a:lnTo>
                    <a:pt x="5" y="3"/>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568">
              <a:extLst>
                <a:ext uri="{FF2B5EF4-FFF2-40B4-BE49-F238E27FC236}">
                  <a16:creationId xmlns:a16="http://schemas.microsoft.com/office/drawing/2014/main" id="{7EDDFDAF-1E13-41FF-9952-569247896501}"/>
                </a:ext>
              </a:extLst>
            </p:cNvPr>
            <p:cNvSpPr/>
            <p:nvPr/>
          </p:nvSpPr>
          <p:spPr bwMode="auto">
            <a:xfrm>
              <a:off x="5441951" y="2174875"/>
              <a:ext cx="7938" cy="25400"/>
            </a:xfrm>
            <a:custGeom>
              <a:avLst/>
              <a:gdLst/>
              <a:ahLst/>
              <a:cxnLst>
                <a:cxn ang="0">
                  <a:pos x="6" y="0"/>
                </a:cxn>
                <a:cxn ang="0">
                  <a:pos x="6" y="0"/>
                </a:cxn>
                <a:cxn ang="0">
                  <a:pos x="3" y="0"/>
                </a:cxn>
                <a:cxn ang="0">
                  <a:pos x="2" y="1"/>
                </a:cxn>
                <a:cxn ang="0">
                  <a:pos x="1" y="3"/>
                </a:cxn>
                <a:cxn ang="0">
                  <a:pos x="1" y="4"/>
                </a:cxn>
                <a:cxn ang="0">
                  <a:pos x="2" y="7"/>
                </a:cxn>
                <a:cxn ang="0">
                  <a:pos x="3" y="9"/>
                </a:cxn>
                <a:cxn ang="0">
                  <a:pos x="6" y="9"/>
                </a:cxn>
                <a:cxn ang="0">
                  <a:pos x="6" y="9"/>
                </a:cxn>
                <a:cxn ang="0">
                  <a:pos x="4" y="9"/>
                </a:cxn>
                <a:cxn ang="0">
                  <a:pos x="4" y="11"/>
                </a:cxn>
                <a:cxn ang="0">
                  <a:pos x="4" y="11"/>
                </a:cxn>
                <a:cxn ang="0">
                  <a:pos x="4" y="16"/>
                </a:cxn>
                <a:cxn ang="0">
                  <a:pos x="4" y="16"/>
                </a:cxn>
                <a:cxn ang="0">
                  <a:pos x="3" y="26"/>
                </a:cxn>
                <a:cxn ang="0">
                  <a:pos x="3" y="26"/>
                </a:cxn>
                <a:cxn ang="0">
                  <a:pos x="1" y="34"/>
                </a:cxn>
                <a:cxn ang="0">
                  <a:pos x="0" y="42"/>
                </a:cxn>
                <a:cxn ang="0">
                  <a:pos x="0" y="42"/>
                </a:cxn>
                <a:cxn ang="0">
                  <a:pos x="1" y="45"/>
                </a:cxn>
                <a:cxn ang="0">
                  <a:pos x="2" y="47"/>
                </a:cxn>
                <a:cxn ang="0">
                  <a:pos x="3" y="48"/>
                </a:cxn>
                <a:cxn ang="0">
                  <a:pos x="6" y="48"/>
                </a:cxn>
                <a:cxn ang="0">
                  <a:pos x="7" y="48"/>
                </a:cxn>
                <a:cxn ang="0">
                  <a:pos x="9" y="47"/>
                </a:cxn>
                <a:cxn ang="0">
                  <a:pos x="10" y="45"/>
                </a:cxn>
                <a:cxn ang="0">
                  <a:pos x="11" y="42"/>
                </a:cxn>
                <a:cxn ang="0">
                  <a:pos x="11" y="42"/>
                </a:cxn>
                <a:cxn ang="0">
                  <a:pos x="12" y="32"/>
                </a:cxn>
                <a:cxn ang="0">
                  <a:pos x="15" y="19"/>
                </a:cxn>
                <a:cxn ang="0">
                  <a:pos x="15" y="11"/>
                </a:cxn>
                <a:cxn ang="0">
                  <a:pos x="14" y="6"/>
                </a:cxn>
                <a:cxn ang="0">
                  <a:pos x="13" y="4"/>
                </a:cxn>
                <a:cxn ang="0">
                  <a:pos x="11" y="2"/>
                </a:cxn>
                <a:cxn ang="0">
                  <a:pos x="9" y="1"/>
                </a:cxn>
                <a:cxn ang="0">
                  <a:pos x="6" y="0"/>
                </a:cxn>
                <a:cxn ang="0">
                  <a:pos x="6" y="0"/>
                </a:cxn>
              </a:cxnLst>
              <a:rect l="0" t="0" r="r" b="b"/>
              <a:pathLst>
                <a:path w="15" h="48">
                  <a:moveTo>
                    <a:pt x="6" y="0"/>
                  </a:moveTo>
                  <a:lnTo>
                    <a:pt x="6" y="0"/>
                  </a:lnTo>
                  <a:lnTo>
                    <a:pt x="3" y="0"/>
                  </a:lnTo>
                  <a:lnTo>
                    <a:pt x="2" y="1"/>
                  </a:lnTo>
                  <a:lnTo>
                    <a:pt x="1" y="3"/>
                  </a:lnTo>
                  <a:lnTo>
                    <a:pt x="1" y="4"/>
                  </a:lnTo>
                  <a:lnTo>
                    <a:pt x="2" y="7"/>
                  </a:lnTo>
                  <a:lnTo>
                    <a:pt x="3" y="9"/>
                  </a:lnTo>
                  <a:lnTo>
                    <a:pt x="6" y="9"/>
                  </a:lnTo>
                  <a:lnTo>
                    <a:pt x="6" y="9"/>
                  </a:lnTo>
                  <a:lnTo>
                    <a:pt x="4" y="9"/>
                  </a:lnTo>
                  <a:lnTo>
                    <a:pt x="4" y="11"/>
                  </a:lnTo>
                  <a:lnTo>
                    <a:pt x="4" y="11"/>
                  </a:lnTo>
                  <a:lnTo>
                    <a:pt x="4" y="16"/>
                  </a:lnTo>
                  <a:lnTo>
                    <a:pt x="4" y="16"/>
                  </a:lnTo>
                  <a:lnTo>
                    <a:pt x="3" y="26"/>
                  </a:lnTo>
                  <a:lnTo>
                    <a:pt x="3" y="26"/>
                  </a:lnTo>
                  <a:lnTo>
                    <a:pt x="1" y="34"/>
                  </a:lnTo>
                  <a:lnTo>
                    <a:pt x="0" y="42"/>
                  </a:lnTo>
                  <a:lnTo>
                    <a:pt x="0" y="42"/>
                  </a:lnTo>
                  <a:lnTo>
                    <a:pt x="1" y="45"/>
                  </a:lnTo>
                  <a:lnTo>
                    <a:pt x="2" y="47"/>
                  </a:lnTo>
                  <a:lnTo>
                    <a:pt x="3" y="48"/>
                  </a:lnTo>
                  <a:lnTo>
                    <a:pt x="6" y="48"/>
                  </a:lnTo>
                  <a:lnTo>
                    <a:pt x="7" y="48"/>
                  </a:lnTo>
                  <a:lnTo>
                    <a:pt x="9" y="47"/>
                  </a:lnTo>
                  <a:lnTo>
                    <a:pt x="10" y="45"/>
                  </a:lnTo>
                  <a:lnTo>
                    <a:pt x="11" y="42"/>
                  </a:lnTo>
                  <a:lnTo>
                    <a:pt x="11" y="42"/>
                  </a:lnTo>
                  <a:lnTo>
                    <a:pt x="12" y="32"/>
                  </a:lnTo>
                  <a:lnTo>
                    <a:pt x="15" y="19"/>
                  </a:lnTo>
                  <a:lnTo>
                    <a:pt x="15" y="11"/>
                  </a:lnTo>
                  <a:lnTo>
                    <a:pt x="14" y="6"/>
                  </a:lnTo>
                  <a:lnTo>
                    <a:pt x="13" y="4"/>
                  </a:lnTo>
                  <a:lnTo>
                    <a:pt x="11" y="2"/>
                  </a:lnTo>
                  <a:lnTo>
                    <a:pt x="9" y="1"/>
                  </a:lnTo>
                  <a:lnTo>
                    <a:pt x="6" y="0"/>
                  </a:lnTo>
                  <a:lnTo>
                    <a:pt x="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569">
              <a:extLst>
                <a:ext uri="{FF2B5EF4-FFF2-40B4-BE49-F238E27FC236}">
                  <a16:creationId xmlns:a16="http://schemas.microsoft.com/office/drawing/2014/main" id="{774168BB-1909-45E5-B6CD-E38909857BF8}"/>
                </a:ext>
              </a:extLst>
            </p:cNvPr>
            <p:cNvSpPr/>
            <p:nvPr/>
          </p:nvSpPr>
          <p:spPr bwMode="auto">
            <a:xfrm>
              <a:off x="5473701" y="2173288"/>
              <a:ext cx="14288" cy="36513"/>
            </a:xfrm>
            <a:custGeom>
              <a:avLst/>
              <a:gdLst/>
              <a:ahLst/>
              <a:cxnLst>
                <a:cxn ang="0">
                  <a:pos x="24" y="4"/>
                </a:cxn>
                <a:cxn ang="0">
                  <a:pos x="24" y="4"/>
                </a:cxn>
                <a:cxn ang="0">
                  <a:pos x="24" y="2"/>
                </a:cxn>
                <a:cxn ang="0">
                  <a:pos x="23" y="1"/>
                </a:cxn>
                <a:cxn ang="0">
                  <a:pos x="21" y="0"/>
                </a:cxn>
                <a:cxn ang="0">
                  <a:pos x="19" y="0"/>
                </a:cxn>
                <a:cxn ang="0">
                  <a:pos x="18" y="0"/>
                </a:cxn>
                <a:cxn ang="0">
                  <a:pos x="16" y="1"/>
                </a:cxn>
                <a:cxn ang="0">
                  <a:pos x="15" y="2"/>
                </a:cxn>
                <a:cxn ang="0">
                  <a:pos x="15" y="4"/>
                </a:cxn>
                <a:cxn ang="0">
                  <a:pos x="15" y="4"/>
                </a:cxn>
                <a:cxn ang="0">
                  <a:pos x="15" y="22"/>
                </a:cxn>
                <a:cxn ang="0">
                  <a:pos x="15" y="30"/>
                </a:cxn>
                <a:cxn ang="0">
                  <a:pos x="14" y="38"/>
                </a:cxn>
                <a:cxn ang="0">
                  <a:pos x="14" y="38"/>
                </a:cxn>
                <a:cxn ang="0">
                  <a:pos x="12" y="45"/>
                </a:cxn>
                <a:cxn ang="0">
                  <a:pos x="9" y="52"/>
                </a:cxn>
                <a:cxn ang="0">
                  <a:pos x="1" y="63"/>
                </a:cxn>
                <a:cxn ang="0">
                  <a:pos x="1" y="63"/>
                </a:cxn>
                <a:cxn ang="0">
                  <a:pos x="0" y="65"/>
                </a:cxn>
                <a:cxn ang="0">
                  <a:pos x="0" y="67"/>
                </a:cxn>
                <a:cxn ang="0">
                  <a:pos x="1" y="69"/>
                </a:cxn>
                <a:cxn ang="0">
                  <a:pos x="2" y="70"/>
                </a:cxn>
                <a:cxn ang="0">
                  <a:pos x="4" y="70"/>
                </a:cxn>
                <a:cxn ang="0">
                  <a:pos x="7" y="70"/>
                </a:cxn>
                <a:cxn ang="0">
                  <a:pos x="8" y="70"/>
                </a:cxn>
                <a:cxn ang="0">
                  <a:pos x="10" y="68"/>
                </a:cxn>
                <a:cxn ang="0">
                  <a:pos x="10" y="68"/>
                </a:cxn>
                <a:cxn ang="0">
                  <a:pos x="16" y="57"/>
                </a:cxn>
                <a:cxn ang="0">
                  <a:pos x="19" y="51"/>
                </a:cxn>
                <a:cxn ang="0">
                  <a:pos x="22" y="44"/>
                </a:cxn>
                <a:cxn ang="0">
                  <a:pos x="22" y="44"/>
                </a:cxn>
                <a:cxn ang="0">
                  <a:pos x="23" y="40"/>
                </a:cxn>
                <a:cxn ang="0">
                  <a:pos x="24" y="35"/>
                </a:cxn>
                <a:cxn ang="0">
                  <a:pos x="25" y="25"/>
                </a:cxn>
                <a:cxn ang="0">
                  <a:pos x="24" y="4"/>
                </a:cxn>
                <a:cxn ang="0">
                  <a:pos x="24" y="4"/>
                </a:cxn>
              </a:cxnLst>
              <a:rect l="0" t="0" r="r" b="b"/>
              <a:pathLst>
                <a:path w="25" h="70">
                  <a:moveTo>
                    <a:pt x="24" y="4"/>
                  </a:moveTo>
                  <a:lnTo>
                    <a:pt x="24" y="4"/>
                  </a:lnTo>
                  <a:lnTo>
                    <a:pt x="24" y="2"/>
                  </a:lnTo>
                  <a:lnTo>
                    <a:pt x="23" y="1"/>
                  </a:lnTo>
                  <a:lnTo>
                    <a:pt x="21" y="0"/>
                  </a:lnTo>
                  <a:lnTo>
                    <a:pt x="19" y="0"/>
                  </a:lnTo>
                  <a:lnTo>
                    <a:pt x="18" y="0"/>
                  </a:lnTo>
                  <a:lnTo>
                    <a:pt x="16" y="1"/>
                  </a:lnTo>
                  <a:lnTo>
                    <a:pt x="15" y="2"/>
                  </a:lnTo>
                  <a:lnTo>
                    <a:pt x="15" y="4"/>
                  </a:lnTo>
                  <a:lnTo>
                    <a:pt x="15" y="4"/>
                  </a:lnTo>
                  <a:lnTo>
                    <a:pt x="15" y="22"/>
                  </a:lnTo>
                  <a:lnTo>
                    <a:pt x="15" y="30"/>
                  </a:lnTo>
                  <a:lnTo>
                    <a:pt x="14" y="38"/>
                  </a:lnTo>
                  <a:lnTo>
                    <a:pt x="14" y="38"/>
                  </a:lnTo>
                  <a:lnTo>
                    <a:pt x="12" y="45"/>
                  </a:lnTo>
                  <a:lnTo>
                    <a:pt x="9" y="52"/>
                  </a:lnTo>
                  <a:lnTo>
                    <a:pt x="1" y="63"/>
                  </a:lnTo>
                  <a:lnTo>
                    <a:pt x="1" y="63"/>
                  </a:lnTo>
                  <a:lnTo>
                    <a:pt x="0" y="65"/>
                  </a:lnTo>
                  <a:lnTo>
                    <a:pt x="0" y="67"/>
                  </a:lnTo>
                  <a:lnTo>
                    <a:pt x="1" y="69"/>
                  </a:lnTo>
                  <a:lnTo>
                    <a:pt x="2" y="70"/>
                  </a:lnTo>
                  <a:lnTo>
                    <a:pt x="4" y="70"/>
                  </a:lnTo>
                  <a:lnTo>
                    <a:pt x="7" y="70"/>
                  </a:lnTo>
                  <a:lnTo>
                    <a:pt x="8" y="70"/>
                  </a:lnTo>
                  <a:lnTo>
                    <a:pt x="10" y="68"/>
                  </a:lnTo>
                  <a:lnTo>
                    <a:pt x="10" y="68"/>
                  </a:lnTo>
                  <a:lnTo>
                    <a:pt x="16" y="57"/>
                  </a:lnTo>
                  <a:lnTo>
                    <a:pt x="19" y="51"/>
                  </a:lnTo>
                  <a:lnTo>
                    <a:pt x="22" y="44"/>
                  </a:lnTo>
                  <a:lnTo>
                    <a:pt x="22" y="44"/>
                  </a:lnTo>
                  <a:lnTo>
                    <a:pt x="23" y="40"/>
                  </a:lnTo>
                  <a:lnTo>
                    <a:pt x="24" y="35"/>
                  </a:lnTo>
                  <a:lnTo>
                    <a:pt x="25" y="25"/>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570">
              <a:extLst>
                <a:ext uri="{FF2B5EF4-FFF2-40B4-BE49-F238E27FC236}">
                  <a16:creationId xmlns:a16="http://schemas.microsoft.com/office/drawing/2014/main" id="{C89E1C6F-08BF-4121-A904-8CA9B94B69AF}"/>
                </a:ext>
              </a:extLst>
            </p:cNvPr>
            <p:cNvSpPr/>
            <p:nvPr/>
          </p:nvSpPr>
          <p:spPr bwMode="auto">
            <a:xfrm>
              <a:off x="5503863" y="2192338"/>
              <a:ext cx="4763" cy="28575"/>
            </a:xfrm>
            <a:custGeom>
              <a:avLst/>
              <a:gdLst/>
              <a:ahLst/>
              <a:cxnLst>
                <a:cxn ang="0">
                  <a:pos x="0" y="5"/>
                </a:cxn>
                <a:cxn ang="0">
                  <a:pos x="0" y="48"/>
                </a:cxn>
                <a:cxn ang="0">
                  <a:pos x="0" y="48"/>
                </a:cxn>
                <a:cxn ang="0">
                  <a:pos x="0" y="50"/>
                </a:cxn>
                <a:cxn ang="0">
                  <a:pos x="2" y="51"/>
                </a:cxn>
                <a:cxn ang="0">
                  <a:pos x="3" y="52"/>
                </a:cxn>
                <a:cxn ang="0">
                  <a:pos x="5" y="53"/>
                </a:cxn>
                <a:cxn ang="0">
                  <a:pos x="6" y="52"/>
                </a:cxn>
                <a:cxn ang="0">
                  <a:pos x="8" y="51"/>
                </a:cxn>
                <a:cxn ang="0">
                  <a:pos x="9" y="50"/>
                </a:cxn>
                <a:cxn ang="0">
                  <a:pos x="9" y="48"/>
                </a:cxn>
                <a:cxn ang="0">
                  <a:pos x="9" y="5"/>
                </a:cxn>
                <a:cxn ang="0">
                  <a:pos x="9" y="5"/>
                </a:cxn>
                <a:cxn ang="0">
                  <a:pos x="9" y="3"/>
                </a:cxn>
                <a:cxn ang="0">
                  <a:pos x="8" y="1"/>
                </a:cxn>
                <a:cxn ang="0">
                  <a:pos x="6" y="1"/>
                </a:cxn>
                <a:cxn ang="0">
                  <a:pos x="5" y="0"/>
                </a:cxn>
                <a:cxn ang="0">
                  <a:pos x="3" y="1"/>
                </a:cxn>
                <a:cxn ang="0">
                  <a:pos x="2" y="1"/>
                </a:cxn>
                <a:cxn ang="0">
                  <a:pos x="0" y="3"/>
                </a:cxn>
                <a:cxn ang="0">
                  <a:pos x="0" y="5"/>
                </a:cxn>
                <a:cxn ang="0">
                  <a:pos x="0" y="5"/>
                </a:cxn>
              </a:cxnLst>
              <a:rect l="0" t="0" r="r" b="b"/>
              <a:pathLst>
                <a:path w="9" h="53">
                  <a:moveTo>
                    <a:pt x="0" y="5"/>
                  </a:moveTo>
                  <a:lnTo>
                    <a:pt x="0" y="48"/>
                  </a:lnTo>
                  <a:lnTo>
                    <a:pt x="0" y="48"/>
                  </a:lnTo>
                  <a:lnTo>
                    <a:pt x="0" y="50"/>
                  </a:lnTo>
                  <a:lnTo>
                    <a:pt x="2" y="51"/>
                  </a:lnTo>
                  <a:lnTo>
                    <a:pt x="3" y="52"/>
                  </a:lnTo>
                  <a:lnTo>
                    <a:pt x="5" y="53"/>
                  </a:lnTo>
                  <a:lnTo>
                    <a:pt x="6" y="52"/>
                  </a:lnTo>
                  <a:lnTo>
                    <a:pt x="8" y="51"/>
                  </a:lnTo>
                  <a:lnTo>
                    <a:pt x="9" y="50"/>
                  </a:lnTo>
                  <a:lnTo>
                    <a:pt x="9" y="48"/>
                  </a:lnTo>
                  <a:lnTo>
                    <a:pt x="9" y="5"/>
                  </a:lnTo>
                  <a:lnTo>
                    <a:pt x="9" y="5"/>
                  </a:lnTo>
                  <a:lnTo>
                    <a:pt x="9" y="3"/>
                  </a:lnTo>
                  <a:lnTo>
                    <a:pt x="8" y="1"/>
                  </a:lnTo>
                  <a:lnTo>
                    <a:pt x="6" y="1"/>
                  </a:lnTo>
                  <a:lnTo>
                    <a:pt x="5" y="0"/>
                  </a:lnTo>
                  <a:lnTo>
                    <a:pt x="3" y="1"/>
                  </a:lnTo>
                  <a:lnTo>
                    <a:pt x="2"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571">
              <a:extLst>
                <a:ext uri="{FF2B5EF4-FFF2-40B4-BE49-F238E27FC236}">
                  <a16:creationId xmlns:a16="http://schemas.microsoft.com/office/drawing/2014/main" id="{3558D937-9EA3-4446-B2D9-3F46B26B8327}"/>
                </a:ext>
              </a:extLst>
            </p:cNvPr>
            <p:cNvSpPr/>
            <p:nvPr/>
          </p:nvSpPr>
          <p:spPr bwMode="auto">
            <a:xfrm>
              <a:off x="5526088" y="2200275"/>
              <a:ext cx="7938" cy="30163"/>
            </a:xfrm>
            <a:custGeom>
              <a:avLst/>
              <a:gdLst/>
              <a:ahLst/>
              <a:cxnLst>
                <a:cxn ang="0">
                  <a:pos x="7" y="2"/>
                </a:cxn>
                <a:cxn ang="0">
                  <a:pos x="7" y="2"/>
                </a:cxn>
                <a:cxn ang="0">
                  <a:pos x="4" y="8"/>
                </a:cxn>
                <a:cxn ang="0">
                  <a:pos x="2" y="14"/>
                </a:cxn>
                <a:cxn ang="0">
                  <a:pos x="0" y="20"/>
                </a:cxn>
                <a:cxn ang="0">
                  <a:pos x="0" y="26"/>
                </a:cxn>
                <a:cxn ang="0">
                  <a:pos x="0" y="39"/>
                </a:cxn>
                <a:cxn ang="0">
                  <a:pos x="0" y="51"/>
                </a:cxn>
                <a:cxn ang="0">
                  <a:pos x="0" y="51"/>
                </a:cxn>
                <a:cxn ang="0">
                  <a:pos x="2" y="53"/>
                </a:cxn>
                <a:cxn ang="0">
                  <a:pos x="3" y="55"/>
                </a:cxn>
                <a:cxn ang="0">
                  <a:pos x="4" y="56"/>
                </a:cxn>
                <a:cxn ang="0">
                  <a:pos x="6" y="56"/>
                </a:cxn>
                <a:cxn ang="0">
                  <a:pos x="8" y="56"/>
                </a:cxn>
                <a:cxn ang="0">
                  <a:pos x="9" y="55"/>
                </a:cxn>
                <a:cxn ang="0">
                  <a:pos x="10" y="53"/>
                </a:cxn>
                <a:cxn ang="0">
                  <a:pos x="11" y="51"/>
                </a:cxn>
                <a:cxn ang="0">
                  <a:pos x="11" y="51"/>
                </a:cxn>
                <a:cxn ang="0">
                  <a:pos x="9" y="29"/>
                </a:cxn>
                <a:cxn ang="0">
                  <a:pos x="10" y="23"/>
                </a:cxn>
                <a:cxn ang="0">
                  <a:pos x="11" y="17"/>
                </a:cxn>
                <a:cxn ang="0">
                  <a:pos x="12" y="12"/>
                </a:cxn>
                <a:cxn ang="0">
                  <a:pos x="15" y="7"/>
                </a:cxn>
                <a:cxn ang="0">
                  <a:pos x="15" y="7"/>
                </a:cxn>
                <a:cxn ang="0">
                  <a:pos x="15" y="5"/>
                </a:cxn>
                <a:cxn ang="0">
                  <a:pos x="15" y="3"/>
                </a:cxn>
                <a:cxn ang="0">
                  <a:pos x="14" y="2"/>
                </a:cxn>
                <a:cxn ang="0">
                  <a:pos x="13" y="1"/>
                </a:cxn>
                <a:cxn ang="0">
                  <a:pos x="11" y="0"/>
                </a:cxn>
                <a:cxn ang="0">
                  <a:pos x="10" y="0"/>
                </a:cxn>
                <a:cxn ang="0">
                  <a:pos x="8" y="1"/>
                </a:cxn>
                <a:cxn ang="0">
                  <a:pos x="7" y="2"/>
                </a:cxn>
                <a:cxn ang="0">
                  <a:pos x="7" y="2"/>
                </a:cxn>
              </a:cxnLst>
              <a:rect l="0" t="0" r="r" b="b"/>
              <a:pathLst>
                <a:path w="15" h="56">
                  <a:moveTo>
                    <a:pt x="7" y="2"/>
                  </a:moveTo>
                  <a:lnTo>
                    <a:pt x="7" y="2"/>
                  </a:lnTo>
                  <a:lnTo>
                    <a:pt x="4" y="8"/>
                  </a:lnTo>
                  <a:lnTo>
                    <a:pt x="2" y="14"/>
                  </a:lnTo>
                  <a:lnTo>
                    <a:pt x="0" y="20"/>
                  </a:lnTo>
                  <a:lnTo>
                    <a:pt x="0" y="26"/>
                  </a:lnTo>
                  <a:lnTo>
                    <a:pt x="0" y="39"/>
                  </a:lnTo>
                  <a:lnTo>
                    <a:pt x="0" y="51"/>
                  </a:lnTo>
                  <a:lnTo>
                    <a:pt x="0" y="51"/>
                  </a:lnTo>
                  <a:lnTo>
                    <a:pt x="2" y="53"/>
                  </a:lnTo>
                  <a:lnTo>
                    <a:pt x="3" y="55"/>
                  </a:lnTo>
                  <a:lnTo>
                    <a:pt x="4" y="56"/>
                  </a:lnTo>
                  <a:lnTo>
                    <a:pt x="6" y="56"/>
                  </a:lnTo>
                  <a:lnTo>
                    <a:pt x="8" y="56"/>
                  </a:lnTo>
                  <a:lnTo>
                    <a:pt x="9" y="55"/>
                  </a:lnTo>
                  <a:lnTo>
                    <a:pt x="10" y="53"/>
                  </a:lnTo>
                  <a:lnTo>
                    <a:pt x="11" y="51"/>
                  </a:lnTo>
                  <a:lnTo>
                    <a:pt x="11" y="51"/>
                  </a:lnTo>
                  <a:lnTo>
                    <a:pt x="9" y="29"/>
                  </a:lnTo>
                  <a:lnTo>
                    <a:pt x="10" y="23"/>
                  </a:lnTo>
                  <a:lnTo>
                    <a:pt x="11" y="17"/>
                  </a:lnTo>
                  <a:lnTo>
                    <a:pt x="12" y="12"/>
                  </a:lnTo>
                  <a:lnTo>
                    <a:pt x="15" y="7"/>
                  </a:lnTo>
                  <a:lnTo>
                    <a:pt x="15" y="7"/>
                  </a:lnTo>
                  <a:lnTo>
                    <a:pt x="15" y="5"/>
                  </a:lnTo>
                  <a:lnTo>
                    <a:pt x="15" y="3"/>
                  </a:lnTo>
                  <a:lnTo>
                    <a:pt x="14" y="2"/>
                  </a:lnTo>
                  <a:lnTo>
                    <a:pt x="13" y="1"/>
                  </a:lnTo>
                  <a:lnTo>
                    <a:pt x="11" y="0"/>
                  </a:lnTo>
                  <a:lnTo>
                    <a:pt x="10" y="0"/>
                  </a:lnTo>
                  <a:lnTo>
                    <a:pt x="8" y="1"/>
                  </a:lnTo>
                  <a:lnTo>
                    <a:pt x="7" y="2"/>
                  </a:lnTo>
                  <a:lnTo>
                    <a:pt x="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572">
              <a:extLst>
                <a:ext uri="{FF2B5EF4-FFF2-40B4-BE49-F238E27FC236}">
                  <a16:creationId xmlns:a16="http://schemas.microsoft.com/office/drawing/2014/main" id="{949EA9B3-EEEE-4A6B-BD2D-DF7B806B70CA}"/>
                </a:ext>
              </a:extLst>
            </p:cNvPr>
            <p:cNvSpPr/>
            <p:nvPr/>
          </p:nvSpPr>
          <p:spPr bwMode="auto">
            <a:xfrm>
              <a:off x="5549901" y="2212975"/>
              <a:ext cx="4763" cy="25400"/>
            </a:xfrm>
            <a:custGeom>
              <a:avLst/>
              <a:gdLst/>
              <a:ahLst/>
              <a:cxnLst>
                <a:cxn ang="0">
                  <a:pos x="0" y="6"/>
                </a:cxn>
                <a:cxn ang="0">
                  <a:pos x="0" y="43"/>
                </a:cxn>
                <a:cxn ang="0">
                  <a:pos x="0" y="43"/>
                </a:cxn>
                <a:cxn ang="0">
                  <a:pos x="0" y="45"/>
                </a:cxn>
                <a:cxn ang="0">
                  <a:pos x="1" y="47"/>
                </a:cxn>
                <a:cxn ang="0">
                  <a:pos x="3" y="47"/>
                </a:cxn>
                <a:cxn ang="0">
                  <a:pos x="4" y="48"/>
                </a:cxn>
                <a:cxn ang="0">
                  <a:pos x="6" y="47"/>
                </a:cxn>
                <a:cxn ang="0">
                  <a:pos x="7" y="47"/>
                </a:cxn>
                <a:cxn ang="0">
                  <a:pos x="8" y="45"/>
                </a:cxn>
                <a:cxn ang="0">
                  <a:pos x="9" y="43"/>
                </a:cxn>
                <a:cxn ang="0">
                  <a:pos x="9" y="6"/>
                </a:cxn>
                <a:cxn ang="0">
                  <a:pos x="9" y="6"/>
                </a:cxn>
                <a:cxn ang="0">
                  <a:pos x="8" y="3"/>
                </a:cxn>
                <a:cxn ang="0">
                  <a:pos x="7" y="1"/>
                </a:cxn>
                <a:cxn ang="0">
                  <a:pos x="6" y="0"/>
                </a:cxn>
                <a:cxn ang="0">
                  <a:pos x="4" y="0"/>
                </a:cxn>
                <a:cxn ang="0">
                  <a:pos x="3" y="0"/>
                </a:cxn>
                <a:cxn ang="0">
                  <a:pos x="1" y="1"/>
                </a:cxn>
                <a:cxn ang="0">
                  <a:pos x="0" y="3"/>
                </a:cxn>
                <a:cxn ang="0">
                  <a:pos x="0" y="6"/>
                </a:cxn>
                <a:cxn ang="0">
                  <a:pos x="0" y="6"/>
                </a:cxn>
              </a:cxnLst>
              <a:rect l="0" t="0" r="r" b="b"/>
              <a:pathLst>
                <a:path w="9" h="48">
                  <a:moveTo>
                    <a:pt x="0" y="6"/>
                  </a:moveTo>
                  <a:lnTo>
                    <a:pt x="0" y="43"/>
                  </a:lnTo>
                  <a:lnTo>
                    <a:pt x="0" y="43"/>
                  </a:lnTo>
                  <a:lnTo>
                    <a:pt x="0" y="45"/>
                  </a:lnTo>
                  <a:lnTo>
                    <a:pt x="1" y="47"/>
                  </a:lnTo>
                  <a:lnTo>
                    <a:pt x="3" y="47"/>
                  </a:lnTo>
                  <a:lnTo>
                    <a:pt x="4" y="48"/>
                  </a:lnTo>
                  <a:lnTo>
                    <a:pt x="6" y="47"/>
                  </a:lnTo>
                  <a:lnTo>
                    <a:pt x="7" y="47"/>
                  </a:lnTo>
                  <a:lnTo>
                    <a:pt x="8" y="45"/>
                  </a:lnTo>
                  <a:lnTo>
                    <a:pt x="9" y="43"/>
                  </a:lnTo>
                  <a:lnTo>
                    <a:pt x="9" y="6"/>
                  </a:lnTo>
                  <a:lnTo>
                    <a:pt x="9" y="6"/>
                  </a:lnTo>
                  <a:lnTo>
                    <a:pt x="8" y="3"/>
                  </a:lnTo>
                  <a:lnTo>
                    <a:pt x="7" y="1"/>
                  </a:lnTo>
                  <a:lnTo>
                    <a:pt x="6" y="0"/>
                  </a:lnTo>
                  <a:lnTo>
                    <a:pt x="4" y="0"/>
                  </a:lnTo>
                  <a:lnTo>
                    <a:pt x="3" y="0"/>
                  </a:lnTo>
                  <a:lnTo>
                    <a:pt x="1" y="1"/>
                  </a:lnTo>
                  <a:lnTo>
                    <a:pt x="0" y="3"/>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573">
              <a:extLst>
                <a:ext uri="{FF2B5EF4-FFF2-40B4-BE49-F238E27FC236}">
                  <a16:creationId xmlns:a16="http://schemas.microsoft.com/office/drawing/2014/main" id="{735F3DBA-16D4-4E47-9C16-6C88E4409E87}"/>
                </a:ext>
              </a:extLst>
            </p:cNvPr>
            <p:cNvSpPr/>
            <p:nvPr/>
          </p:nvSpPr>
          <p:spPr bwMode="auto">
            <a:xfrm>
              <a:off x="5567363" y="2225675"/>
              <a:ext cx="4763" cy="25400"/>
            </a:xfrm>
            <a:custGeom>
              <a:avLst/>
              <a:gdLst/>
              <a:ahLst/>
              <a:cxnLst>
                <a:cxn ang="0">
                  <a:pos x="0" y="4"/>
                </a:cxn>
                <a:cxn ang="0">
                  <a:pos x="0" y="42"/>
                </a:cxn>
                <a:cxn ang="0">
                  <a:pos x="0" y="42"/>
                </a:cxn>
                <a:cxn ang="0">
                  <a:pos x="0" y="45"/>
                </a:cxn>
                <a:cxn ang="0">
                  <a:pos x="1" y="47"/>
                </a:cxn>
                <a:cxn ang="0">
                  <a:pos x="3" y="47"/>
                </a:cxn>
                <a:cxn ang="0">
                  <a:pos x="4" y="48"/>
                </a:cxn>
                <a:cxn ang="0">
                  <a:pos x="6" y="47"/>
                </a:cxn>
                <a:cxn ang="0">
                  <a:pos x="8" y="47"/>
                </a:cxn>
                <a:cxn ang="0">
                  <a:pos x="9" y="45"/>
                </a:cxn>
                <a:cxn ang="0">
                  <a:pos x="9" y="42"/>
                </a:cxn>
                <a:cxn ang="0">
                  <a:pos x="9" y="4"/>
                </a:cxn>
                <a:cxn ang="0">
                  <a:pos x="9" y="4"/>
                </a:cxn>
                <a:cxn ang="0">
                  <a:pos x="9" y="3"/>
                </a:cxn>
                <a:cxn ang="0">
                  <a:pos x="8" y="1"/>
                </a:cxn>
                <a:cxn ang="0">
                  <a:pos x="6" y="0"/>
                </a:cxn>
                <a:cxn ang="0">
                  <a:pos x="4" y="0"/>
                </a:cxn>
                <a:cxn ang="0">
                  <a:pos x="3" y="0"/>
                </a:cxn>
                <a:cxn ang="0">
                  <a:pos x="1" y="1"/>
                </a:cxn>
                <a:cxn ang="0">
                  <a:pos x="0" y="3"/>
                </a:cxn>
                <a:cxn ang="0">
                  <a:pos x="0" y="4"/>
                </a:cxn>
                <a:cxn ang="0">
                  <a:pos x="0" y="4"/>
                </a:cxn>
              </a:cxnLst>
              <a:rect l="0" t="0" r="r" b="b"/>
              <a:pathLst>
                <a:path w="9" h="48">
                  <a:moveTo>
                    <a:pt x="0" y="4"/>
                  </a:moveTo>
                  <a:lnTo>
                    <a:pt x="0" y="42"/>
                  </a:lnTo>
                  <a:lnTo>
                    <a:pt x="0" y="42"/>
                  </a:lnTo>
                  <a:lnTo>
                    <a:pt x="0" y="45"/>
                  </a:lnTo>
                  <a:lnTo>
                    <a:pt x="1" y="47"/>
                  </a:lnTo>
                  <a:lnTo>
                    <a:pt x="3" y="47"/>
                  </a:lnTo>
                  <a:lnTo>
                    <a:pt x="4" y="48"/>
                  </a:lnTo>
                  <a:lnTo>
                    <a:pt x="6" y="47"/>
                  </a:lnTo>
                  <a:lnTo>
                    <a:pt x="8" y="47"/>
                  </a:lnTo>
                  <a:lnTo>
                    <a:pt x="9" y="45"/>
                  </a:lnTo>
                  <a:lnTo>
                    <a:pt x="9" y="42"/>
                  </a:lnTo>
                  <a:lnTo>
                    <a:pt x="9" y="4"/>
                  </a:lnTo>
                  <a:lnTo>
                    <a:pt x="9" y="4"/>
                  </a:lnTo>
                  <a:lnTo>
                    <a:pt x="9" y="3"/>
                  </a:lnTo>
                  <a:lnTo>
                    <a:pt x="8" y="1"/>
                  </a:lnTo>
                  <a:lnTo>
                    <a:pt x="6" y="0"/>
                  </a:lnTo>
                  <a:lnTo>
                    <a:pt x="4" y="0"/>
                  </a:lnTo>
                  <a:lnTo>
                    <a:pt x="3" y="0"/>
                  </a:lnTo>
                  <a:lnTo>
                    <a:pt x="1" y="1"/>
                  </a:lnTo>
                  <a:lnTo>
                    <a:pt x="0" y="3"/>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574">
              <a:extLst>
                <a:ext uri="{FF2B5EF4-FFF2-40B4-BE49-F238E27FC236}">
                  <a16:creationId xmlns:a16="http://schemas.microsoft.com/office/drawing/2014/main" id="{DF36740F-A524-45DD-A412-7EE7EF853730}"/>
                </a:ext>
              </a:extLst>
            </p:cNvPr>
            <p:cNvSpPr/>
            <p:nvPr/>
          </p:nvSpPr>
          <p:spPr bwMode="auto">
            <a:xfrm>
              <a:off x="5597526" y="2243138"/>
              <a:ext cx="6350" cy="30163"/>
            </a:xfrm>
            <a:custGeom>
              <a:avLst/>
              <a:gdLst/>
              <a:ahLst/>
              <a:cxnLst>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 ang="0">
                  <a:pos x="1" y="17"/>
                </a:cxn>
                <a:cxn ang="0">
                  <a:pos x="2" y="28"/>
                </a:cxn>
                <a:cxn ang="0">
                  <a:pos x="2" y="39"/>
                </a:cxn>
                <a:cxn ang="0">
                  <a:pos x="1" y="46"/>
                </a:cxn>
                <a:cxn ang="0">
                  <a:pos x="0" y="51"/>
                </a:cxn>
                <a:cxn ang="0">
                  <a:pos x="0" y="51"/>
                </a:cxn>
                <a:cxn ang="0">
                  <a:pos x="0" y="53"/>
                </a:cxn>
                <a:cxn ang="0">
                  <a:pos x="1" y="55"/>
                </a:cxn>
                <a:cxn ang="0">
                  <a:pos x="2" y="56"/>
                </a:cxn>
                <a:cxn ang="0">
                  <a:pos x="3" y="57"/>
                </a:cxn>
                <a:cxn ang="0">
                  <a:pos x="5" y="57"/>
                </a:cxn>
                <a:cxn ang="0">
                  <a:pos x="7" y="57"/>
                </a:cxn>
                <a:cxn ang="0">
                  <a:pos x="8" y="55"/>
                </a:cxn>
                <a:cxn ang="0">
                  <a:pos x="9" y="54"/>
                </a:cxn>
                <a:cxn ang="0">
                  <a:pos x="9" y="54"/>
                </a:cxn>
                <a:cxn ang="0">
                  <a:pos x="10" y="48"/>
                </a:cxn>
                <a:cxn ang="0">
                  <a:pos x="11" y="42"/>
                </a:cxn>
                <a:cxn ang="0">
                  <a:pos x="11" y="29"/>
                </a:cxn>
                <a:cxn ang="0">
                  <a:pos x="10" y="17"/>
                </a:cxn>
                <a:cxn ang="0">
                  <a:pos x="9" y="5"/>
                </a:cxn>
                <a:cxn ang="0">
                  <a:pos x="9" y="5"/>
                </a:cxn>
              </a:cxnLst>
              <a:rect l="0" t="0" r="r" b="b"/>
              <a:pathLst>
                <a:path w="11" h="57">
                  <a:moveTo>
                    <a:pt x="9" y="5"/>
                  </a:moveTo>
                  <a:lnTo>
                    <a:pt x="9" y="5"/>
                  </a:lnTo>
                  <a:lnTo>
                    <a:pt x="9" y="3"/>
                  </a:lnTo>
                  <a:lnTo>
                    <a:pt x="8" y="1"/>
                  </a:lnTo>
                  <a:lnTo>
                    <a:pt x="6" y="0"/>
                  </a:lnTo>
                  <a:lnTo>
                    <a:pt x="4" y="0"/>
                  </a:lnTo>
                  <a:lnTo>
                    <a:pt x="3" y="0"/>
                  </a:lnTo>
                  <a:lnTo>
                    <a:pt x="1" y="1"/>
                  </a:lnTo>
                  <a:lnTo>
                    <a:pt x="0" y="3"/>
                  </a:lnTo>
                  <a:lnTo>
                    <a:pt x="0" y="5"/>
                  </a:lnTo>
                  <a:lnTo>
                    <a:pt x="0" y="5"/>
                  </a:lnTo>
                  <a:lnTo>
                    <a:pt x="1" y="17"/>
                  </a:lnTo>
                  <a:lnTo>
                    <a:pt x="2" y="28"/>
                  </a:lnTo>
                  <a:lnTo>
                    <a:pt x="2" y="39"/>
                  </a:lnTo>
                  <a:lnTo>
                    <a:pt x="1" y="46"/>
                  </a:lnTo>
                  <a:lnTo>
                    <a:pt x="0" y="51"/>
                  </a:lnTo>
                  <a:lnTo>
                    <a:pt x="0" y="51"/>
                  </a:lnTo>
                  <a:lnTo>
                    <a:pt x="0" y="53"/>
                  </a:lnTo>
                  <a:lnTo>
                    <a:pt x="1" y="55"/>
                  </a:lnTo>
                  <a:lnTo>
                    <a:pt x="2" y="56"/>
                  </a:lnTo>
                  <a:lnTo>
                    <a:pt x="3" y="57"/>
                  </a:lnTo>
                  <a:lnTo>
                    <a:pt x="5" y="57"/>
                  </a:lnTo>
                  <a:lnTo>
                    <a:pt x="7" y="57"/>
                  </a:lnTo>
                  <a:lnTo>
                    <a:pt x="8" y="55"/>
                  </a:lnTo>
                  <a:lnTo>
                    <a:pt x="9" y="54"/>
                  </a:lnTo>
                  <a:lnTo>
                    <a:pt x="9" y="54"/>
                  </a:lnTo>
                  <a:lnTo>
                    <a:pt x="10" y="48"/>
                  </a:lnTo>
                  <a:lnTo>
                    <a:pt x="11" y="42"/>
                  </a:lnTo>
                  <a:lnTo>
                    <a:pt x="11" y="29"/>
                  </a:lnTo>
                  <a:lnTo>
                    <a:pt x="10" y="17"/>
                  </a:lnTo>
                  <a:lnTo>
                    <a:pt x="9" y="5"/>
                  </a:lnTo>
                  <a:lnTo>
                    <a:pt x="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575">
              <a:extLst>
                <a:ext uri="{FF2B5EF4-FFF2-40B4-BE49-F238E27FC236}">
                  <a16:creationId xmlns:a16="http://schemas.microsoft.com/office/drawing/2014/main" id="{B74955D4-C442-4062-A8C6-DF1ED06A613C}"/>
                </a:ext>
              </a:extLst>
            </p:cNvPr>
            <p:cNvSpPr/>
            <p:nvPr/>
          </p:nvSpPr>
          <p:spPr bwMode="auto">
            <a:xfrm>
              <a:off x="5354638" y="2393950"/>
              <a:ext cx="6350" cy="31750"/>
            </a:xfrm>
            <a:custGeom>
              <a:avLst/>
              <a:gdLst/>
              <a:ahLst/>
              <a:cxnLst>
                <a:cxn ang="0">
                  <a:pos x="4" y="4"/>
                </a:cxn>
                <a:cxn ang="0">
                  <a:pos x="4" y="4"/>
                </a:cxn>
                <a:cxn ang="0">
                  <a:pos x="4" y="30"/>
                </a:cxn>
                <a:cxn ang="0">
                  <a:pos x="3" y="43"/>
                </a:cxn>
                <a:cxn ang="0">
                  <a:pos x="0" y="55"/>
                </a:cxn>
                <a:cxn ang="0">
                  <a:pos x="0" y="55"/>
                </a:cxn>
                <a:cxn ang="0">
                  <a:pos x="0" y="57"/>
                </a:cxn>
                <a:cxn ang="0">
                  <a:pos x="0" y="59"/>
                </a:cxn>
                <a:cxn ang="0">
                  <a:pos x="1" y="60"/>
                </a:cxn>
                <a:cxn ang="0">
                  <a:pos x="3" y="61"/>
                </a:cxn>
                <a:cxn ang="0">
                  <a:pos x="5" y="61"/>
                </a:cxn>
                <a:cxn ang="0">
                  <a:pos x="6" y="61"/>
                </a:cxn>
                <a:cxn ang="0">
                  <a:pos x="8" y="59"/>
                </a:cxn>
                <a:cxn ang="0">
                  <a:pos x="9" y="58"/>
                </a:cxn>
                <a:cxn ang="0">
                  <a:pos x="9" y="58"/>
                </a:cxn>
                <a:cxn ang="0">
                  <a:pos x="12" y="45"/>
                </a:cxn>
                <a:cxn ang="0">
                  <a:pos x="14" y="31"/>
                </a:cxn>
                <a:cxn ang="0">
                  <a:pos x="14" y="4"/>
                </a:cxn>
                <a:cxn ang="0">
                  <a:pos x="14" y="4"/>
                </a:cxn>
                <a:cxn ang="0">
                  <a:pos x="14" y="2"/>
                </a:cxn>
                <a:cxn ang="0">
                  <a:pos x="12" y="1"/>
                </a:cxn>
                <a:cxn ang="0">
                  <a:pos x="11" y="0"/>
                </a:cxn>
                <a:cxn ang="0">
                  <a:pos x="9" y="0"/>
                </a:cxn>
                <a:cxn ang="0">
                  <a:pos x="7" y="0"/>
                </a:cxn>
                <a:cxn ang="0">
                  <a:pos x="6" y="1"/>
                </a:cxn>
                <a:cxn ang="0">
                  <a:pos x="5" y="2"/>
                </a:cxn>
                <a:cxn ang="0">
                  <a:pos x="4" y="4"/>
                </a:cxn>
                <a:cxn ang="0">
                  <a:pos x="4" y="4"/>
                </a:cxn>
              </a:cxnLst>
              <a:rect l="0" t="0" r="r" b="b"/>
              <a:pathLst>
                <a:path w="14" h="61">
                  <a:moveTo>
                    <a:pt x="4" y="4"/>
                  </a:moveTo>
                  <a:lnTo>
                    <a:pt x="4" y="4"/>
                  </a:lnTo>
                  <a:lnTo>
                    <a:pt x="4" y="30"/>
                  </a:lnTo>
                  <a:lnTo>
                    <a:pt x="3" y="43"/>
                  </a:lnTo>
                  <a:lnTo>
                    <a:pt x="0" y="55"/>
                  </a:lnTo>
                  <a:lnTo>
                    <a:pt x="0" y="55"/>
                  </a:lnTo>
                  <a:lnTo>
                    <a:pt x="0" y="57"/>
                  </a:lnTo>
                  <a:lnTo>
                    <a:pt x="0" y="59"/>
                  </a:lnTo>
                  <a:lnTo>
                    <a:pt x="1" y="60"/>
                  </a:lnTo>
                  <a:lnTo>
                    <a:pt x="3" y="61"/>
                  </a:lnTo>
                  <a:lnTo>
                    <a:pt x="5" y="61"/>
                  </a:lnTo>
                  <a:lnTo>
                    <a:pt x="6" y="61"/>
                  </a:lnTo>
                  <a:lnTo>
                    <a:pt x="8" y="59"/>
                  </a:lnTo>
                  <a:lnTo>
                    <a:pt x="9" y="58"/>
                  </a:lnTo>
                  <a:lnTo>
                    <a:pt x="9" y="58"/>
                  </a:lnTo>
                  <a:lnTo>
                    <a:pt x="12" y="45"/>
                  </a:lnTo>
                  <a:lnTo>
                    <a:pt x="14" y="31"/>
                  </a:lnTo>
                  <a:lnTo>
                    <a:pt x="14" y="4"/>
                  </a:lnTo>
                  <a:lnTo>
                    <a:pt x="14" y="4"/>
                  </a:lnTo>
                  <a:lnTo>
                    <a:pt x="14" y="2"/>
                  </a:lnTo>
                  <a:lnTo>
                    <a:pt x="12" y="1"/>
                  </a:lnTo>
                  <a:lnTo>
                    <a:pt x="11" y="0"/>
                  </a:lnTo>
                  <a:lnTo>
                    <a:pt x="9" y="0"/>
                  </a:lnTo>
                  <a:lnTo>
                    <a:pt x="7" y="0"/>
                  </a:lnTo>
                  <a:lnTo>
                    <a:pt x="6" y="1"/>
                  </a:lnTo>
                  <a:lnTo>
                    <a:pt x="5" y="2"/>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576">
              <a:extLst>
                <a:ext uri="{FF2B5EF4-FFF2-40B4-BE49-F238E27FC236}">
                  <a16:creationId xmlns:a16="http://schemas.microsoft.com/office/drawing/2014/main" id="{09913FF8-FEB8-4A55-BB30-C29D365B5305}"/>
                </a:ext>
              </a:extLst>
            </p:cNvPr>
            <p:cNvSpPr/>
            <p:nvPr/>
          </p:nvSpPr>
          <p:spPr bwMode="auto">
            <a:xfrm>
              <a:off x="5367338" y="2428875"/>
              <a:ext cx="4763" cy="39688"/>
            </a:xfrm>
            <a:custGeom>
              <a:avLst/>
              <a:gdLst/>
              <a:ahLst/>
              <a:cxnLst>
                <a:cxn ang="0">
                  <a:pos x="0" y="5"/>
                </a:cxn>
                <a:cxn ang="0">
                  <a:pos x="0" y="72"/>
                </a:cxn>
                <a:cxn ang="0">
                  <a:pos x="0" y="72"/>
                </a:cxn>
                <a:cxn ang="0">
                  <a:pos x="0" y="73"/>
                </a:cxn>
                <a:cxn ang="0">
                  <a:pos x="1" y="75"/>
                </a:cxn>
                <a:cxn ang="0">
                  <a:pos x="3" y="76"/>
                </a:cxn>
                <a:cxn ang="0">
                  <a:pos x="4" y="76"/>
                </a:cxn>
                <a:cxn ang="0">
                  <a:pos x="6" y="76"/>
                </a:cxn>
                <a:cxn ang="0">
                  <a:pos x="7" y="75"/>
                </a:cxn>
                <a:cxn ang="0">
                  <a:pos x="8" y="73"/>
                </a:cxn>
                <a:cxn ang="0">
                  <a:pos x="9" y="72"/>
                </a:cxn>
                <a:cxn ang="0">
                  <a:pos x="9" y="5"/>
                </a:cxn>
                <a:cxn ang="0">
                  <a:pos x="9" y="5"/>
                </a:cxn>
                <a:cxn ang="0">
                  <a:pos x="8" y="2"/>
                </a:cxn>
                <a:cxn ang="0">
                  <a:pos x="7" y="1"/>
                </a:cxn>
                <a:cxn ang="0">
                  <a:pos x="6" y="0"/>
                </a:cxn>
                <a:cxn ang="0">
                  <a:pos x="4" y="0"/>
                </a:cxn>
                <a:cxn ang="0">
                  <a:pos x="3" y="0"/>
                </a:cxn>
                <a:cxn ang="0">
                  <a:pos x="1" y="1"/>
                </a:cxn>
                <a:cxn ang="0">
                  <a:pos x="0" y="2"/>
                </a:cxn>
                <a:cxn ang="0">
                  <a:pos x="0" y="5"/>
                </a:cxn>
                <a:cxn ang="0">
                  <a:pos x="0" y="5"/>
                </a:cxn>
              </a:cxnLst>
              <a:rect l="0" t="0" r="r" b="b"/>
              <a:pathLst>
                <a:path w="9" h="76">
                  <a:moveTo>
                    <a:pt x="0" y="5"/>
                  </a:moveTo>
                  <a:lnTo>
                    <a:pt x="0" y="72"/>
                  </a:lnTo>
                  <a:lnTo>
                    <a:pt x="0" y="72"/>
                  </a:lnTo>
                  <a:lnTo>
                    <a:pt x="0" y="73"/>
                  </a:lnTo>
                  <a:lnTo>
                    <a:pt x="1" y="75"/>
                  </a:lnTo>
                  <a:lnTo>
                    <a:pt x="3" y="76"/>
                  </a:lnTo>
                  <a:lnTo>
                    <a:pt x="4" y="76"/>
                  </a:lnTo>
                  <a:lnTo>
                    <a:pt x="6" y="76"/>
                  </a:lnTo>
                  <a:lnTo>
                    <a:pt x="7" y="75"/>
                  </a:lnTo>
                  <a:lnTo>
                    <a:pt x="8" y="73"/>
                  </a:lnTo>
                  <a:lnTo>
                    <a:pt x="9" y="72"/>
                  </a:lnTo>
                  <a:lnTo>
                    <a:pt x="9" y="5"/>
                  </a:lnTo>
                  <a:lnTo>
                    <a:pt x="9" y="5"/>
                  </a:lnTo>
                  <a:lnTo>
                    <a:pt x="8" y="2"/>
                  </a:lnTo>
                  <a:lnTo>
                    <a:pt x="7" y="1"/>
                  </a:lnTo>
                  <a:lnTo>
                    <a:pt x="6" y="0"/>
                  </a:lnTo>
                  <a:lnTo>
                    <a:pt x="4" y="0"/>
                  </a:lnTo>
                  <a:lnTo>
                    <a:pt x="3"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577">
              <a:extLst>
                <a:ext uri="{FF2B5EF4-FFF2-40B4-BE49-F238E27FC236}">
                  <a16:creationId xmlns:a16="http://schemas.microsoft.com/office/drawing/2014/main" id="{D18ED309-D276-4D0C-9304-403786341A84}"/>
                </a:ext>
              </a:extLst>
            </p:cNvPr>
            <p:cNvSpPr/>
            <p:nvPr/>
          </p:nvSpPr>
          <p:spPr bwMode="auto">
            <a:xfrm>
              <a:off x="5384801" y="2454275"/>
              <a:ext cx="4763" cy="39688"/>
            </a:xfrm>
            <a:custGeom>
              <a:avLst/>
              <a:gdLst/>
              <a:ahLst/>
              <a:cxnLst>
                <a:cxn ang="0">
                  <a:pos x="0" y="4"/>
                </a:cxn>
                <a:cxn ang="0">
                  <a:pos x="0" y="70"/>
                </a:cxn>
                <a:cxn ang="0">
                  <a:pos x="0" y="70"/>
                </a:cxn>
                <a:cxn ang="0">
                  <a:pos x="0" y="72"/>
                </a:cxn>
                <a:cxn ang="0">
                  <a:pos x="1" y="74"/>
                </a:cxn>
                <a:cxn ang="0">
                  <a:pos x="3" y="75"/>
                </a:cxn>
                <a:cxn ang="0">
                  <a:pos x="4" y="75"/>
                </a:cxn>
                <a:cxn ang="0">
                  <a:pos x="6" y="75"/>
                </a:cxn>
                <a:cxn ang="0">
                  <a:pos x="8" y="74"/>
                </a:cxn>
                <a:cxn ang="0">
                  <a:pos x="9" y="72"/>
                </a:cxn>
                <a:cxn ang="0">
                  <a:pos x="9" y="70"/>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75">
                  <a:moveTo>
                    <a:pt x="0" y="4"/>
                  </a:moveTo>
                  <a:lnTo>
                    <a:pt x="0" y="70"/>
                  </a:lnTo>
                  <a:lnTo>
                    <a:pt x="0" y="70"/>
                  </a:lnTo>
                  <a:lnTo>
                    <a:pt x="0" y="72"/>
                  </a:lnTo>
                  <a:lnTo>
                    <a:pt x="1" y="74"/>
                  </a:lnTo>
                  <a:lnTo>
                    <a:pt x="3" y="75"/>
                  </a:lnTo>
                  <a:lnTo>
                    <a:pt x="4" y="75"/>
                  </a:lnTo>
                  <a:lnTo>
                    <a:pt x="6" y="75"/>
                  </a:lnTo>
                  <a:lnTo>
                    <a:pt x="8" y="74"/>
                  </a:lnTo>
                  <a:lnTo>
                    <a:pt x="9" y="72"/>
                  </a:lnTo>
                  <a:lnTo>
                    <a:pt x="9" y="70"/>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578">
              <a:extLst>
                <a:ext uri="{FF2B5EF4-FFF2-40B4-BE49-F238E27FC236}">
                  <a16:creationId xmlns:a16="http://schemas.microsoft.com/office/drawing/2014/main" id="{6A458349-CC1C-4111-BE07-340F7CD607E6}"/>
                </a:ext>
              </a:extLst>
            </p:cNvPr>
            <p:cNvSpPr/>
            <p:nvPr/>
          </p:nvSpPr>
          <p:spPr bwMode="auto">
            <a:xfrm>
              <a:off x="5402263" y="2479675"/>
              <a:ext cx="6350" cy="39688"/>
            </a:xfrm>
            <a:custGeom>
              <a:avLst/>
              <a:gdLst/>
              <a:ahLst/>
              <a:cxnLst>
                <a:cxn ang="0">
                  <a:pos x="14" y="5"/>
                </a:cxn>
                <a:cxn ang="0">
                  <a:pos x="14" y="5"/>
                </a:cxn>
                <a:cxn ang="0">
                  <a:pos x="13" y="2"/>
                </a:cxn>
                <a:cxn ang="0">
                  <a:pos x="12" y="1"/>
                </a:cxn>
                <a:cxn ang="0">
                  <a:pos x="11" y="0"/>
                </a:cxn>
                <a:cxn ang="0">
                  <a:pos x="9" y="0"/>
                </a:cxn>
                <a:cxn ang="0">
                  <a:pos x="8" y="0"/>
                </a:cxn>
                <a:cxn ang="0">
                  <a:pos x="6" y="1"/>
                </a:cxn>
                <a:cxn ang="0">
                  <a:pos x="5" y="2"/>
                </a:cxn>
                <a:cxn ang="0">
                  <a:pos x="4" y="5"/>
                </a:cxn>
                <a:cxn ang="0">
                  <a:pos x="4" y="5"/>
                </a:cxn>
                <a:cxn ang="0">
                  <a:pos x="4" y="14"/>
                </a:cxn>
                <a:cxn ang="0">
                  <a:pos x="2" y="23"/>
                </a:cxn>
                <a:cxn ang="0">
                  <a:pos x="1" y="32"/>
                </a:cxn>
                <a:cxn ang="0">
                  <a:pos x="0" y="41"/>
                </a:cxn>
                <a:cxn ang="0">
                  <a:pos x="0" y="41"/>
                </a:cxn>
                <a:cxn ang="0">
                  <a:pos x="0" y="49"/>
                </a:cxn>
                <a:cxn ang="0">
                  <a:pos x="1" y="57"/>
                </a:cxn>
                <a:cxn ang="0">
                  <a:pos x="3" y="66"/>
                </a:cxn>
                <a:cxn ang="0">
                  <a:pos x="5" y="74"/>
                </a:cxn>
                <a:cxn ang="0">
                  <a:pos x="5" y="74"/>
                </a:cxn>
                <a:cxn ang="0">
                  <a:pos x="6" y="75"/>
                </a:cxn>
                <a:cxn ang="0">
                  <a:pos x="8" y="76"/>
                </a:cxn>
                <a:cxn ang="0">
                  <a:pos x="9" y="76"/>
                </a:cxn>
                <a:cxn ang="0">
                  <a:pos x="11" y="75"/>
                </a:cxn>
                <a:cxn ang="0">
                  <a:pos x="13" y="73"/>
                </a:cxn>
                <a:cxn ang="0">
                  <a:pos x="13" y="71"/>
                </a:cxn>
                <a:cxn ang="0">
                  <a:pos x="13" y="69"/>
                </a:cxn>
                <a:cxn ang="0">
                  <a:pos x="13" y="69"/>
                </a:cxn>
                <a:cxn ang="0">
                  <a:pos x="11" y="60"/>
                </a:cxn>
                <a:cxn ang="0">
                  <a:pos x="9" y="53"/>
                </a:cxn>
                <a:cxn ang="0">
                  <a:pos x="9" y="45"/>
                </a:cxn>
                <a:cxn ang="0">
                  <a:pos x="10" y="37"/>
                </a:cxn>
                <a:cxn ang="0">
                  <a:pos x="12" y="21"/>
                </a:cxn>
                <a:cxn ang="0">
                  <a:pos x="14" y="5"/>
                </a:cxn>
                <a:cxn ang="0">
                  <a:pos x="14" y="5"/>
                </a:cxn>
              </a:cxnLst>
              <a:rect l="0" t="0" r="r" b="b"/>
              <a:pathLst>
                <a:path w="14" h="76">
                  <a:moveTo>
                    <a:pt x="14" y="5"/>
                  </a:moveTo>
                  <a:lnTo>
                    <a:pt x="14" y="5"/>
                  </a:lnTo>
                  <a:lnTo>
                    <a:pt x="13" y="2"/>
                  </a:lnTo>
                  <a:lnTo>
                    <a:pt x="12" y="1"/>
                  </a:lnTo>
                  <a:lnTo>
                    <a:pt x="11" y="0"/>
                  </a:lnTo>
                  <a:lnTo>
                    <a:pt x="9" y="0"/>
                  </a:lnTo>
                  <a:lnTo>
                    <a:pt x="8" y="0"/>
                  </a:lnTo>
                  <a:lnTo>
                    <a:pt x="6" y="1"/>
                  </a:lnTo>
                  <a:lnTo>
                    <a:pt x="5" y="2"/>
                  </a:lnTo>
                  <a:lnTo>
                    <a:pt x="4" y="5"/>
                  </a:lnTo>
                  <a:lnTo>
                    <a:pt x="4" y="5"/>
                  </a:lnTo>
                  <a:lnTo>
                    <a:pt x="4" y="14"/>
                  </a:lnTo>
                  <a:lnTo>
                    <a:pt x="2" y="23"/>
                  </a:lnTo>
                  <a:lnTo>
                    <a:pt x="1" y="32"/>
                  </a:lnTo>
                  <a:lnTo>
                    <a:pt x="0" y="41"/>
                  </a:lnTo>
                  <a:lnTo>
                    <a:pt x="0" y="41"/>
                  </a:lnTo>
                  <a:lnTo>
                    <a:pt x="0" y="49"/>
                  </a:lnTo>
                  <a:lnTo>
                    <a:pt x="1" y="57"/>
                  </a:lnTo>
                  <a:lnTo>
                    <a:pt x="3" y="66"/>
                  </a:lnTo>
                  <a:lnTo>
                    <a:pt x="5" y="74"/>
                  </a:lnTo>
                  <a:lnTo>
                    <a:pt x="5" y="74"/>
                  </a:lnTo>
                  <a:lnTo>
                    <a:pt x="6" y="75"/>
                  </a:lnTo>
                  <a:lnTo>
                    <a:pt x="8" y="76"/>
                  </a:lnTo>
                  <a:lnTo>
                    <a:pt x="9" y="76"/>
                  </a:lnTo>
                  <a:lnTo>
                    <a:pt x="11" y="75"/>
                  </a:lnTo>
                  <a:lnTo>
                    <a:pt x="13" y="73"/>
                  </a:lnTo>
                  <a:lnTo>
                    <a:pt x="13" y="71"/>
                  </a:lnTo>
                  <a:lnTo>
                    <a:pt x="13" y="69"/>
                  </a:lnTo>
                  <a:lnTo>
                    <a:pt x="13" y="69"/>
                  </a:lnTo>
                  <a:lnTo>
                    <a:pt x="11" y="60"/>
                  </a:lnTo>
                  <a:lnTo>
                    <a:pt x="9" y="53"/>
                  </a:lnTo>
                  <a:lnTo>
                    <a:pt x="9" y="45"/>
                  </a:lnTo>
                  <a:lnTo>
                    <a:pt x="10" y="37"/>
                  </a:lnTo>
                  <a:lnTo>
                    <a:pt x="12" y="21"/>
                  </a:lnTo>
                  <a:lnTo>
                    <a:pt x="14" y="5"/>
                  </a:lnTo>
                  <a:lnTo>
                    <a:pt x="1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579">
              <a:extLst>
                <a:ext uri="{FF2B5EF4-FFF2-40B4-BE49-F238E27FC236}">
                  <a16:creationId xmlns:a16="http://schemas.microsoft.com/office/drawing/2014/main" id="{FCFA095C-2916-4DF8-AA60-67516DEBA8BA}"/>
                </a:ext>
              </a:extLst>
            </p:cNvPr>
            <p:cNvSpPr/>
            <p:nvPr/>
          </p:nvSpPr>
          <p:spPr bwMode="auto">
            <a:xfrm>
              <a:off x="5426076" y="2497138"/>
              <a:ext cx="7938" cy="30163"/>
            </a:xfrm>
            <a:custGeom>
              <a:avLst/>
              <a:gdLst/>
              <a:ahLst/>
              <a:cxnLst>
                <a:cxn ang="0">
                  <a:pos x="7" y="3"/>
                </a:cxn>
                <a:cxn ang="0">
                  <a:pos x="7" y="3"/>
                </a:cxn>
                <a:cxn ang="0">
                  <a:pos x="4" y="9"/>
                </a:cxn>
                <a:cxn ang="0">
                  <a:pos x="1" y="14"/>
                </a:cxn>
                <a:cxn ang="0">
                  <a:pos x="0" y="20"/>
                </a:cxn>
                <a:cxn ang="0">
                  <a:pos x="0" y="26"/>
                </a:cxn>
                <a:cxn ang="0">
                  <a:pos x="0" y="40"/>
                </a:cxn>
                <a:cxn ang="0">
                  <a:pos x="1" y="52"/>
                </a:cxn>
                <a:cxn ang="0">
                  <a:pos x="1" y="52"/>
                </a:cxn>
                <a:cxn ang="0">
                  <a:pos x="1" y="54"/>
                </a:cxn>
                <a:cxn ang="0">
                  <a:pos x="3" y="55"/>
                </a:cxn>
                <a:cxn ang="0">
                  <a:pos x="5" y="56"/>
                </a:cxn>
                <a:cxn ang="0">
                  <a:pos x="6" y="57"/>
                </a:cxn>
                <a:cxn ang="0">
                  <a:pos x="8" y="56"/>
                </a:cxn>
                <a:cxn ang="0">
                  <a:pos x="10" y="55"/>
                </a:cxn>
                <a:cxn ang="0">
                  <a:pos x="11" y="54"/>
                </a:cxn>
                <a:cxn ang="0">
                  <a:pos x="11" y="52"/>
                </a:cxn>
                <a:cxn ang="0">
                  <a:pos x="11" y="52"/>
                </a:cxn>
                <a:cxn ang="0">
                  <a:pos x="10" y="29"/>
                </a:cxn>
                <a:cxn ang="0">
                  <a:pos x="10" y="23"/>
                </a:cxn>
                <a:cxn ang="0">
                  <a:pos x="11" y="18"/>
                </a:cxn>
                <a:cxn ang="0">
                  <a:pos x="12" y="13"/>
                </a:cxn>
                <a:cxn ang="0">
                  <a:pos x="15" y="8"/>
                </a:cxn>
                <a:cxn ang="0">
                  <a:pos x="15" y="8"/>
                </a:cxn>
                <a:cxn ang="0">
                  <a:pos x="16" y="6"/>
                </a:cxn>
                <a:cxn ang="0">
                  <a:pos x="15" y="4"/>
                </a:cxn>
                <a:cxn ang="0">
                  <a:pos x="15" y="2"/>
                </a:cxn>
                <a:cxn ang="0">
                  <a:pos x="13" y="0"/>
                </a:cxn>
                <a:cxn ang="0">
                  <a:pos x="12" y="0"/>
                </a:cxn>
                <a:cxn ang="0">
                  <a:pos x="10" y="0"/>
                </a:cxn>
                <a:cxn ang="0">
                  <a:pos x="8" y="0"/>
                </a:cxn>
                <a:cxn ang="0">
                  <a:pos x="7" y="3"/>
                </a:cxn>
                <a:cxn ang="0">
                  <a:pos x="7" y="3"/>
                </a:cxn>
              </a:cxnLst>
              <a:rect l="0" t="0" r="r" b="b"/>
              <a:pathLst>
                <a:path w="16" h="57">
                  <a:moveTo>
                    <a:pt x="7" y="3"/>
                  </a:moveTo>
                  <a:lnTo>
                    <a:pt x="7" y="3"/>
                  </a:lnTo>
                  <a:lnTo>
                    <a:pt x="4" y="9"/>
                  </a:lnTo>
                  <a:lnTo>
                    <a:pt x="1" y="14"/>
                  </a:lnTo>
                  <a:lnTo>
                    <a:pt x="0" y="20"/>
                  </a:lnTo>
                  <a:lnTo>
                    <a:pt x="0" y="26"/>
                  </a:lnTo>
                  <a:lnTo>
                    <a:pt x="0" y="40"/>
                  </a:lnTo>
                  <a:lnTo>
                    <a:pt x="1" y="52"/>
                  </a:lnTo>
                  <a:lnTo>
                    <a:pt x="1" y="52"/>
                  </a:lnTo>
                  <a:lnTo>
                    <a:pt x="1" y="54"/>
                  </a:lnTo>
                  <a:lnTo>
                    <a:pt x="3" y="55"/>
                  </a:lnTo>
                  <a:lnTo>
                    <a:pt x="5" y="56"/>
                  </a:lnTo>
                  <a:lnTo>
                    <a:pt x="6" y="57"/>
                  </a:lnTo>
                  <a:lnTo>
                    <a:pt x="8" y="56"/>
                  </a:lnTo>
                  <a:lnTo>
                    <a:pt x="10" y="55"/>
                  </a:lnTo>
                  <a:lnTo>
                    <a:pt x="11" y="54"/>
                  </a:lnTo>
                  <a:lnTo>
                    <a:pt x="11" y="52"/>
                  </a:lnTo>
                  <a:lnTo>
                    <a:pt x="11" y="52"/>
                  </a:lnTo>
                  <a:lnTo>
                    <a:pt x="10" y="29"/>
                  </a:lnTo>
                  <a:lnTo>
                    <a:pt x="10" y="23"/>
                  </a:lnTo>
                  <a:lnTo>
                    <a:pt x="11" y="18"/>
                  </a:lnTo>
                  <a:lnTo>
                    <a:pt x="12" y="13"/>
                  </a:lnTo>
                  <a:lnTo>
                    <a:pt x="15" y="8"/>
                  </a:lnTo>
                  <a:lnTo>
                    <a:pt x="15" y="8"/>
                  </a:lnTo>
                  <a:lnTo>
                    <a:pt x="16" y="6"/>
                  </a:lnTo>
                  <a:lnTo>
                    <a:pt x="15" y="4"/>
                  </a:lnTo>
                  <a:lnTo>
                    <a:pt x="15" y="2"/>
                  </a:lnTo>
                  <a:lnTo>
                    <a:pt x="13" y="0"/>
                  </a:lnTo>
                  <a:lnTo>
                    <a:pt x="12" y="0"/>
                  </a:lnTo>
                  <a:lnTo>
                    <a:pt x="10" y="0"/>
                  </a:lnTo>
                  <a:lnTo>
                    <a:pt x="8" y="0"/>
                  </a:lnTo>
                  <a:lnTo>
                    <a:pt x="7" y="3"/>
                  </a:lnTo>
                  <a:lnTo>
                    <a:pt x="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580">
              <a:extLst>
                <a:ext uri="{FF2B5EF4-FFF2-40B4-BE49-F238E27FC236}">
                  <a16:creationId xmlns:a16="http://schemas.microsoft.com/office/drawing/2014/main" id="{810EE3E4-7EEA-4041-ABD4-B69C4C3E5845}"/>
                </a:ext>
              </a:extLst>
            </p:cNvPr>
            <p:cNvSpPr/>
            <p:nvPr/>
          </p:nvSpPr>
          <p:spPr bwMode="auto">
            <a:xfrm>
              <a:off x="5446713" y="2514600"/>
              <a:ext cx="7938" cy="36513"/>
            </a:xfrm>
            <a:custGeom>
              <a:avLst/>
              <a:gdLst/>
              <a:ahLst/>
              <a:cxnLst>
                <a:cxn ang="0">
                  <a:pos x="15" y="64"/>
                </a:cxn>
                <a:cxn ang="0">
                  <a:pos x="15" y="64"/>
                </a:cxn>
                <a:cxn ang="0">
                  <a:pos x="12" y="56"/>
                </a:cxn>
                <a:cxn ang="0">
                  <a:pos x="10" y="49"/>
                </a:cxn>
                <a:cxn ang="0">
                  <a:pos x="9" y="42"/>
                </a:cxn>
                <a:cxn ang="0">
                  <a:pos x="9" y="35"/>
                </a:cxn>
                <a:cxn ang="0">
                  <a:pos x="10" y="19"/>
                </a:cxn>
                <a:cxn ang="0">
                  <a:pos x="11" y="4"/>
                </a:cxn>
                <a:cxn ang="0">
                  <a:pos x="11" y="4"/>
                </a:cxn>
                <a:cxn ang="0">
                  <a:pos x="10" y="2"/>
                </a:cxn>
                <a:cxn ang="0">
                  <a:pos x="9" y="1"/>
                </a:cxn>
                <a:cxn ang="0">
                  <a:pos x="8" y="0"/>
                </a:cxn>
                <a:cxn ang="0">
                  <a:pos x="6" y="0"/>
                </a:cxn>
                <a:cxn ang="0">
                  <a:pos x="4" y="0"/>
                </a:cxn>
                <a:cxn ang="0">
                  <a:pos x="3" y="1"/>
                </a:cxn>
                <a:cxn ang="0">
                  <a:pos x="2" y="2"/>
                </a:cxn>
                <a:cxn ang="0">
                  <a:pos x="2" y="4"/>
                </a:cxn>
                <a:cxn ang="0">
                  <a:pos x="2" y="4"/>
                </a:cxn>
                <a:cxn ang="0">
                  <a:pos x="1" y="20"/>
                </a:cxn>
                <a:cxn ang="0">
                  <a:pos x="0" y="37"/>
                </a:cxn>
                <a:cxn ang="0">
                  <a:pos x="0" y="45"/>
                </a:cxn>
                <a:cxn ang="0">
                  <a:pos x="1" y="53"/>
                </a:cxn>
                <a:cxn ang="0">
                  <a:pos x="3" y="60"/>
                </a:cxn>
                <a:cxn ang="0">
                  <a:pos x="7" y="68"/>
                </a:cxn>
                <a:cxn ang="0">
                  <a:pos x="7" y="68"/>
                </a:cxn>
                <a:cxn ang="0">
                  <a:pos x="8" y="70"/>
                </a:cxn>
                <a:cxn ang="0">
                  <a:pos x="10" y="70"/>
                </a:cxn>
                <a:cxn ang="0">
                  <a:pos x="11" y="70"/>
                </a:cxn>
                <a:cxn ang="0">
                  <a:pos x="13" y="70"/>
                </a:cxn>
                <a:cxn ang="0">
                  <a:pos x="14" y="69"/>
                </a:cxn>
                <a:cxn ang="0">
                  <a:pos x="15" y="67"/>
                </a:cxn>
                <a:cxn ang="0">
                  <a:pos x="15" y="66"/>
                </a:cxn>
                <a:cxn ang="0">
                  <a:pos x="15" y="64"/>
                </a:cxn>
                <a:cxn ang="0">
                  <a:pos x="15" y="64"/>
                </a:cxn>
              </a:cxnLst>
              <a:rect l="0" t="0" r="r" b="b"/>
              <a:pathLst>
                <a:path w="15" h="70">
                  <a:moveTo>
                    <a:pt x="15" y="64"/>
                  </a:moveTo>
                  <a:lnTo>
                    <a:pt x="15" y="64"/>
                  </a:lnTo>
                  <a:lnTo>
                    <a:pt x="12" y="56"/>
                  </a:lnTo>
                  <a:lnTo>
                    <a:pt x="10" y="49"/>
                  </a:lnTo>
                  <a:lnTo>
                    <a:pt x="9" y="42"/>
                  </a:lnTo>
                  <a:lnTo>
                    <a:pt x="9" y="35"/>
                  </a:lnTo>
                  <a:lnTo>
                    <a:pt x="10" y="19"/>
                  </a:lnTo>
                  <a:lnTo>
                    <a:pt x="11" y="4"/>
                  </a:lnTo>
                  <a:lnTo>
                    <a:pt x="11" y="4"/>
                  </a:lnTo>
                  <a:lnTo>
                    <a:pt x="10" y="2"/>
                  </a:lnTo>
                  <a:lnTo>
                    <a:pt x="9" y="1"/>
                  </a:lnTo>
                  <a:lnTo>
                    <a:pt x="8" y="0"/>
                  </a:lnTo>
                  <a:lnTo>
                    <a:pt x="6" y="0"/>
                  </a:lnTo>
                  <a:lnTo>
                    <a:pt x="4" y="0"/>
                  </a:lnTo>
                  <a:lnTo>
                    <a:pt x="3" y="1"/>
                  </a:lnTo>
                  <a:lnTo>
                    <a:pt x="2" y="2"/>
                  </a:lnTo>
                  <a:lnTo>
                    <a:pt x="2" y="4"/>
                  </a:lnTo>
                  <a:lnTo>
                    <a:pt x="2" y="4"/>
                  </a:lnTo>
                  <a:lnTo>
                    <a:pt x="1" y="20"/>
                  </a:lnTo>
                  <a:lnTo>
                    <a:pt x="0" y="37"/>
                  </a:lnTo>
                  <a:lnTo>
                    <a:pt x="0" y="45"/>
                  </a:lnTo>
                  <a:lnTo>
                    <a:pt x="1" y="53"/>
                  </a:lnTo>
                  <a:lnTo>
                    <a:pt x="3" y="60"/>
                  </a:lnTo>
                  <a:lnTo>
                    <a:pt x="7" y="68"/>
                  </a:lnTo>
                  <a:lnTo>
                    <a:pt x="7" y="68"/>
                  </a:lnTo>
                  <a:lnTo>
                    <a:pt x="8" y="70"/>
                  </a:lnTo>
                  <a:lnTo>
                    <a:pt x="10" y="70"/>
                  </a:lnTo>
                  <a:lnTo>
                    <a:pt x="11" y="70"/>
                  </a:lnTo>
                  <a:lnTo>
                    <a:pt x="13" y="70"/>
                  </a:lnTo>
                  <a:lnTo>
                    <a:pt x="14" y="69"/>
                  </a:lnTo>
                  <a:lnTo>
                    <a:pt x="15" y="67"/>
                  </a:lnTo>
                  <a:lnTo>
                    <a:pt x="15" y="66"/>
                  </a:lnTo>
                  <a:lnTo>
                    <a:pt x="15" y="64"/>
                  </a:lnTo>
                  <a:lnTo>
                    <a:pt x="15" y="6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581">
              <a:extLst>
                <a:ext uri="{FF2B5EF4-FFF2-40B4-BE49-F238E27FC236}">
                  <a16:creationId xmlns:a16="http://schemas.microsoft.com/office/drawing/2014/main" id="{D6028533-A49C-4EC4-8A3D-E1A8194F0B08}"/>
                </a:ext>
              </a:extLst>
            </p:cNvPr>
            <p:cNvSpPr/>
            <p:nvPr/>
          </p:nvSpPr>
          <p:spPr bwMode="auto">
            <a:xfrm>
              <a:off x="5464176" y="2540000"/>
              <a:ext cx="9525" cy="31750"/>
            </a:xfrm>
            <a:custGeom>
              <a:avLst/>
              <a:gdLst/>
              <a:ahLst/>
              <a:cxnLst>
                <a:cxn ang="0">
                  <a:pos x="12" y="37"/>
                </a:cxn>
                <a:cxn ang="0">
                  <a:pos x="12" y="37"/>
                </a:cxn>
                <a:cxn ang="0">
                  <a:pos x="9" y="30"/>
                </a:cxn>
                <a:cxn ang="0">
                  <a:pos x="8" y="2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33"/>
                </a:cxn>
                <a:cxn ang="0">
                  <a:pos x="0" y="33"/>
                </a:cxn>
                <a:cxn ang="0">
                  <a:pos x="0" y="36"/>
                </a:cxn>
                <a:cxn ang="0">
                  <a:pos x="1" y="38"/>
                </a:cxn>
                <a:cxn ang="0">
                  <a:pos x="4" y="44"/>
                </a:cxn>
                <a:cxn ang="0">
                  <a:pos x="7" y="51"/>
                </a:cxn>
                <a:cxn ang="0">
                  <a:pos x="9" y="57"/>
                </a:cxn>
                <a:cxn ang="0">
                  <a:pos x="9" y="57"/>
                </a:cxn>
                <a:cxn ang="0">
                  <a:pos x="9" y="59"/>
                </a:cxn>
                <a:cxn ang="0">
                  <a:pos x="11" y="60"/>
                </a:cxn>
                <a:cxn ang="0">
                  <a:pos x="14" y="61"/>
                </a:cxn>
                <a:cxn ang="0">
                  <a:pos x="16" y="61"/>
                </a:cxn>
                <a:cxn ang="0">
                  <a:pos x="17" y="60"/>
                </a:cxn>
                <a:cxn ang="0">
                  <a:pos x="18" y="59"/>
                </a:cxn>
                <a:cxn ang="0">
                  <a:pos x="18" y="57"/>
                </a:cxn>
                <a:cxn ang="0">
                  <a:pos x="18" y="57"/>
                </a:cxn>
                <a:cxn ang="0">
                  <a:pos x="17" y="52"/>
                </a:cxn>
                <a:cxn ang="0">
                  <a:pos x="16" y="47"/>
                </a:cxn>
                <a:cxn ang="0">
                  <a:pos x="12" y="37"/>
                </a:cxn>
                <a:cxn ang="0">
                  <a:pos x="12" y="37"/>
                </a:cxn>
              </a:cxnLst>
              <a:rect l="0" t="0" r="r" b="b"/>
              <a:pathLst>
                <a:path w="18" h="61">
                  <a:moveTo>
                    <a:pt x="12" y="37"/>
                  </a:moveTo>
                  <a:lnTo>
                    <a:pt x="12" y="37"/>
                  </a:lnTo>
                  <a:lnTo>
                    <a:pt x="9" y="30"/>
                  </a:lnTo>
                  <a:lnTo>
                    <a:pt x="8" y="22"/>
                  </a:lnTo>
                  <a:lnTo>
                    <a:pt x="9" y="4"/>
                  </a:lnTo>
                  <a:lnTo>
                    <a:pt x="9" y="4"/>
                  </a:lnTo>
                  <a:lnTo>
                    <a:pt x="8" y="2"/>
                  </a:lnTo>
                  <a:lnTo>
                    <a:pt x="7" y="1"/>
                  </a:lnTo>
                  <a:lnTo>
                    <a:pt x="6" y="0"/>
                  </a:lnTo>
                  <a:lnTo>
                    <a:pt x="4" y="0"/>
                  </a:lnTo>
                  <a:lnTo>
                    <a:pt x="3" y="0"/>
                  </a:lnTo>
                  <a:lnTo>
                    <a:pt x="1" y="1"/>
                  </a:lnTo>
                  <a:lnTo>
                    <a:pt x="0" y="2"/>
                  </a:lnTo>
                  <a:lnTo>
                    <a:pt x="0" y="4"/>
                  </a:lnTo>
                  <a:lnTo>
                    <a:pt x="0" y="33"/>
                  </a:lnTo>
                  <a:lnTo>
                    <a:pt x="0" y="33"/>
                  </a:lnTo>
                  <a:lnTo>
                    <a:pt x="0" y="36"/>
                  </a:lnTo>
                  <a:lnTo>
                    <a:pt x="1" y="38"/>
                  </a:lnTo>
                  <a:lnTo>
                    <a:pt x="4" y="44"/>
                  </a:lnTo>
                  <a:lnTo>
                    <a:pt x="7" y="51"/>
                  </a:lnTo>
                  <a:lnTo>
                    <a:pt x="9" y="57"/>
                  </a:lnTo>
                  <a:lnTo>
                    <a:pt x="9" y="57"/>
                  </a:lnTo>
                  <a:lnTo>
                    <a:pt x="9" y="59"/>
                  </a:lnTo>
                  <a:lnTo>
                    <a:pt x="11" y="60"/>
                  </a:lnTo>
                  <a:lnTo>
                    <a:pt x="14" y="61"/>
                  </a:lnTo>
                  <a:lnTo>
                    <a:pt x="16" y="61"/>
                  </a:lnTo>
                  <a:lnTo>
                    <a:pt x="17" y="60"/>
                  </a:lnTo>
                  <a:lnTo>
                    <a:pt x="18" y="59"/>
                  </a:lnTo>
                  <a:lnTo>
                    <a:pt x="18" y="57"/>
                  </a:lnTo>
                  <a:lnTo>
                    <a:pt x="18" y="57"/>
                  </a:lnTo>
                  <a:lnTo>
                    <a:pt x="17" y="52"/>
                  </a:lnTo>
                  <a:lnTo>
                    <a:pt x="16" y="47"/>
                  </a:lnTo>
                  <a:lnTo>
                    <a:pt x="12" y="37"/>
                  </a:lnTo>
                  <a:lnTo>
                    <a:pt x="12" y="3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582">
              <a:extLst>
                <a:ext uri="{FF2B5EF4-FFF2-40B4-BE49-F238E27FC236}">
                  <a16:creationId xmlns:a16="http://schemas.microsoft.com/office/drawing/2014/main" id="{C744F3DB-D4BE-4805-A51C-0D98BC8FCB41}"/>
                </a:ext>
              </a:extLst>
            </p:cNvPr>
            <p:cNvSpPr/>
            <p:nvPr/>
          </p:nvSpPr>
          <p:spPr bwMode="auto">
            <a:xfrm>
              <a:off x="5489576" y="2562225"/>
              <a:ext cx="7938" cy="30163"/>
            </a:xfrm>
            <a:custGeom>
              <a:avLst/>
              <a:gdLst/>
              <a:ahLst/>
              <a:cxnLst>
                <a:cxn ang="0">
                  <a:pos x="14" y="6"/>
                </a:cxn>
                <a:cxn ang="0">
                  <a:pos x="14" y="6"/>
                </a:cxn>
                <a:cxn ang="0">
                  <a:pos x="14" y="4"/>
                </a:cxn>
                <a:cxn ang="0">
                  <a:pos x="13" y="1"/>
                </a:cxn>
                <a:cxn ang="0">
                  <a:pos x="12" y="0"/>
                </a:cxn>
                <a:cxn ang="0">
                  <a:pos x="10" y="0"/>
                </a:cxn>
                <a:cxn ang="0">
                  <a:pos x="7" y="0"/>
                </a:cxn>
                <a:cxn ang="0">
                  <a:pos x="6" y="1"/>
                </a:cxn>
                <a:cxn ang="0">
                  <a:pos x="5" y="4"/>
                </a:cxn>
                <a:cxn ang="0">
                  <a:pos x="4" y="6"/>
                </a:cxn>
                <a:cxn ang="0">
                  <a:pos x="4" y="6"/>
                </a:cxn>
                <a:cxn ang="0">
                  <a:pos x="3" y="11"/>
                </a:cxn>
                <a:cxn ang="0">
                  <a:pos x="2" y="17"/>
                </a:cxn>
                <a:cxn ang="0">
                  <a:pos x="1" y="23"/>
                </a:cxn>
                <a:cxn ang="0">
                  <a:pos x="0" y="28"/>
                </a:cxn>
                <a:cxn ang="0">
                  <a:pos x="0" y="28"/>
                </a:cxn>
                <a:cxn ang="0">
                  <a:pos x="0" y="34"/>
                </a:cxn>
                <a:cxn ang="0">
                  <a:pos x="1" y="41"/>
                </a:cxn>
                <a:cxn ang="0">
                  <a:pos x="3" y="47"/>
                </a:cxn>
                <a:cxn ang="0">
                  <a:pos x="4" y="52"/>
                </a:cxn>
                <a:cxn ang="0">
                  <a:pos x="4" y="52"/>
                </a:cxn>
                <a:cxn ang="0">
                  <a:pos x="5" y="54"/>
                </a:cxn>
                <a:cxn ang="0">
                  <a:pos x="6" y="56"/>
                </a:cxn>
                <a:cxn ang="0">
                  <a:pos x="7" y="57"/>
                </a:cxn>
                <a:cxn ang="0">
                  <a:pos x="10" y="57"/>
                </a:cxn>
                <a:cxn ang="0">
                  <a:pos x="12" y="57"/>
                </a:cxn>
                <a:cxn ang="0">
                  <a:pos x="13" y="56"/>
                </a:cxn>
                <a:cxn ang="0">
                  <a:pos x="14" y="54"/>
                </a:cxn>
                <a:cxn ang="0">
                  <a:pos x="14" y="52"/>
                </a:cxn>
                <a:cxn ang="0">
                  <a:pos x="14" y="52"/>
                </a:cxn>
                <a:cxn ang="0">
                  <a:pos x="13" y="47"/>
                </a:cxn>
                <a:cxn ang="0">
                  <a:pos x="12" y="41"/>
                </a:cxn>
                <a:cxn ang="0">
                  <a:pos x="11" y="34"/>
                </a:cxn>
                <a:cxn ang="0">
                  <a:pos x="10" y="28"/>
                </a:cxn>
                <a:cxn ang="0">
                  <a:pos x="10" y="28"/>
                </a:cxn>
                <a:cxn ang="0">
                  <a:pos x="10" y="23"/>
                </a:cxn>
                <a:cxn ang="0">
                  <a:pos x="12" y="17"/>
                </a:cxn>
                <a:cxn ang="0">
                  <a:pos x="13" y="11"/>
                </a:cxn>
                <a:cxn ang="0">
                  <a:pos x="14" y="6"/>
                </a:cxn>
                <a:cxn ang="0">
                  <a:pos x="14" y="6"/>
                </a:cxn>
              </a:cxnLst>
              <a:rect l="0" t="0" r="r" b="b"/>
              <a:pathLst>
                <a:path w="14" h="57">
                  <a:moveTo>
                    <a:pt x="14" y="6"/>
                  </a:moveTo>
                  <a:lnTo>
                    <a:pt x="14" y="6"/>
                  </a:lnTo>
                  <a:lnTo>
                    <a:pt x="14" y="4"/>
                  </a:lnTo>
                  <a:lnTo>
                    <a:pt x="13" y="1"/>
                  </a:lnTo>
                  <a:lnTo>
                    <a:pt x="12" y="0"/>
                  </a:lnTo>
                  <a:lnTo>
                    <a:pt x="10" y="0"/>
                  </a:lnTo>
                  <a:lnTo>
                    <a:pt x="7" y="0"/>
                  </a:lnTo>
                  <a:lnTo>
                    <a:pt x="6" y="1"/>
                  </a:lnTo>
                  <a:lnTo>
                    <a:pt x="5" y="4"/>
                  </a:lnTo>
                  <a:lnTo>
                    <a:pt x="4" y="6"/>
                  </a:lnTo>
                  <a:lnTo>
                    <a:pt x="4" y="6"/>
                  </a:lnTo>
                  <a:lnTo>
                    <a:pt x="3" y="11"/>
                  </a:lnTo>
                  <a:lnTo>
                    <a:pt x="2" y="17"/>
                  </a:lnTo>
                  <a:lnTo>
                    <a:pt x="1" y="23"/>
                  </a:lnTo>
                  <a:lnTo>
                    <a:pt x="0" y="28"/>
                  </a:lnTo>
                  <a:lnTo>
                    <a:pt x="0" y="28"/>
                  </a:lnTo>
                  <a:lnTo>
                    <a:pt x="0" y="34"/>
                  </a:lnTo>
                  <a:lnTo>
                    <a:pt x="1" y="41"/>
                  </a:lnTo>
                  <a:lnTo>
                    <a:pt x="3" y="47"/>
                  </a:lnTo>
                  <a:lnTo>
                    <a:pt x="4" y="52"/>
                  </a:lnTo>
                  <a:lnTo>
                    <a:pt x="4" y="52"/>
                  </a:lnTo>
                  <a:lnTo>
                    <a:pt x="5" y="54"/>
                  </a:lnTo>
                  <a:lnTo>
                    <a:pt x="6" y="56"/>
                  </a:lnTo>
                  <a:lnTo>
                    <a:pt x="7" y="57"/>
                  </a:lnTo>
                  <a:lnTo>
                    <a:pt x="10" y="57"/>
                  </a:lnTo>
                  <a:lnTo>
                    <a:pt x="12" y="57"/>
                  </a:lnTo>
                  <a:lnTo>
                    <a:pt x="13" y="56"/>
                  </a:lnTo>
                  <a:lnTo>
                    <a:pt x="14" y="54"/>
                  </a:lnTo>
                  <a:lnTo>
                    <a:pt x="14" y="52"/>
                  </a:lnTo>
                  <a:lnTo>
                    <a:pt x="14" y="52"/>
                  </a:lnTo>
                  <a:lnTo>
                    <a:pt x="13" y="47"/>
                  </a:lnTo>
                  <a:lnTo>
                    <a:pt x="12" y="41"/>
                  </a:lnTo>
                  <a:lnTo>
                    <a:pt x="11" y="34"/>
                  </a:lnTo>
                  <a:lnTo>
                    <a:pt x="10" y="28"/>
                  </a:lnTo>
                  <a:lnTo>
                    <a:pt x="10" y="28"/>
                  </a:lnTo>
                  <a:lnTo>
                    <a:pt x="10" y="23"/>
                  </a:lnTo>
                  <a:lnTo>
                    <a:pt x="12" y="17"/>
                  </a:lnTo>
                  <a:lnTo>
                    <a:pt x="13" y="11"/>
                  </a:lnTo>
                  <a:lnTo>
                    <a:pt x="14" y="6"/>
                  </a:lnTo>
                  <a:lnTo>
                    <a:pt x="1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Freeform 583">
              <a:extLst>
                <a:ext uri="{FF2B5EF4-FFF2-40B4-BE49-F238E27FC236}">
                  <a16:creationId xmlns:a16="http://schemas.microsoft.com/office/drawing/2014/main" id="{005D0B94-C4B9-458F-946E-0252EC6B5499}"/>
                </a:ext>
              </a:extLst>
            </p:cNvPr>
            <p:cNvSpPr/>
            <p:nvPr/>
          </p:nvSpPr>
          <p:spPr bwMode="auto">
            <a:xfrm>
              <a:off x="5514976" y="2584450"/>
              <a:ext cx="9525" cy="34925"/>
            </a:xfrm>
            <a:custGeom>
              <a:avLst/>
              <a:gdLst/>
              <a:ahLst/>
              <a:cxnLst>
                <a:cxn ang="0">
                  <a:pos x="14" y="41"/>
                </a:cxn>
                <a:cxn ang="0">
                  <a:pos x="14" y="41"/>
                </a:cxn>
                <a:cxn ang="0">
                  <a:pos x="12" y="33"/>
                </a:cxn>
                <a:cxn ang="0">
                  <a:pos x="10" y="24"/>
                </a:cxn>
                <a:cxn ang="0">
                  <a:pos x="10" y="5"/>
                </a:cxn>
                <a:cxn ang="0">
                  <a:pos x="10" y="5"/>
                </a:cxn>
                <a:cxn ang="0">
                  <a:pos x="9" y="3"/>
                </a:cxn>
                <a:cxn ang="0">
                  <a:pos x="8" y="2"/>
                </a:cxn>
                <a:cxn ang="0">
                  <a:pos x="7" y="1"/>
                </a:cxn>
                <a:cxn ang="0">
                  <a:pos x="5" y="0"/>
                </a:cxn>
                <a:cxn ang="0">
                  <a:pos x="3" y="1"/>
                </a:cxn>
                <a:cxn ang="0">
                  <a:pos x="2" y="2"/>
                </a:cxn>
                <a:cxn ang="0">
                  <a:pos x="1" y="3"/>
                </a:cxn>
                <a:cxn ang="0">
                  <a:pos x="0" y="5"/>
                </a:cxn>
                <a:cxn ang="0">
                  <a:pos x="0" y="5"/>
                </a:cxn>
                <a:cxn ang="0">
                  <a:pos x="1" y="18"/>
                </a:cxn>
                <a:cxn ang="0">
                  <a:pos x="2" y="32"/>
                </a:cxn>
                <a:cxn ang="0">
                  <a:pos x="2" y="32"/>
                </a:cxn>
                <a:cxn ang="0">
                  <a:pos x="4" y="40"/>
                </a:cxn>
                <a:cxn ang="0">
                  <a:pos x="6" y="47"/>
                </a:cxn>
                <a:cxn ang="0">
                  <a:pos x="8" y="55"/>
                </a:cxn>
                <a:cxn ang="0">
                  <a:pos x="10" y="62"/>
                </a:cxn>
                <a:cxn ang="0">
                  <a:pos x="10" y="62"/>
                </a:cxn>
                <a:cxn ang="0">
                  <a:pos x="10" y="64"/>
                </a:cxn>
                <a:cxn ang="0">
                  <a:pos x="11" y="65"/>
                </a:cxn>
                <a:cxn ang="0">
                  <a:pos x="15" y="66"/>
                </a:cxn>
                <a:cxn ang="0">
                  <a:pos x="16" y="66"/>
                </a:cxn>
                <a:cxn ang="0">
                  <a:pos x="18" y="65"/>
                </a:cxn>
                <a:cxn ang="0">
                  <a:pos x="19" y="64"/>
                </a:cxn>
                <a:cxn ang="0">
                  <a:pos x="19" y="62"/>
                </a:cxn>
                <a:cxn ang="0">
                  <a:pos x="19" y="62"/>
                </a:cxn>
                <a:cxn ang="0">
                  <a:pos x="17" y="51"/>
                </a:cxn>
                <a:cxn ang="0">
                  <a:pos x="14" y="41"/>
                </a:cxn>
                <a:cxn ang="0">
                  <a:pos x="14" y="41"/>
                </a:cxn>
              </a:cxnLst>
              <a:rect l="0" t="0" r="r" b="b"/>
              <a:pathLst>
                <a:path w="19" h="66">
                  <a:moveTo>
                    <a:pt x="14" y="41"/>
                  </a:moveTo>
                  <a:lnTo>
                    <a:pt x="14" y="41"/>
                  </a:lnTo>
                  <a:lnTo>
                    <a:pt x="12" y="33"/>
                  </a:lnTo>
                  <a:lnTo>
                    <a:pt x="10" y="24"/>
                  </a:lnTo>
                  <a:lnTo>
                    <a:pt x="10" y="5"/>
                  </a:lnTo>
                  <a:lnTo>
                    <a:pt x="10" y="5"/>
                  </a:lnTo>
                  <a:lnTo>
                    <a:pt x="9" y="3"/>
                  </a:lnTo>
                  <a:lnTo>
                    <a:pt x="8" y="2"/>
                  </a:lnTo>
                  <a:lnTo>
                    <a:pt x="7" y="1"/>
                  </a:lnTo>
                  <a:lnTo>
                    <a:pt x="5" y="0"/>
                  </a:lnTo>
                  <a:lnTo>
                    <a:pt x="3" y="1"/>
                  </a:lnTo>
                  <a:lnTo>
                    <a:pt x="2" y="2"/>
                  </a:lnTo>
                  <a:lnTo>
                    <a:pt x="1" y="3"/>
                  </a:lnTo>
                  <a:lnTo>
                    <a:pt x="0" y="5"/>
                  </a:lnTo>
                  <a:lnTo>
                    <a:pt x="0" y="5"/>
                  </a:lnTo>
                  <a:lnTo>
                    <a:pt x="1" y="18"/>
                  </a:lnTo>
                  <a:lnTo>
                    <a:pt x="2" y="32"/>
                  </a:lnTo>
                  <a:lnTo>
                    <a:pt x="2" y="32"/>
                  </a:lnTo>
                  <a:lnTo>
                    <a:pt x="4" y="40"/>
                  </a:lnTo>
                  <a:lnTo>
                    <a:pt x="6" y="47"/>
                  </a:lnTo>
                  <a:lnTo>
                    <a:pt x="8" y="55"/>
                  </a:lnTo>
                  <a:lnTo>
                    <a:pt x="10" y="62"/>
                  </a:lnTo>
                  <a:lnTo>
                    <a:pt x="10" y="62"/>
                  </a:lnTo>
                  <a:lnTo>
                    <a:pt x="10" y="64"/>
                  </a:lnTo>
                  <a:lnTo>
                    <a:pt x="11" y="65"/>
                  </a:lnTo>
                  <a:lnTo>
                    <a:pt x="15" y="66"/>
                  </a:lnTo>
                  <a:lnTo>
                    <a:pt x="16" y="66"/>
                  </a:lnTo>
                  <a:lnTo>
                    <a:pt x="18" y="65"/>
                  </a:lnTo>
                  <a:lnTo>
                    <a:pt x="19" y="64"/>
                  </a:lnTo>
                  <a:lnTo>
                    <a:pt x="19" y="62"/>
                  </a:lnTo>
                  <a:lnTo>
                    <a:pt x="19" y="62"/>
                  </a:lnTo>
                  <a:lnTo>
                    <a:pt x="17" y="51"/>
                  </a:lnTo>
                  <a:lnTo>
                    <a:pt x="14" y="41"/>
                  </a:lnTo>
                  <a:lnTo>
                    <a:pt x="14" y="4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9" name="Freeform 584">
              <a:extLst>
                <a:ext uri="{FF2B5EF4-FFF2-40B4-BE49-F238E27FC236}">
                  <a16:creationId xmlns:a16="http://schemas.microsoft.com/office/drawing/2014/main" id="{13E99493-0731-449B-8BBD-4DE7FB5DA168}"/>
                </a:ext>
              </a:extLst>
            </p:cNvPr>
            <p:cNvSpPr/>
            <p:nvPr/>
          </p:nvSpPr>
          <p:spPr bwMode="auto">
            <a:xfrm>
              <a:off x="5538788" y="2609850"/>
              <a:ext cx="11113" cy="34925"/>
            </a:xfrm>
            <a:custGeom>
              <a:avLst/>
              <a:gdLst/>
              <a:ahLst/>
              <a:cxnLst>
                <a:cxn ang="0">
                  <a:pos x="20" y="61"/>
                </a:cxn>
                <a:cxn ang="0">
                  <a:pos x="20" y="61"/>
                </a:cxn>
                <a:cxn ang="0">
                  <a:pos x="14" y="33"/>
                </a:cxn>
                <a:cxn ang="0">
                  <a:pos x="11" y="19"/>
                </a:cxn>
                <a:cxn ang="0">
                  <a:pos x="11" y="5"/>
                </a:cxn>
                <a:cxn ang="0">
                  <a:pos x="11" y="5"/>
                </a:cxn>
                <a:cxn ang="0">
                  <a:pos x="10" y="3"/>
                </a:cxn>
                <a:cxn ang="0">
                  <a:pos x="9" y="1"/>
                </a:cxn>
                <a:cxn ang="0">
                  <a:pos x="7" y="1"/>
                </a:cxn>
                <a:cxn ang="0">
                  <a:pos x="5" y="0"/>
                </a:cxn>
                <a:cxn ang="0">
                  <a:pos x="3" y="1"/>
                </a:cxn>
                <a:cxn ang="0">
                  <a:pos x="2" y="1"/>
                </a:cxn>
                <a:cxn ang="0">
                  <a:pos x="1" y="3"/>
                </a:cxn>
                <a:cxn ang="0">
                  <a:pos x="0" y="5"/>
                </a:cxn>
                <a:cxn ang="0">
                  <a:pos x="0" y="5"/>
                </a:cxn>
                <a:cxn ang="0">
                  <a:pos x="1" y="20"/>
                </a:cxn>
                <a:cxn ang="0">
                  <a:pos x="3" y="34"/>
                </a:cxn>
                <a:cxn ang="0">
                  <a:pos x="11" y="63"/>
                </a:cxn>
                <a:cxn ang="0">
                  <a:pos x="11" y="63"/>
                </a:cxn>
                <a:cxn ang="0">
                  <a:pos x="12" y="65"/>
                </a:cxn>
                <a:cxn ang="0">
                  <a:pos x="13" y="66"/>
                </a:cxn>
                <a:cxn ang="0">
                  <a:pos x="15" y="66"/>
                </a:cxn>
                <a:cxn ang="0">
                  <a:pos x="16" y="66"/>
                </a:cxn>
                <a:cxn ang="0">
                  <a:pos x="18" y="65"/>
                </a:cxn>
                <a:cxn ang="0">
                  <a:pos x="19" y="64"/>
                </a:cxn>
                <a:cxn ang="0">
                  <a:pos x="20" y="63"/>
                </a:cxn>
                <a:cxn ang="0">
                  <a:pos x="20" y="61"/>
                </a:cxn>
                <a:cxn ang="0">
                  <a:pos x="20" y="61"/>
                </a:cxn>
              </a:cxnLst>
              <a:rect l="0" t="0" r="r" b="b"/>
              <a:pathLst>
                <a:path w="20" h="66">
                  <a:moveTo>
                    <a:pt x="20" y="61"/>
                  </a:moveTo>
                  <a:lnTo>
                    <a:pt x="20" y="61"/>
                  </a:lnTo>
                  <a:lnTo>
                    <a:pt x="14" y="33"/>
                  </a:lnTo>
                  <a:lnTo>
                    <a:pt x="11" y="19"/>
                  </a:lnTo>
                  <a:lnTo>
                    <a:pt x="11" y="5"/>
                  </a:lnTo>
                  <a:lnTo>
                    <a:pt x="11" y="5"/>
                  </a:lnTo>
                  <a:lnTo>
                    <a:pt x="10" y="3"/>
                  </a:lnTo>
                  <a:lnTo>
                    <a:pt x="9" y="1"/>
                  </a:lnTo>
                  <a:lnTo>
                    <a:pt x="7" y="1"/>
                  </a:lnTo>
                  <a:lnTo>
                    <a:pt x="5" y="0"/>
                  </a:lnTo>
                  <a:lnTo>
                    <a:pt x="3" y="1"/>
                  </a:lnTo>
                  <a:lnTo>
                    <a:pt x="2" y="1"/>
                  </a:lnTo>
                  <a:lnTo>
                    <a:pt x="1" y="3"/>
                  </a:lnTo>
                  <a:lnTo>
                    <a:pt x="0" y="5"/>
                  </a:lnTo>
                  <a:lnTo>
                    <a:pt x="0" y="5"/>
                  </a:lnTo>
                  <a:lnTo>
                    <a:pt x="1" y="20"/>
                  </a:lnTo>
                  <a:lnTo>
                    <a:pt x="3" y="34"/>
                  </a:lnTo>
                  <a:lnTo>
                    <a:pt x="11" y="63"/>
                  </a:lnTo>
                  <a:lnTo>
                    <a:pt x="11" y="63"/>
                  </a:lnTo>
                  <a:lnTo>
                    <a:pt x="12" y="65"/>
                  </a:lnTo>
                  <a:lnTo>
                    <a:pt x="13" y="66"/>
                  </a:lnTo>
                  <a:lnTo>
                    <a:pt x="15" y="66"/>
                  </a:lnTo>
                  <a:lnTo>
                    <a:pt x="16" y="66"/>
                  </a:lnTo>
                  <a:lnTo>
                    <a:pt x="18" y="65"/>
                  </a:lnTo>
                  <a:lnTo>
                    <a:pt x="19" y="64"/>
                  </a:lnTo>
                  <a:lnTo>
                    <a:pt x="20" y="63"/>
                  </a:lnTo>
                  <a:lnTo>
                    <a:pt x="20" y="61"/>
                  </a:lnTo>
                  <a:lnTo>
                    <a:pt x="20" y="6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0" name="Freeform 585">
              <a:extLst>
                <a:ext uri="{FF2B5EF4-FFF2-40B4-BE49-F238E27FC236}">
                  <a16:creationId xmlns:a16="http://schemas.microsoft.com/office/drawing/2014/main" id="{521545E3-0320-41FA-9859-F60864509CCE}"/>
                </a:ext>
              </a:extLst>
            </p:cNvPr>
            <p:cNvSpPr/>
            <p:nvPr/>
          </p:nvSpPr>
          <p:spPr bwMode="auto">
            <a:xfrm>
              <a:off x="5562601" y="2635250"/>
              <a:ext cx="6350" cy="31750"/>
            </a:xfrm>
            <a:custGeom>
              <a:avLst/>
              <a:gdLst/>
              <a:ahLst/>
              <a:cxnLst>
                <a:cxn ang="0">
                  <a:pos x="13" y="56"/>
                </a:cxn>
                <a:cxn ang="0">
                  <a:pos x="13" y="56"/>
                </a:cxn>
                <a:cxn ang="0">
                  <a:pos x="11" y="43"/>
                </a:cxn>
                <a:cxn ang="0">
                  <a:pos x="10" y="30"/>
                </a:cxn>
                <a:cxn ang="0">
                  <a:pos x="9" y="5"/>
                </a:cxn>
                <a:cxn ang="0">
                  <a:pos x="9" y="5"/>
                </a:cxn>
                <a:cxn ang="0">
                  <a:pos x="8" y="3"/>
                </a:cxn>
                <a:cxn ang="0">
                  <a:pos x="7" y="1"/>
                </a:cxn>
                <a:cxn ang="0">
                  <a:pos x="6" y="0"/>
                </a:cxn>
                <a:cxn ang="0">
                  <a:pos x="4" y="0"/>
                </a:cxn>
                <a:cxn ang="0">
                  <a:pos x="3" y="0"/>
                </a:cxn>
                <a:cxn ang="0">
                  <a:pos x="1" y="1"/>
                </a:cxn>
                <a:cxn ang="0">
                  <a:pos x="0" y="3"/>
                </a:cxn>
                <a:cxn ang="0">
                  <a:pos x="0" y="5"/>
                </a:cxn>
                <a:cxn ang="0">
                  <a:pos x="0" y="5"/>
                </a:cxn>
                <a:cxn ang="0">
                  <a:pos x="1" y="32"/>
                </a:cxn>
                <a:cxn ang="0">
                  <a:pos x="2" y="45"/>
                </a:cxn>
                <a:cxn ang="0">
                  <a:pos x="4" y="58"/>
                </a:cxn>
                <a:cxn ang="0">
                  <a:pos x="4" y="58"/>
                </a:cxn>
                <a:cxn ang="0">
                  <a:pos x="5" y="60"/>
                </a:cxn>
                <a:cxn ang="0">
                  <a:pos x="7" y="61"/>
                </a:cxn>
                <a:cxn ang="0">
                  <a:pos x="8" y="62"/>
                </a:cxn>
                <a:cxn ang="0">
                  <a:pos x="10" y="61"/>
                </a:cxn>
                <a:cxn ang="0">
                  <a:pos x="11" y="61"/>
                </a:cxn>
                <a:cxn ang="0">
                  <a:pos x="13" y="60"/>
                </a:cxn>
                <a:cxn ang="0">
                  <a:pos x="13" y="58"/>
                </a:cxn>
                <a:cxn ang="0">
                  <a:pos x="13" y="56"/>
                </a:cxn>
                <a:cxn ang="0">
                  <a:pos x="13" y="56"/>
                </a:cxn>
              </a:cxnLst>
              <a:rect l="0" t="0" r="r" b="b"/>
              <a:pathLst>
                <a:path w="13" h="62">
                  <a:moveTo>
                    <a:pt x="13" y="56"/>
                  </a:moveTo>
                  <a:lnTo>
                    <a:pt x="13" y="56"/>
                  </a:lnTo>
                  <a:lnTo>
                    <a:pt x="11" y="43"/>
                  </a:lnTo>
                  <a:lnTo>
                    <a:pt x="10" y="30"/>
                  </a:lnTo>
                  <a:lnTo>
                    <a:pt x="9" y="5"/>
                  </a:lnTo>
                  <a:lnTo>
                    <a:pt x="9" y="5"/>
                  </a:lnTo>
                  <a:lnTo>
                    <a:pt x="8" y="3"/>
                  </a:lnTo>
                  <a:lnTo>
                    <a:pt x="7" y="1"/>
                  </a:lnTo>
                  <a:lnTo>
                    <a:pt x="6" y="0"/>
                  </a:lnTo>
                  <a:lnTo>
                    <a:pt x="4" y="0"/>
                  </a:lnTo>
                  <a:lnTo>
                    <a:pt x="3" y="0"/>
                  </a:lnTo>
                  <a:lnTo>
                    <a:pt x="1" y="1"/>
                  </a:lnTo>
                  <a:lnTo>
                    <a:pt x="0" y="3"/>
                  </a:lnTo>
                  <a:lnTo>
                    <a:pt x="0" y="5"/>
                  </a:lnTo>
                  <a:lnTo>
                    <a:pt x="0" y="5"/>
                  </a:lnTo>
                  <a:lnTo>
                    <a:pt x="1" y="32"/>
                  </a:lnTo>
                  <a:lnTo>
                    <a:pt x="2" y="45"/>
                  </a:lnTo>
                  <a:lnTo>
                    <a:pt x="4" y="58"/>
                  </a:lnTo>
                  <a:lnTo>
                    <a:pt x="4" y="58"/>
                  </a:lnTo>
                  <a:lnTo>
                    <a:pt x="5" y="60"/>
                  </a:lnTo>
                  <a:lnTo>
                    <a:pt x="7" y="61"/>
                  </a:lnTo>
                  <a:lnTo>
                    <a:pt x="8" y="62"/>
                  </a:lnTo>
                  <a:lnTo>
                    <a:pt x="10" y="61"/>
                  </a:lnTo>
                  <a:lnTo>
                    <a:pt x="11" y="61"/>
                  </a:lnTo>
                  <a:lnTo>
                    <a:pt x="13" y="60"/>
                  </a:lnTo>
                  <a:lnTo>
                    <a:pt x="13" y="58"/>
                  </a:lnTo>
                  <a:lnTo>
                    <a:pt x="13" y="56"/>
                  </a:lnTo>
                  <a:lnTo>
                    <a:pt x="13" y="5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1" name="Freeform 586">
              <a:extLst>
                <a:ext uri="{FF2B5EF4-FFF2-40B4-BE49-F238E27FC236}">
                  <a16:creationId xmlns:a16="http://schemas.microsoft.com/office/drawing/2014/main" id="{77B1B556-A884-4F6E-B3E0-8DBD5FC55B19}"/>
                </a:ext>
              </a:extLst>
            </p:cNvPr>
            <p:cNvSpPr/>
            <p:nvPr/>
          </p:nvSpPr>
          <p:spPr bwMode="auto">
            <a:xfrm>
              <a:off x="5580063" y="2647950"/>
              <a:ext cx="9525" cy="23813"/>
            </a:xfrm>
            <a:custGeom>
              <a:avLst/>
              <a:gdLst/>
              <a:ahLst/>
              <a:cxnLst>
                <a:cxn ang="0">
                  <a:pos x="18" y="41"/>
                </a:cxn>
                <a:cxn ang="0">
                  <a:pos x="18" y="41"/>
                </a:cxn>
                <a:cxn ang="0">
                  <a:pos x="12" y="23"/>
                </a:cxn>
                <a:cxn ang="0">
                  <a:pos x="10" y="14"/>
                </a:cxn>
                <a:cxn ang="0">
                  <a:pos x="9" y="5"/>
                </a:cxn>
                <a:cxn ang="0">
                  <a:pos x="9" y="5"/>
                </a:cxn>
                <a:cxn ang="0">
                  <a:pos x="9" y="3"/>
                </a:cxn>
                <a:cxn ang="0">
                  <a:pos x="7" y="1"/>
                </a:cxn>
                <a:cxn ang="0">
                  <a:pos x="6" y="0"/>
                </a:cxn>
                <a:cxn ang="0">
                  <a:pos x="4" y="0"/>
                </a:cxn>
                <a:cxn ang="0">
                  <a:pos x="3" y="0"/>
                </a:cxn>
                <a:cxn ang="0">
                  <a:pos x="1" y="1"/>
                </a:cxn>
                <a:cxn ang="0">
                  <a:pos x="0" y="3"/>
                </a:cxn>
                <a:cxn ang="0">
                  <a:pos x="0" y="5"/>
                </a:cxn>
                <a:cxn ang="0">
                  <a:pos x="0" y="5"/>
                </a:cxn>
                <a:cxn ang="0">
                  <a:pos x="1" y="14"/>
                </a:cxn>
                <a:cxn ang="0">
                  <a:pos x="3" y="24"/>
                </a:cxn>
                <a:cxn ang="0">
                  <a:pos x="9" y="44"/>
                </a:cxn>
                <a:cxn ang="0">
                  <a:pos x="9" y="44"/>
                </a:cxn>
                <a:cxn ang="0">
                  <a:pos x="10" y="45"/>
                </a:cxn>
                <a:cxn ang="0">
                  <a:pos x="12" y="46"/>
                </a:cxn>
                <a:cxn ang="0">
                  <a:pos x="13" y="47"/>
                </a:cxn>
                <a:cxn ang="0">
                  <a:pos x="15" y="47"/>
                </a:cxn>
                <a:cxn ang="0">
                  <a:pos x="17" y="46"/>
                </a:cxn>
                <a:cxn ang="0">
                  <a:pos x="18" y="45"/>
                </a:cxn>
                <a:cxn ang="0">
                  <a:pos x="18" y="43"/>
                </a:cxn>
                <a:cxn ang="0">
                  <a:pos x="18" y="41"/>
                </a:cxn>
                <a:cxn ang="0">
                  <a:pos x="18" y="41"/>
                </a:cxn>
              </a:cxnLst>
              <a:rect l="0" t="0" r="r" b="b"/>
              <a:pathLst>
                <a:path w="18" h="47">
                  <a:moveTo>
                    <a:pt x="18" y="41"/>
                  </a:moveTo>
                  <a:lnTo>
                    <a:pt x="18" y="41"/>
                  </a:lnTo>
                  <a:lnTo>
                    <a:pt x="12" y="23"/>
                  </a:lnTo>
                  <a:lnTo>
                    <a:pt x="10" y="14"/>
                  </a:lnTo>
                  <a:lnTo>
                    <a:pt x="9" y="5"/>
                  </a:lnTo>
                  <a:lnTo>
                    <a:pt x="9" y="5"/>
                  </a:lnTo>
                  <a:lnTo>
                    <a:pt x="9" y="3"/>
                  </a:lnTo>
                  <a:lnTo>
                    <a:pt x="7" y="1"/>
                  </a:lnTo>
                  <a:lnTo>
                    <a:pt x="6" y="0"/>
                  </a:lnTo>
                  <a:lnTo>
                    <a:pt x="4" y="0"/>
                  </a:lnTo>
                  <a:lnTo>
                    <a:pt x="3" y="0"/>
                  </a:lnTo>
                  <a:lnTo>
                    <a:pt x="1" y="1"/>
                  </a:lnTo>
                  <a:lnTo>
                    <a:pt x="0" y="3"/>
                  </a:lnTo>
                  <a:lnTo>
                    <a:pt x="0" y="5"/>
                  </a:lnTo>
                  <a:lnTo>
                    <a:pt x="0" y="5"/>
                  </a:lnTo>
                  <a:lnTo>
                    <a:pt x="1" y="14"/>
                  </a:lnTo>
                  <a:lnTo>
                    <a:pt x="3" y="24"/>
                  </a:lnTo>
                  <a:lnTo>
                    <a:pt x="9" y="44"/>
                  </a:lnTo>
                  <a:lnTo>
                    <a:pt x="9" y="44"/>
                  </a:lnTo>
                  <a:lnTo>
                    <a:pt x="10" y="45"/>
                  </a:lnTo>
                  <a:lnTo>
                    <a:pt x="12" y="46"/>
                  </a:lnTo>
                  <a:lnTo>
                    <a:pt x="13" y="47"/>
                  </a:lnTo>
                  <a:lnTo>
                    <a:pt x="15" y="47"/>
                  </a:lnTo>
                  <a:lnTo>
                    <a:pt x="17" y="46"/>
                  </a:lnTo>
                  <a:lnTo>
                    <a:pt x="18" y="45"/>
                  </a:lnTo>
                  <a:lnTo>
                    <a:pt x="18" y="43"/>
                  </a:lnTo>
                  <a:lnTo>
                    <a:pt x="18" y="41"/>
                  </a:lnTo>
                  <a:lnTo>
                    <a:pt x="18" y="4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2" name="Freeform 587">
              <a:extLst>
                <a:ext uri="{FF2B5EF4-FFF2-40B4-BE49-F238E27FC236}">
                  <a16:creationId xmlns:a16="http://schemas.microsoft.com/office/drawing/2014/main" id="{00C513E6-3FCE-4494-BDDE-61A9489E62E3}"/>
                </a:ext>
              </a:extLst>
            </p:cNvPr>
            <p:cNvSpPr/>
            <p:nvPr/>
          </p:nvSpPr>
          <p:spPr bwMode="auto">
            <a:xfrm>
              <a:off x="5429251" y="2311400"/>
              <a:ext cx="4763" cy="26988"/>
            </a:xfrm>
            <a:custGeom>
              <a:avLst/>
              <a:gdLst/>
              <a:ahLst/>
              <a:cxnLst>
                <a:cxn ang="0">
                  <a:pos x="0" y="5"/>
                </a:cxn>
                <a:cxn ang="0">
                  <a:pos x="0" y="48"/>
                </a:cxn>
                <a:cxn ang="0">
                  <a:pos x="0" y="48"/>
                </a:cxn>
                <a:cxn ang="0">
                  <a:pos x="1" y="50"/>
                </a:cxn>
                <a:cxn ang="0">
                  <a:pos x="2" y="51"/>
                </a:cxn>
                <a:cxn ang="0">
                  <a:pos x="3" y="52"/>
                </a:cxn>
                <a:cxn ang="0">
                  <a:pos x="5" y="52"/>
                </a:cxn>
                <a:cxn ang="0">
                  <a:pos x="7" y="52"/>
                </a:cxn>
                <a:cxn ang="0">
                  <a:pos x="8" y="51"/>
                </a:cxn>
                <a:cxn ang="0">
                  <a:pos x="9" y="50"/>
                </a:cxn>
                <a:cxn ang="0">
                  <a:pos x="10" y="48"/>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52">
                  <a:moveTo>
                    <a:pt x="0" y="5"/>
                  </a:moveTo>
                  <a:lnTo>
                    <a:pt x="0" y="48"/>
                  </a:lnTo>
                  <a:lnTo>
                    <a:pt x="0" y="48"/>
                  </a:lnTo>
                  <a:lnTo>
                    <a:pt x="1" y="50"/>
                  </a:lnTo>
                  <a:lnTo>
                    <a:pt x="2" y="51"/>
                  </a:lnTo>
                  <a:lnTo>
                    <a:pt x="3" y="52"/>
                  </a:lnTo>
                  <a:lnTo>
                    <a:pt x="5" y="52"/>
                  </a:lnTo>
                  <a:lnTo>
                    <a:pt x="7" y="52"/>
                  </a:lnTo>
                  <a:lnTo>
                    <a:pt x="8" y="51"/>
                  </a:lnTo>
                  <a:lnTo>
                    <a:pt x="9" y="50"/>
                  </a:lnTo>
                  <a:lnTo>
                    <a:pt x="10" y="48"/>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3" name="Freeform 588">
              <a:extLst>
                <a:ext uri="{FF2B5EF4-FFF2-40B4-BE49-F238E27FC236}">
                  <a16:creationId xmlns:a16="http://schemas.microsoft.com/office/drawing/2014/main" id="{D37176C8-2E2A-4E46-A3D8-8343E6646E1B}"/>
                </a:ext>
              </a:extLst>
            </p:cNvPr>
            <p:cNvSpPr/>
            <p:nvPr/>
          </p:nvSpPr>
          <p:spPr bwMode="auto">
            <a:xfrm>
              <a:off x="5454651" y="2290763"/>
              <a:ext cx="4763" cy="30163"/>
            </a:xfrm>
            <a:custGeom>
              <a:avLst/>
              <a:gdLst/>
              <a:ahLst/>
              <a:cxnLst>
                <a:cxn ang="0">
                  <a:pos x="0" y="5"/>
                </a:cxn>
                <a:cxn ang="0">
                  <a:pos x="0" y="53"/>
                </a:cxn>
                <a:cxn ang="0">
                  <a:pos x="0" y="53"/>
                </a:cxn>
                <a:cxn ang="0">
                  <a:pos x="1" y="55"/>
                </a:cxn>
                <a:cxn ang="0">
                  <a:pos x="2" y="56"/>
                </a:cxn>
                <a:cxn ang="0">
                  <a:pos x="3" y="57"/>
                </a:cxn>
                <a:cxn ang="0">
                  <a:pos x="5" y="57"/>
                </a:cxn>
                <a:cxn ang="0">
                  <a:pos x="7" y="57"/>
                </a:cxn>
                <a:cxn ang="0">
                  <a:pos x="8" y="56"/>
                </a:cxn>
                <a:cxn ang="0">
                  <a:pos x="9" y="55"/>
                </a:cxn>
                <a:cxn ang="0">
                  <a:pos x="9" y="53"/>
                </a:cxn>
                <a:cxn ang="0">
                  <a:pos x="9" y="5"/>
                </a:cxn>
                <a:cxn ang="0">
                  <a:pos x="9" y="5"/>
                </a:cxn>
                <a:cxn ang="0">
                  <a:pos x="9" y="3"/>
                </a:cxn>
                <a:cxn ang="0">
                  <a:pos x="8" y="1"/>
                </a:cxn>
                <a:cxn ang="0">
                  <a:pos x="7" y="1"/>
                </a:cxn>
                <a:cxn ang="0">
                  <a:pos x="5" y="0"/>
                </a:cxn>
                <a:cxn ang="0">
                  <a:pos x="3" y="1"/>
                </a:cxn>
                <a:cxn ang="0">
                  <a:pos x="2" y="1"/>
                </a:cxn>
                <a:cxn ang="0">
                  <a:pos x="1" y="3"/>
                </a:cxn>
                <a:cxn ang="0">
                  <a:pos x="0" y="5"/>
                </a:cxn>
                <a:cxn ang="0">
                  <a:pos x="0" y="5"/>
                </a:cxn>
              </a:cxnLst>
              <a:rect l="0" t="0" r="r" b="b"/>
              <a:pathLst>
                <a:path w="9" h="57">
                  <a:moveTo>
                    <a:pt x="0" y="5"/>
                  </a:moveTo>
                  <a:lnTo>
                    <a:pt x="0" y="53"/>
                  </a:lnTo>
                  <a:lnTo>
                    <a:pt x="0" y="53"/>
                  </a:lnTo>
                  <a:lnTo>
                    <a:pt x="1" y="55"/>
                  </a:lnTo>
                  <a:lnTo>
                    <a:pt x="2" y="56"/>
                  </a:lnTo>
                  <a:lnTo>
                    <a:pt x="3" y="57"/>
                  </a:lnTo>
                  <a:lnTo>
                    <a:pt x="5" y="57"/>
                  </a:lnTo>
                  <a:lnTo>
                    <a:pt x="7" y="57"/>
                  </a:lnTo>
                  <a:lnTo>
                    <a:pt x="8" y="56"/>
                  </a:lnTo>
                  <a:lnTo>
                    <a:pt x="9" y="55"/>
                  </a:lnTo>
                  <a:lnTo>
                    <a:pt x="9" y="53"/>
                  </a:lnTo>
                  <a:lnTo>
                    <a:pt x="9" y="5"/>
                  </a:lnTo>
                  <a:lnTo>
                    <a:pt x="9" y="5"/>
                  </a:lnTo>
                  <a:lnTo>
                    <a:pt x="9" y="3"/>
                  </a:lnTo>
                  <a:lnTo>
                    <a:pt x="8" y="1"/>
                  </a:lnTo>
                  <a:lnTo>
                    <a:pt x="7" y="1"/>
                  </a:lnTo>
                  <a:lnTo>
                    <a:pt x="5" y="0"/>
                  </a:lnTo>
                  <a:lnTo>
                    <a:pt x="3" y="1"/>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4" name="Freeform 589">
              <a:extLst>
                <a:ext uri="{FF2B5EF4-FFF2-40B4-BE49-F238E27FC236}">
                  <a16:creationId xmlns:a16="http://schemas.microsoft.com/office/drawing/2014/main" id="{B555C7C4-6720-4361-AD97-987151EE2F3E}"/>
                </a:ext>
              </a:extLst>
            </p:cNvPr>
            <p:cNvSpPr/>
            <p:nvPr/>
          </p:nvSpPr>
          <p:spPr bwMode="auto">
            <a:xfrm>
              <a:off x="5481638" y="2281238"/>
              <a:ext cx="4763" cy="30163"/>
            </a:xfrm>
            <a:custGeom>
              <a:avLst/>
              <a:gdLst/>
              <a:ahLst/>
              <a:cxnLst>
                <a:cxn ang="0">
                  <a:pos x="0" y="5"/>
                </a:cxn>
                <a:cxn ang="0">
                  <a:pos x="0" y="52"/>
                </a:cxn>
                <a:cxn ang="0">
                  <a:pos x="0" y="52"/>
                </a:cxn>
                <a:cxn ang="0">
                  <a:pos x="0" y="54"/>
                </a:cxn>
                <a:cxn ang="0">
                  <a:pos x="1" y="56"/>
                </a:cxn>
                <a:cxn ang="0">
                  <a:pos x="3" y="57"/>
                </a:cxn>
                <a:cxn ang="0">
                  <a:pos x="4" y="57"/>
                </a:cxn>
                <a:cxn ang="0">
                  <a:pos x="6" y="57"/>
                </a:cxn>
                <a:cxn ang="0">
                  <a:pos x="8" y="56"/>
                </a:cxn>
                <a:cxn ang="0">
                  <a:pos x="9" y="54"/>
                </a:cxn>
                <a:cxn ang="0">
                  <a:pos x="9" y="52"/>
                </a:cxn>
                <a:cxn ang="0">
                  <a:pos x="9" y="5"/>
                </a:cxn>
                <a:cxn ang="0">
                  <a:pos x="9" y="5"/>
                </a:cxn>
                <a:cxn ang="0">
                  <a:pos x="9" y="4"/>
                </a:cxn>
                <a:cxn ang="0">
                  <a:pos x="8" y="2"/>
                </a:cxn>
                <a:cxn ang="0">
                  <a:pos x="6" y="0"/>
                </a:cxn>
                <a:cxn ang="0">
                  <a:pos x="4" y="0"/>
                </a:cxn>
                <a:cxn ang="0">
                  <a:pos x="3" y="0"/>
                </a:cxn>
                <a:cxn ang="0">
                  <a:pos x="1" y="2"/>
                </a:cxn>
                <a:cxn ang="0">
                  <a:pos x="0" y="4"/>
                </a:cxn>
                <a:cxn ang="0">
                  <a:pos x="0" y="5"/>
                </a:cxn>
                <a:cxn ang="0">
                  <a:pos x="0" y="5"/>
                </a:cxn>
              </a:cxnLst>
              <a:rect l="0" t="0" r="r" b="b"/>
              <a:pathLst>
                <a:path w="9" h="57">
                  <a:moveTo>
                    <a:pt x="0" y="5"/>
                  </a:moveTo>
                  <a:lnTo>
                    <a:pt x="0" y="52"/>
                  </a:lnTo>
                  <a:lnTo>
                    <a:pt x="0" y="52"/>
                  </a:lnTo>
                  <a:lnTo>
                    <a:pt x="0" y="54"/>
                  </a:lnTo>
                  <a:lnTo>
                    <a:pt x="1" y="56"/>
                  </a:lnTo>
                  <a:lnTo>
                    <a:pt x="3" y="57"/>
                  </a:lnTo>
                  <a:lnTo>
                    <a:pt x="4" y="57"/>
                  </a:lnTo>
                  <a:lnTo>
                    <a:pt x="6" y="57"/>
                  </a:lnTo>
                  <a:lnTo>
                    <a:pt x="8" y="56"/>
                  </a:lnTo>
                  <a:lnTo>
                    <a:pt x="9" y="54"/>
                  </a:lnTo>
                  <a:lnTo>
                    <a:pt x="9" y="52"/>
                  </a:lnTo>
                  <a:lnTo>
                    <a:pt x="9" y="5"/>
                  </a:lnTo>
                  <a:lnTo>
                    <a:pt x="9" y="5"/>
                  </a:lnTo>
                  <a:lnTo>
                    <a:pt x="9" y="4"/>
                  </a:lnTo>
                  <a:lnTo>
                    <a:pt x="8" y="2"/>
                  </a:lnTo>
                  <a:lnTo>
                    <a:pt x="6" y="0"/>
                  </a:lnTo>
                  <a:lnTo>
                    <a:pt x="4" y="0"/>
                  </a:lnTo>
                  <a:lnTo>
                    <a:pt x="3" y="0"/>
                  </a:lnTo>
                  <a:lnTo>
                    <a:pt x="1" y="2"/>
                  </a:lnTo>
                  <a:lnTo>
                    <a:pt x="0" y="4"/>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5" name="Freeform 590">
              <a:extLst>
                <a:ext uri="{FF2B5EF4-FFF2-40B4-BE49-F238E27FC236}">
                  <a16:creationId xmlns:a16="http://schemas.microsoft.com/office/drawing/2014/main" id="{6E8F9BE3-7C1D-4215-A2A1-B122EFAA2750}"/>
                </a:ext>
              </a:extLst>
            </p:cNvPr>
            <p:cNvSpPr/>
            <p:nvPr/>
          </p:nvSpPr>
          <p:spPr bwMode="auto">
            <a:xfrm>
              <a:off x="5503863" y="2281238"/>
              <a:ext cx="4763" cy="31750"/>
            </a:xfrm>
            <a:custGeom>
              <a:avLst/>
              <a:gdLst/>
              <a:ahLst/>
              <a:cxnLst>
                <a:cxn ang="0">
                  <a:pos x="0" y="5"/>
                </a:cxn>
                <a:cxn ang="0">
                  <a:pos x="0" y="57"/>
                </a:cxn>
                <a:cxn ang="0">
                  <a:pos x="0" y="57"/>
                </a:cxn>
                <a:cxn ang="0">
                  <a:pos x="0" y="59"/>
                </a:cxn>
                <a:cxn ang="0">
                  <a:pos x="2" y="60"/>
                </a:cxn>
                <a:cxn ang="0">
                  <a:pos x="3" y="61"/>
                </a:cxn>
                <a:cxn ang="0">
                  <a:pos x="5" y="61"/>
                </a:cxn>
                <a:cxn ang="0">
                  <a:pos x="6" y="61"/>
                </a:cxn>
                <a:cxn ang="0">
                  <a:pos x="8" y="60"/>
                </a:cxn>
                <a:cxn ang="0">
                  <a:pos x="9" y="59"/>
                </a:cxn>
                <a:cxn ang="0">
                  <a:pos x="9" y="57"/>
                </a:cxn>
                <a:cxn ang="0">
                  <a:pos x="9" y="5"/>
                </a:cxn>
                <a:cxn ang="0">
                  <a:pos x="9" y="5"/>
                </a:cxn>
                <a:cxn ang="0">
                  <a:pos x="9" y="4"/>
                </a:cxn>
                <a:cxn ang="0">
                  <a:pos x="8" y="2"/>
                </a:cxn>
                <a:cxn ang="0">
                  <a:pos x="6" y="0"/>
                </a:cxn>
                <a:cxn ang="0">
                  <a:pos x="5" y="0"/>
                </a:cxn>
                <a:cxn ang="0">
                  <a:pos x="3" y="0"/>
                </a:cxn>
                <a:cxn ang="0">
                  <a:pos x="2" y="2"/>
                </a:cxn>
                <a:cxn ang="0">
                  <a:pos x="0" y="4"/>
                </a:cxn>
                <a:cxn ang="0">
                  <a:pos x="0" y="5"/>
                </a:cxn>
                <a:cxn ang="0">
                  <a:pos x="0" y="5"/>
                </a:cxn>
              </a:cxnLst>
              <a:rect l="0" t="0" r="r" b="b"/>
              <a:pathLst>
                <a:path w="9" h="61">
                  <a:moveTo>
                    <a:pt x="0" y="5"/>
                  </a:moveTo>
                  <a:lnTo>
                    <a:pt x="0" y="57"/>
                  </a:lnTo>
                  <a:lnTo>
                    <a:pt x="0" y="57"/>
                  </a:lnTo>
                  <a:lnTo>
                    <a:pt x="0" y="59"/>
                  </a:lnTo>
                  <a:lnTo>
                    <a:pt x="2" y="60"/>
                  </a:lnTo>
                  <a:lnTo>
                    <a:pt x="3" y="61"/>
                  </a:lnTo>
                  <a:lnTo>
                    <a:pt x="5" y="61"/>
                  </a:lnTo>
                  <a:lnTo>
                    <a:pt x="6" y="61"/>
                  </a:lnTo>
                  <a:lnTo>
                    <a:pt x="8" y="60"/>
                  </a:lnTo>
                  <a:lnTo>
                    <a:pt x="9" y="59"/>
                  </a:lnTo>
                  <a:lnTo>
                    <a:pt x="9" y="57"/>
                  </a:lnTo>
                  <a:lnTo>
                    <a:pt x="9" y="5"/>
                  </a:lnTo>
                  <a:lnTo>
                    <a:pt x="9" y="5"/>
                  </a:lnTo>
                  <a:lnTo>
                    <a:pt x="9" y="4"/>
                  </a:lnTo>
                  <a:lnTo>
                    <a:pt x="8" y="2"/>
                  </a:lnTo>
                  <a:lnTo>
                    <a:pt x="6" y="0"/>
                  </a:lnTo>
                  <a:lnTo>
                    <a:pt x="5" y="0"/>
                  </a:lnTo>
                  <a:lnTo>
                    <a:pt x="3" y="0"/>
                  </a:lnTo>
                  <a:lnTo>
                    <a:pt x="2" y="2"/>
                  </a:lnTo>
                  <a:lnTo>
                    <a:pt x="0" y="4"/>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6" name="Freeform 591">
              <a:extLst>
                <a:ext uri="{FF2B5EF4-FFF2-40B4-BE49-F238E27FC236}">
                  <a16:creationId xmlns:a16="http://schemas.microsoft.com/office/drawing/2014/main" id="{DF17A9BE-84DF-408D-BE31-EB393FD0C8F2}"/>
                </a:ext>
              </a:extLst>
            </p:cNvPr>
            <p:cNvSpPr/>
            <p:nvPr/>
          </p:nvSpPr>
          <p:spPr bwMode="auto">
            <a:xfrm>
              <a:off x="5529263" y="2289175"/>
              <a:ext cx="11113" cy="42863"/>
            </a:xfrm>
            <a:custGeom>
              <a:avLst/>
              <a:gdLst/>
              <a:ahLst/>
              <a:cxnLst>
                <a:cxn ang="0">
                  <a:pos x="9" y="3"/>
                </a:cxn>
                <a:cxn ang="0">
                  <a:pos x="9" y="3"/>
                </a:cxn>
                <a:cxn ang="0">
                  <a:pos x="7" y="10"/>
                </a:cxn>
                <a:cxn ang="0">
                  <a:pos x="5" y="17"/>
                </a:cxn>
                <a:cxn ang="0">
                  <a:pos x="5" y="33"/>
                </a:cxn>
                <a:cxn ang="0">
                  <a:pos x="5" y="33"/>
                </a:cxn>
                <a:cxn ang="0">
                  <a:pos x="4" y="43"/>
                </a:cxn>
                <a:cxn ang="0">
                  <a:pos x="2" y="54"/>
                </a:cxn>
                <a:cxn ang="0">
                  <a:pos x="1" y="65"/>
                </a:cxn>
                <a:cxn ang="0">
                  <a:pos x="0" y="75"/>
                </a:cxn>
                <a:cxn ang="0">
                  <a:pos x="0" y="75"/>
                </a:cxn>
                <a:cxn ang="0">
                  <a:pos x="0" y="77"/>
                </a:cxn>
                <a:cxn ang="0">
                  <a:pos x="1" y="78"/>
                </a:cxn>
                <a:cxn ang="0">
                  <a:pos x="3" y="79"/>
                </a:cxn>
                <a:cxn ang="0">
                  <a:pos x="4" y="81"/>
                </a:cxn>
                <a:cxn ang="0">
                  <a:pos x="6" y="79"/>
                </a:cxn>
                <a:cxn ang="0">
                  <a:pos x="8" y="78"/>
                </a:cxn>
                <a:cxn ang="0">
                  <a:pos x="9" y="77"/>
                </a:cxn>
                <a:cxn ang="0">
                  <a:pos x="9" y="75"/>
                </a:cxn>
                <a:cxn ang="0">
                  <a:pos x="9" y="75"/>
                </a:cxn>
                <a:cxn ang="0">
                  <a:pos x="11" y="60"/>
                </a:cxn>
                <a:cxn ang="0">
                  <a:pos x="13" y="43"/>
                </a:cxn>
                <a:cxn ang="0">
                  <a:pos x="13" y="43"/>
                </a:cxn>
                <a:cxn ang="0">
                  <a:pos x="14" y="25"/>
                </a:cxn>
                <a:cxn ang="0">
                  <a:pos x="15" y="14"/>
                </a:cxn>
                <a:cxn ang="0">
                  <a:pos x="18" y="5"/>
                </a:cxn>
                <a:cxn ang="0">
                  <a:pos x="18" y="5"/>
                </a:cxn>
                <a:cxn ang="0">
                  <a:pos x="19" y="4"/>
                </a:cxn>
                <a:cxn ang="0">
                  <a:pos x="18" y="2"/>
                </a:cxn>
                <a:cxn ang="0">
                  <a:pos x="17" y="1"/>
                </a:cxn>
                <a:cxn ang="0">
                  <a:pos x="15" y="0"/>
                </a:cxn>
                <a:cxn ang="0">
                  <a:pos x="12" y="0"/>
                </a:cxn>
                <a:cxn ang="0">
                  <a:pos x="10" y="1"/>
                </a:cxn>
                <a:cxn ang="0">
                  <a:pos x="9" y="3"/>
                </a:cxn>
                <a:cxn ang="0">
                  <a:pos x="9" y="3"/>
                </a:cxn>
              </a:cxnLst>
              <a:rect l="0" t="0" r="r" b="b"/>
              <a:pathLst>
                <a:path w="19" h="81">
                  <a:moveTo>
                    <a:pt x="9" y="3"/>
                  </a:moveTo>
                  <a:lnTo>
                    <a:pt x="9" y="3"/>
                  </a:lnTo>
                  <a:lnTo>
                    <a:pt x="7" y="10"/>
                  </a:lnTo>
                  <a:lnTo>
                    <a:pt x="5" y="17"/>
                  </a:lnTo>
                  <a:lnTo>
                    <a:pt x="5" y="33"/>
                  </a:lnTo>
                  <a:lnTo>
                    <a:pt x="5" y="33"/>
                  </a:lnTo>
                  <a:lnTo>
                    <a:pt x="4" y="43"/>
                  </a:lnTo>
                  <a:lnTo>
                    <a:pt x="2" y="54"/>
                  </a:lnTo>
                  <a:lnTo>
                    <a:pt x="1" y="65"/>
                  </a:lnTo>
                  <a:lnTo>
                    <a:pt x="0" y="75"/>
                  </a:lnTo>
                  <a:lnTo>
                    <a:pt x="0" y="75"/>
                  </a:lnTo>
                  <a:lnTo>
                    <a:pt x="0" y="77"/>
                  </a:lnTo>
                  <a:lnTo>
                    <a:pt x="1" y="78"/>
                  </a:lnTo>
                  <a:lnTo>
                    <a:pt x="3" y="79"/>
                  </a:lnTo>
                  <a:lnTo>
                    <a:pt x="4" y="81"/>
                  </a:lnTo>
                  <a:lnTo>
                    <a:pt x="6" y="79"/>
                  </a:lnTo>
                  <a:lnTo>
                    <a:pt x="8" y="78"/>
                  </a:lnTo>
                  <a:lnTo>
                    <a:pt x="9" y="77"/>
                  </a:lnTo>
                  <a:lnTo>
                    <a:pt x="9" y="75"/>
                  </a:lnTo>
                  <a:lnTo>
                    <a:pt x="9" y="75"/>
                  </a:lnTo>
                  <a:lnTo>
                    <a:pt x="11" y="60"/>
                  </a:lnTo>
                  <a:lnTo>
                    <a:pt x="13" y="43"/>
                  </a:lnTo>
                  <a:lnTo>
                    <a:pt x="13" y="43"/>
                  </a:lnTo>
                  <a:lnTo>
                    <a:pt x="14" y="25"/>
                  </a:lnTo>
                  <a:lnTo>
                    <a:pt x="15" y="14"/>
                  </a:lnTo>
                  <a:lnTo>
                    <a:pt x="18" y="5"/>
                  </a:lnTo>
                  <a:lnTo>
                    <a:pt x="18" y="5"/>
                  </a:lnTo>
                  <a:lnTo>
                    <a:pt x="19" y="4"/>
                  </a:lnTo>
                  <a:lnTo>
                    <a:pt x="18" y="2"/>
                  </a:lnTo>
                  <a:lnTo>
                    <a:pt x="17" y="1"/>
                  </a:lnTo>
                  <a:lnTo>
                    <a:pt x="15"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7" name="Freeform 592">
              <a:extLst>
                <a:ext uri="{FF2B5EF4-FFF2-40B4-BE49-F238E27FC236}">
                  <a16:creationId xmlns:a16="http://schemas.microsoft.com/office/drawing/2014/main" id="{FD716DD3-6651-4D9F-BA24-00D843365209}"/>
                </a:ext>
              </a:extLst>
            </p:cNvPr>
            <p:cNvSpPr/>
            <p:nvPr/>
          </p:nvSpPr>
          <p:spPr bwMode="auto">
            <a:xfrm>
              <a:off x="5546726" y="2312988"/>
              <a:ext cx="7938" cy="46038"/>
            </a:xfrm>
            <a:custGeom>
              <a:avLst/>
              <a:gdLst/>
              <a:ahLst/>
              <a:cxnLst>
                <a:cxn ang="0">
                  <a:pos x="6" y="4"/>
                </a:cxn>
                <a:cxn ang="0">
                  <a:pos x="6" y="4"/>
                </a:cxn>
                <a:cxn ang="0">
                  <a:pos x="3" y="13"/>
                </a:cxn>
                <a:cxn ang="0">
                  <a:pos x="1" y="22"/>
                </a:cxn>
                <a:cxn ang="0">
                  <a:pos x="0" y="32"/>
                </a:cxn>
                <a:cxn ang="0">
                  <a:pos x="0" y="42"/>
                </a:cxn>
                <a:cxn ang="0">
                  <a:pos x="1" y="61"/>
                </a:cxn>
                <a:cxn ang="0">
                  <a:pos x="1" y="81"/>
                </a:cxn>
                <a:cxn ang="0">
                  <a:pos x="1" y="81"/>
                </a:cxn>
                <a:cxn ang="0">
                  <a:pos x="2" y="83"/>
                </a:cxn>
                <a:cxn ang="0">
                  <a:pos x="3" y="84"/>
                </a:cxn>
                <a:cxn ang="0">
                  <a:pos x="4" y="85"/>
                </a:cxn>
                <a:cxn ang="0">
                  <a:pos x="6" y="85"/>
                </a:cxn>
                <a:cxn ang="0">
                  <a:pos x="7" y="85"/>
                </a:cxn>
                <a:cxn ang="0">
                  <a:pos x="9" y="84"/>
                </a:cxn>
                <a:cxn ang="0">
                  <a:pos x="10" y="83"/>
                </a:cxn>
                <a:cxn ang="0">
                  <a:pos x="10" y="81"/>
                </a:cxn>
                <a:cxn ang="0">
                  <a:pos x="10" y="81"/>
                </a:cxn>
                <a:cxn ang="0">
                  <a:pos x="10" y="61"/>
                </a:cxn>
                <a:cxn ang="0">
                  <a:pos x="9" y="43"/>
                </a:cxn>
                <a:cxn ang="0">
                  <a:pos x="10" y="34"/>
                </a:cxn>
                <a:cxn ang="0">
                  <a:pos x="10" y="24"/>
                </a:cxn>
                <a:cxn ang="0">
                  <a:pos x="12" y="15"/>
                </a:cxn>
                <a:cxn ang="0">
                  <a:pos x="15" y="6"/>
                </a:cxn>
                <a:cxn ang="0">
                  <a:pos x="15" y="6"/>
                </a:cxn>
                <a:cxn ang="0">
                  <a:pos x="15" y="4"/>
                </a:cxn>
                <a:cxn ang="0">
                  <a:pos x="14" y="3"/>
                </a:cxn>
                <a:cxn ang="0">
                  <a:pos x="13" y="1"/>
                </a:cxn>
                <a:cxn ang="0">
                  <a:pos x="12" y="0"/>
                </a:cxn>
                <a:cxn ang="0">
                  <a:pos x="8" y="0"/>
                </a:cxn>
                <a:cxn ang="0">
                  <a:pos x="7" y="1"/>
                </a:cxn>
                <a:cxn ang="0">
                  <a:pos x="6" y="4"/>
                </a:cxn>
                <a:cxn ang="0">
                  <a:pos x="6" y="4"/>
                </a:cxn>
              </a:cxnLst>
              <a:rect l="0" t="0" r="r" b="b"/>
              <a:pathLst>
                <a:path w="15" h="85">
                  <a:moveTo>
                    <a:pt x="6" y="4"/>
                  </a:moveTo>
                  <a:lnTo>
                    <a:pt x="6" y="4"/>
                  </a:lnTo>
                  <a:lnTo>
                    <a:pt x="3" y="13"/>
                  </a:lnTo>
                  <a:lnTo>
                    <a:pt x="1" y="22"/>
                  </a:lnTo>
                  <a:lnTo>
                    <a:pt x="0" y="32"/>
                  </a:lnTo>
                  <a:lnTo>
                    <a:pt x="0" y="42"/>
                  </a:lnTo>
                  <a:lnTo>
                    <a:pt x="1" y="61"/>
                  </a:lnTo>
                  <a:lnTo>
                    <a:pt x="1" y="81"/>
                  </a:lnTo>
                  <a:lnTo>
                    <a:pt x="1" y="81"/>
                  </a:lnTo>
                  <a:lnTo>
                    <a:pt x="2" y="83"/>
                  </a:lnTo>
                  <a:lnTo>
                    <a:pt x="3" y="84"/>
                  </a:lnTo>
                  <a:lnTo>
                    <a:pt x="4" y="85"/>
                  </a:lnTo>
                  <a:lnTo>
                    <a:pt x="6" y="85"/>
                  </a:lnTo>
                  <a:lnTo>
                    <a:pt x="7" y="85"/>
                  </a:lnTo>
                  <a:lnTo>
                    <a:pt x="9" y="84"/>
                  </a:lnTo>
                  <a:lnTo>
                    <a:pt x="10" y="83"/>
                  </a:lnTo>
                  <a:lnTo>
                    <a:pt x="10" y="81"/>
                  </a:lnTo>
                  <a:lnTo>
                    <a:pt x="10" y="81"/>
                  </a:lnTo>
                  <a:lnTo>
                    <a:pt x="10" y="61"/>
                  </a:lnTo>
                  <a:lnTo>
                    <a:pt x="9" y="43"/>
                  </a:lnTo>
                  <a:lnTo>
                    <a:pt x="10" y="34"/>
                  </a:lnTo>
                  <a:lnTo>
                    <a:pt x="10" y="24"/>
                  </a:lnTo>
                  <a:lnTo>
                    <a:pt x="12" y="15"/>
                  </a:lnTo>
                  <a:lnTo>
                    <a:pt x="15" y="6"/>
                  </a:lnTo>
                  <a:lnTo>
                    <a:pt x="15" y="6"/>
                  </a:lnTo>
                  <a:lnTo>
                    <a:pt x="15" y="4"/>
                  </a:lnTo>
                  <a:lnTo>
                    <a:pt x="14" y="3"/>
                  </a:lnTo>
                  <a:lnTo>
                    <a:pt x="13" y="1"/>
                  </a:lnTo>
                  <a:lnTo>
                    <a:pt x="12" y="0"/>
                  </a:lnTo>
                  <a:lnTo>
                    <a:pt x="8" y="0"/>
                  </a:lnTo>
                  <a:lnTo>
                    <a:pt x="7" y="1"/>
                  </a:lnTo>
                  <a:lnTo>
                    <a:pt x="6" y="4"/>
                  </a:lnTo>
                  <a:lnTo>
                    <a:pt x="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8" name="Freeform 593">
              <a:extLst>
                <a:ext uri="{FF2B5EF4-FFF2-40B4-BE49-F238E27FC236}">
                  <a16:creationId xmlns:a16="http://schemas.microsoft.com/office/drawing/2014/main" id="{169BFCC1-E8F4-420E-9490-67CF01CCA7C6}"/>
                </a:ext>
              </a:extLst>
            </p:cNvPr>
            <p:cNvSpPr/>
            <p:nvPr/>
          </p:nvSpPr>
          <p:spPr bwMode="auto">
            <a:xfrm>
              <a:off x="5567363" y="2338388"/>
              <a:ext cx="4763" cy="30163"/>
            </a:xfrm>
            <a:custGeom>
              <a:avLst/>
              <a:gdLst/>
              <a:ahLst/>
              <a:cxnLst>
                <a:cxn ang="0">
                  <a:pos x="0" y="4"/>
                </a:cxn>
                <a:cxn ang="0">
                  <a:pos x="0" y="52"/>
                </a:cxn>
                <a:cxn ang="0">
                  <a:pos x="0" y="52"/>
                </a:cxn>
                <a:cxn ang="0">
                  <a:pos x="0" y="54"/>
                </a:cxn>
                <a:cxn ang="0">
                  <a:pos x="1" y="55"/>
                </a:cxn>
                <a:cxn ang="0">
                  <a:pos x="3" y="56"/>
                </a:cxn>
                <a:cxn ang="0">
                  <a:pos x="4" y="56"/>
                </a:cxn>
                <a:cxn ang="0">
                  <a:pos x="6" y="56"/>
                </a:cxn>
                <a:cxn ang="0">
                  <a:pos x="8" y="55"/>
                </a:cxn>
                <a:cxn ang="0">
                  <a:pos x="9" y="54"/>
                </a:cxn>
                <a:cxn ang="0">
                  <a:pos x="9" y="52"/>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2"/>
                  </a:lnTo>
                  <a:lnTo>
                    <a:pt x="0" y="52"/>
                  </a:lnTo>
                  <a:lnTo>
                    <a:pt x="0" y="54"/>
                  </a:lnTo>
                  <a:lnTo>
                    <a:pt x="1" y="55"/>
                  </a:lnTo>
                  <a:lnTo>
                    <a:pt x="3" y="56"/>
                  </a:lnTo>
                  <a:lnTo>
                    <a:pt x="4" y="56"/>
                  </a:lnTo>
                  <a:lnTo>
                    <a:pt x="6" y="56"/>
                  </a:lnTo>
                  <a:lnTo>
                    <a:pt x="8" y="55"/>
                  </a:lnTo>
                  <a:lnTo>
                    <a:pt x="9" y="54"/>
                  </a:lnTo>
                  <a:lnTo>
                    <a:pt x="9" y="52"/>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9" name="Freeform 594">
              <a:extLst>
                <a:ext uri="{FF2B5EF4-FFF2-40B4-BE49-F238E27FC236}">
                  <a16:creationId xmlns:a16="http://schemas.microsoft.com/office/drawing/2014/main" id="{7096FECA-4C36-4CEF-BBD3-A9A2E2DF0199}"/>
                </a:ext>
              </a:extLst>
            </p:cNvPr>
            <p:cNvSpPr/>
            <p:nvPr/>
          </p:nvSpPr>
          <p:spPr bwMode="auto">
            <a:xfrm>
              <a:off x="5591176" y="2354263"/>
              <a:ext cx="7938" cy="36513"/>
            </a:xfrm>
            <a:custGeom>
              <a:avLst/>
              <a:gdLst/>
              <a:ahLst/>
              <a:cxnLst>
                <a:cxn ang="0">
                  <a:pos x="7" y="2"/>
                </a:cxn>
                <a:cxn ang="0">
                  <a:pos x="7" y="2"/>
                </a:cxn>
                <a:cxn ang="0">
                  <a:pos x="4" y="10"/>
                </a:cxn>
                <a:cxn ang="0">
                  <a:pos x="1" y="17"/>
                </a:cxn>
                <a:cxn ang="0">
                  <a:pos x="0" y="26"/>
                </a:cxn>
                <a:cxn ang="0">
                  <a:pos x="0" y="34"/>
                </a:cxn>
                <a:cxn ang="0">
                  <a:pos x="0" y="49"/>
                </a:cxn>
                <a:cxn ang="0">
                  <a:pos x="1" y="66"/>
                </a:cxn>
                <a:cxn ang="0">
                  <a:pos x="1" y="66"/>
                </a:cxn>
                <a:cxn ang="0">
                  <a:pos x="1" y="68"/>
                </a:cxn>
                <a:cxn ang="0">
                  <a:pos x="2" y="70"/>
                </a:cxn>
                <a:cxn ang="0">
                  <a:pos x="5" y="70"/>
                </a:cxn>
                <a:cxn ang="0">
                  <a:pos x="6" y="71"/>
                </a:cxn>
                <a:cxn ang="0">
                  <a:pos x="8" y="70"/>
                </a:cxn>
                <a:cxn ang="0">
                  <a:pos x="10" y="70"/>
                </a:cxn>
                <a:cxn ang="0">
                  <a:pos x="11" y="68"/>
                </a:cxn>
                <a:cxn ang="0">
                  <a:pos x="11" y="66"/>
                </a:cxn>
                <a:cxn ang="0">
                  <a:pos x="11" y="66"/>
                </a:cxn>
                <a:cxn ang="0">
                  <a:pos x="10" y="36"/>
                </a:cxn>
                <a:cxn ang="0">
                  <a:pos x="10" y="29"/>
                </a:cxn>
                <a:cxn ang="0">
                  <a:pos x="11" y="22"/>
                </a:cxn>
                <a:cxn ang="0">
                  <a:pos x="12" y="14"/>
                </a:cxn>
                <a:cxn ang="0">
                  <a:pos x="15" y="7"/>
                </a:cxn>
                <a:cxn ang="0">
                  <a:pos x="15" y="7"/>
                </a:cxn>
                <a:cxn ang="0">
                  <a:pos x="15" y="5"/>
                </a:cxn>
                <a:cxn ang="0">
                  <a:pos x="15" y="3"/>
                </a:cxn>
                <a:cxn ang="0">
                  <a:pos x="13" y="1"/>
                </a:cxn>
                <a:cxn ang="0">
                  <a:pos x="11" y="0"/>
                </a:cxn>
                <a:cxn ang="0">
                  <a:pos x="10" y="0"/>
                </a:cxn>
                <a:cxn ang="0">
                  <a:pos x="8" y="1"/>
                </a:cxn>
                <a:cxn ang="0">
                  <a:pos x="7" y="2"/>
                </a:cxn>
                <a:cxn ang="0">
                  <a:pos x="7" y="2"/>
                </a:cxn>
              </a:cxnLst>
              <a:rect l="0" t="0" r="r" b="b"/>
              <a:pathLst>
                <a:path w="15" h="71">
                  <a:moveTo>
                    <a:pt x="7" y="2"/>
                  </a:moveTo>
                  <a:lnTo>
                    <a:pt x="7" y="2"/>
                  </a:lnTo>
                  <a:lnTo>
                    <a:pt x="4" y="10"/>
                  </a:lnTo>
                  <a:lnTo>
                    <a:pt x="1" y="17"/>
                  </a:lnTo>
                  <a:lnTo>
                    <a:pt x="0" y="26"/>
                  </a:lnTo>
                  <a:lnTo>
                    <a:pt x="0" y="34"/>
                  </a:lnTo>
                  <a:lnTo>
                    <a:pt x="0" y="49"/>
                  </a:lnTo>
                  <a:lnTo>
                    <a:pt x="1" y="66"/>
                  </a:lnTo>
                  <a:lnTo>
                    <a:pt x="1" y="66"/>
                  </a:lnTo>
                  <a:lnTo>
                    <a:pt x="1" y="68"/>
                  </a:lnTo>
                  <a:lnTo>
                    <a:pt x="2" y="70"/>
                  </a:lnTo>
                  <a:lnTo>
                    <a:pt x="5" y="70"/>
                  </a:lnTo>
                  <a:lnTo>
                    <a:pt x="6" y="71"/>
                  </a:lnTo>
                  <a:lnTo>
                    <a:pt x="8" y="70"/>
                  </a:lnTo>
                  <a:lnTo>
                    <a:pt x="10" y="70"/>
                  </a:lnTo>
                  <a:lnTo>
                    <a:pt x="11" y="68"/>
                  </a:lnTo>
                  <a:lnTo>
                    <a:pt x="11" y="66"/>
                  </a:lnTo>
                  <a:lnTo>
                    <a:pt x="11" y="66"/>
                  </a:lnTo>
                  <a:lnTo>
                    <a:pt x="10" y="36"/>
                  </a:lnTo>
                  <a:lnTo>
                    <a:pt x="10" y="29"/>
                  </a:lnTo>
                  <a:lnTo>
                    <a:pt x="11" y="22"/>
                  </a:lnTo>
                  <a:lnTo>
                    <a:pt x="12" y="14"/>
                  </a:lnTo>
                  <a:lnTo>
                    <a:pt x="15" y="7"/>
                  </a:lnTo>
                  <a:lnTo>
                    <a:pt x="15" y="7"/>
                  </a:lnTo>
                  <a:lnTo>
                    <a:pt x="15" y="5"/>
                  </a:lnTo>
                  <a:lnTo>
                    <a:pt x="15" y="3"/>
                  </a:lnTo>
                  <a:lnTo>
                    <a:pt x="13" y="1"/>
                  </a:lnTo>
                  <a:lnTo>
                    <a:pt x="11" y="0"/>
                  </a:lnTo>
                  <a:lnTo>
                    <a:pt x="10" y="0"/>
                  </a:lnTo>
                  <a:lnTo>
                    <a:pt x="8" y="1"/>
                  </a:lnTo>
                  <a:lnTo>
                    <a:pt x="7" y="2"/>
                  </a:lnTo>
                  <a:lnTo>
                    <a:pt x="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0" name="Freeform 595">
              <a:extLst>
                <a:ext uri="{FF2B5EF4-FFF2-40B4-BE49-F238E27FC236}">
                  <a16:creationId xmlns:a16="http://schemas.microsoft.com/office/drawing/2014/main" id="{82CBF904-EA25-4895-9AC9-9CF8C04861B6}"/>
                </a:ext>
              </a:extLst>
            </p:cNvPr>
            <p:cNvSpPr/>
            <p:nvPr/>
          </p:nvSpPr>
          <p:spPr bwMode="auto">
            <a:xfrm>
              <a:off x="5614988" y="2376488"/>
              <a:ext cx="4763" cy="36513"/>
            </a:xfrm>
            <a:custGeom>
              <a:avLst/>
              <a:gdLst/>
              <a:ahLst/>
              <a:cxnLst>
                <a:cxn ang="0">
                  <a:pos x="0" y="5"/>
                </a:cxn>
                <a:cxn ang="0">
                  <a:pos x="0" y="67"/>
                </a:cxn>
                <a:cxn ang="0">
                  <a:pos x="0" y="67"/>
                </a:cxn>
                <a:cxn ang="0">
                  <a:pos x="0" y="68"/>
                </a:cxn>
                <a:cxn ang="0">
                  <a:pos x="1" y="70"/>
                </a:cxn>
                <a:cxn ang="0">
                  <a:pos x="3" y="71"/>
                </a:cxn>
                <a:cxn ang="0">
                  <a:pos x="5" y="71"/>
                </a:cxn>
                <a:cxn ang="0">
                  <a:pos x="6" y="71"/>
                </a:cxn>
                <a:cxn ang="0">
                  <a:pos x="8" y="70"/>
                </a:cxn>
                <a:cxn ang="0">
                  <a:pos x="9" y="68"/>
                </a:cxn>
                <a:cxn ang="0">
                  <a:pos x="9" y="67"/>
                </a:cxn>
                <a:cxn ang="0">
                  <a:pos x="9" y="5"/>
                </a:cxn>
                <a:cxn ang="0">
                  <a:pos x="9" y="5"/>
                </a:cxn>
                <a:cxn ang="0">
                  <a:pos x="9" y="3"/>
                </a:cxn>
                <a:cxn ang="0">
                  <a:pos x="8" y="2"/>
                </a:cxn>
                <a:cxn ang="0">
                  <a:pos x="6" y="1"/>
                </a:cxn>
                <a:cxn ang="0">
                  <a:pos x="5" y="0"/>
                </a:cxn>
                <a:cxn ang="0">
                  <a:pos x="3" y="1"/>
                </a:cxn>
                <a:cxn ang="0">
                  <a:pos x="1" y="2"/>
                </a:cxn>
                <a:cxn ang="0">
                  <a:pos x="0" y="3"/>
                </a:cxn>
                <a:cxn ang="0">
                  <a:pos x="0" y="5"/>
                </a:cxn>
                <a:cxn ang="0">
                  <a:pos x="0" y="5"/>
                </a:cxn>
              </a:cxnLst>
              <a:rect l="0" t="0" r="r" b="b"/>
              <a:pathLst>
                <a:path w="9" h="71">
                  <a:moveTo>
                    <a:pt x="0" y="5"/>
                  </a:moveTo>
                  <a:lnTo>
                    <a:pt x="0" y="67"/>
                  </a:lnTo>
                  <a:lnTo>
                    <a:pt x="0" y="67"/>
                  </a:lnTo>
                  <a:lnTo>
                    <a:pt x="0" y="68"/>
                  </a:lnTo>
                  <a:lnTo>
                    <a:pt x="1" y="70"/>
                  </a:lnTo>
                  <a:lnTo>
                    <a:pt x="3" y="71"/>
                  </a:lnTo>
                  <a:lnTo>
                    <a:pt x="5" y="71"/>
                  </a:lnTo>
                  <a:lnTo>
                    <a:pt x="6" y="71"/>
                  </a:lnTo>
                  <a:lnTo>
                    <a:pt x="8" y="70"/>
                  </a:lnTo>
                  <a:lnTo>
                    <a:pt x="9" y="68"/>
                  </a:lnTo>
                  <a:lnTo>
                    <a:pt x="9" y="67"/>
                  </a:lnTo>
                  <a:lnTo>
                    <a:pt x="9" y="5"/>
                  </a:lnTo>
                  <a:lnTo>
                    <a:pt x="9" y="5"/>
                  </a:lnTo>
                  <a:lnTo>
                    <a:pt x="9" y="3"/>
                  </a:lnTo>
                  <a:lnTo>
                    <a:pt x="8" y="2"/>
                  </a:lnTo>
                  <a:lnTo>
                    <a:pt x="6" y="1"/>
                  </a:lnTo>
                  <a:lnTo>
                    <a:pt x="5"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1" name="Freeform 596">
              <a:extLst>
                <a:ext uri="{FF2B5EF4-FFF2-40B4-BE49-F238E27FC236}">
                  <a16:creationId xmlns:a16="http://schemas.microsoft.com/office/drawing/2014/main" id="{21A2E9A7-47F6-40CD-BFCB-EDAC48DF8552}"/>
                </a:ext>
              </a:extLst>
            </p:cNvPr>
            <p:cNvSpPr/>
            <p:nvPr/>
          </p:nvSpPr>
          <p:spPr bwMode="auto">
            <a:xfrm>
              <a:off x="5637213" y="2398713"/>
              <a:ext cx="4763" cy="34925"/>
            </a:xfrm>
            <a:custGeom>
              <a:avLst/>
              <a:gdLst/>
              <a:ahLst/>
              <a:cxnLst>
                <a:cxn ang="0">
                  <a:pos x="0" y="4"/>
                </a:cxn>
                <a:cxn ang="0">
                  <a:pos x="0" y="61"/>
                </a:cxn>
                <a:cxn ang="0">
                  <a:pos x="0" y="61"/>
                </a:cxn>
                <a:cxn ang="0">
                  <a:pos x="1" y="63"/>
                </a:cxn>
                <a:cxn ang="0">
                  <a:pos x="2" y="65"/>
                </a:cxn>
                <a:cxn ang="0">
                  <a:pos x="3" y="65"/>
                </a:cxn>
                <a:cxn ang="0">
                  <a:pos x="5" y="66"/>
                </a:cxn>
                <a:cxn ang="0">
                  <a:pos x="7" y="65"/>
                </a:cxn>
                <a:cxn ang="0">
                  <a:pos x="8" y="65"/>
                </a:cxn>
                <a:cxn ang="0">
                  <a:pos x="9" y="63"/>
                </a:cxn>
                <a:cxn ang="0">
                  <a:pos x="10" y="61"/>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Lst>
              <a:rect l="0" t="0" r="r" b="b"/>
              <a:pathLst>
                <a:path w="10" h="66">
                  <a:moveTo>
                    <a:pt x="0" y="4"/>
                  </a:moveTo>
                  <a:lnTo>
                    <a:pt x="0" y="61"/>
                  </a:lnTo>
                  <a:lnTo>
                    <a:pt x="0" y="61"/>
                  </a:lnTo>
                  <a:lnTo>
                    <a:pt x="1" y="63"/>
                  </a:lnTo>
                  <a:lnTo>
                    <a:pt x="2" y="65"/>
                  </a:lnTo>
                  <a:lnTo>
                    <a:pt x="3" y="65"/>
                  </a:lnTo>
                  <a:lnTo>
                    <a:pt x="5" y="66"/>
                  </a:lnTo>
                  <a:lnTo>
                    <a:pt x="7" y="65"/>
                  </a:lnTo>
                  <a:lnTo>
                    <a:pt x="8" y="65"/>
                  </a:lnTo>
                  <a:lnTo>
                    <a:pt x="9" y="63"/>
                  </a:lnTo>
                  <a:lnTo>
                    <a:pt x="10" y="61"/>
                  </a:lnTo>
                  <a:lnTo>
                    <a:pt x="10" y="4"/>
                  </a:lnTo>
                  <a:lnTo>
                    <a:pt x="10" y="4"/>
                  </a:lnTo>
                  <a:lnTo>
                    <a:pt x="9" y="2"/>
                  </a:lnTo>
                  <a:lnTo>
                    <a:pt x="8" y="1"/>
                  </a:lnTo>
                  <a:lnTo>
                    <a:pt x="7" y="0"/>
                  </a:lnTo>
                  <a:lnTo>
                    <a:pt x="5" y="0"/>
                  </a:lnTo>
                  <a:lnTo>
                    <a:pt x="3" y="0"/>
                  </a:lnTo>
                  <a:lnTo>
                    <a:pt x="2" y="1"/>
                  </a:lnTo>
                  <a:lnTo>
                    <a:pt x="1"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2" name="Freeform 597">
              <a:extLst>
                <a:ext uri="{FF2B5EF4-FFF2-40B4-BE49-F238E27FC236}">
                  <a16:creationId xmlns:a16="http://schemas.microsoft.com/office/drawing/2014/main" id="{4ACF0AB7-ADB8-48D0-A6FE-30FB816B1C69}"/>
                </a:ext>
              </a:extLst>
            </p:cNvPr>
            <p:cNvSpPr/>
            <p:nvPr/>
          </p:nvSpPr>
          <p:spPr bwMode="auto">
            <a:xfrm>
              <a:off x="5657851" y="2419350"/>
              <a:ext cx="4763" cy="36513"/>
            </a:xfrm>
            <a:custGeom>
              <a:avLst/>
              <a:gdLst/>
              <a:ahLst/>
              <a:cxnLst>
                <a:cxn ang="0">
                  <a:pos x="0" y="5"/>
                </a:cxn>
                <a:cxn ang="0">
                  <a:pos x="0" y="67"/>
                </a:cxn>
                <a:cxn ang="0">
                  <a:pos x="0" y="67"/>
                </a:cxn>
                <a:cxn ang="0">
                  <a:pos x="0" y="69"/>
                </a:cxn>
                <a:cxn ang="0">
                  <a:pos x="2" y="70"/>
                </a:cxn>
                <a:cxn ang="0">
                  <a:pos x="3" y="71"/>
                </a:cxn>
                <a:cxn ang="0">
                  <a:pos x="6" y="71"/>
                </a:cxn>
                <a:cxn ang="0">
                  <a:pos x="7" y="71"/>
                </a:cxn>
                <a:cxn ang="0">
                  <a:pos x="9" y="70"/>
                </a:cxn>
                <a:cxn ang="0">
                  <a:pos x="10" y="69"/>
                </a:cxn>
                <a:cxn ang="0">
                  <a:pos x="10" y="67"/>
                </a:cxn>
                <a:cxn ang="0">
                  <a:pos x="10" y="5"/>
                </a:cxn>
                <a:cxn ang="0">
                  <a:pos x="10" y="5"/>
                </a:cxn>
                <a:cxn ang="0">
                  <a:pos x="10" y="3"/>
                </a:cxn>
                <a:cxn ang="0">
                  <a:pos x="9" y="2"/>
                </a:cxn>
                <a:cxn ang="0">
                  <a:pos x="7" y="1"/>
                </a:cxn>
                <a:cxn ang="0">
                  <a:pos x="6" y="0"/>
                </a:cxn>
                <a:cxn ang="0">
                  <a:pos x="3" y="1"/>
                </a:cxn>
                <a:cxn ang="0">
                  <a:pos x="2" y="2"/>
                </a:cxn>
                <a:cxn ang="0">
                  <a:pos x="0" y="3"/>
                </a:cxn>
                <a:cxn ang="0">
                  <a:pos x="0" y="5"/>
                </a:cxn>
                <a:cxn ang="0">
                  <a:pos x="0" y="5"/>
                </a:cxn>
              </a:cxnLst>
              <a:rect l="0" t="0" r="r" b="b"/>
              <a:pathLst>
                <a:path w="10" h="71">
                  <a:moveTo>
                    <a:pt x="0" y="5"/>
                  </a:moveTo>
                  <a:lnTo>
                    <a:pt x="0" y="67"/>
                  </a:lnTo>
                  <a:lnTo>
                    <a:pt x="0" y="67"/>
                  </a:lnTo>
                  <a:lnTo>
                    <a:pt x="0" y="69"/>
                  </a:lnTo>
                  <a:lnTo>
                    <a:pt x="2" y="70"/>
                  </a:lnTo>
                  <a:lnTo>
                    <a:pt x="3" y="71"/>
                  </a:lnTo>
                  <a:lnTo>
                    <a:pt x="6" y="71"/>
                  </a:lnTo>
                  <a:lnTo>
                    <a:pt x="7" y="71"/>
                  </a:lnTo>
                  <a:lnTo>
                    <a:pt x="9" y="70"/>
                  </a:lnTo>
                  <a:lnTo>
                    <a:pt x="10" y="69"/>
                  </a:lnTo>
                  <a:lnTo>
                    <a:pt x="10" y="67"/>
                  </a:lnTo>
                  <a:lnTo>
                    <a:pt x="10" y="5"/>
                  </a:lnTo>
                  <a:lnTo>
                    <a:pt x="10" y="5"/>
                  </a:lnTo>
                  <a:lnTo>
                    <a:pt x="10" y="3"/>
                  </a:lnTo>
                  <a:lnTo>
                    <a:pt x="9" y="2"/>
                  </a:lnTo>
                  <a:lnTo>
                    <a:pt x="7" y="1"/>
                  </a:lnTo>
                  <a:lnTo>
                    <a:pt x="6" y="0"/>
                  </a:lnTo>
                  <a:lnTo>
                    <a:pt x="3" y="1"/>
                  </a:lnTo>
                  <a:lnTo>
                    <a:pt x="2"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3" name="Freeform 598">
              <a:extLst>
                <a:ext uri="{FF2B5EF4-FFF2-40B4-BE49-F238E27FC236}">
                  <a16:creationId xmlns:a16="http://schemas.microsoft.com/office/drawing/2014/main" id="{FE057E81-7374-4DF4-8C6E-591BBC43C2AC}"/>
                </a:ext>
              </a:extLst>
            </p:cNvPr>
            <p:cNvSpPr/>
            <p:nvPr/>
          </p:nvSpPr>
          <p:spPr bwMode="auto">
            <a:xfrm>
              <a:off x="5680076" y="2441575"/>
              <a:ext cx="7938" cy="36513"/>
            </a:xfrm>
            <a:custGeom>
              <a:avLst/>
              <a:gdLst/>
              <a:ahLst/>
              <a:cxnLst>
                <a:cxn ang="0">
                  <a:pos x="14" y="65"/>
                </a:cxn>
                <a:cxn ang="0">
                  <a:pos x="14" y="65"/>
                </a:cxn>
                <a:cxn ang="0">
                  <a:pos x="11" y="50"/>
                </a:cxn>
                <a:cxn ang="0">
                  <a:pos x="10" y="35"/>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36"/>
                </a:cxn>
                <a:cxn ang="0">
                  <a:pos x="2" y="52"/>
                </a:cxn>
                <a:cxn ang="0">
                  <a:pos x="5" y="67"/>
                </a:cxn>
                <a:cxn ang="0">
                  <a:pos x="5" y="67"/>
                </a:cxn>
                <a:cxn ang="0">
                  <a:pos x="6" y="69"/>
                </a:cxn>
                <a:cxn ang="0">
                  <a:pos x="7" y="70"/>
                </a:cxn>
                <a:cxn ang="0">
                  <a:pos x="9" y="70"/>
                </a:cxn>
                <a:cxn ang="0">
                  <a:pos x="11" y="70"/>
                </a:cxn>
                <a:cxn ang="0">
                  <a:pos x="12" y="69"/>
                </a:cxn>
                <a:cxn ang="0">
                  <a:pos x="13" y="68"/>
                </a:cxn>
                <a:cxn ang="0">
                  <a:pos x="14" y="67"/>
                </a:cxn>
                <a:cxn ang="0">
                  <a:pos x="14" y="65"/>
                </a:cxn>
                <a:cxn ang="0">
                  <a:pos x="14" y="65"/>
                </a:cxn>
              </a:cxnLst>
              <a:rect l="0" t="0" r="r" b="b"/>
              <a:pathLst>
                <a:path w="14" h="70">
                  <a:moveTo>
                    <a:pt x="14" y="65"/>
                  </a:moveTo>
                  <a:lnTo>
                    <a:pt x="14" y="65"/>
                  </a:lnTo>
                  <a:lnTo>
                    <a:pt x="11" y="50"/>
                  </a:lnTo>
                  <a:lnTo>
                    <a:pt x="10" y="35"/>
                  </a:lnTo>
                  <a:lnTo>
                    <a:pt x="10" y="4"/>
                  </a:lnTo>
                  <a:lnTo>
                    <a:pt x="10" y="4"/>
                  </a:lnTo>
                  <a:lnTo>
                    <a:pt x="9" y="2"/>
                  </a:lnTo>
                  <a:lnTo>
                    <a:pt x="8" y="1"/>
                  </a:lnTo>
                  <a:lnTo>
                    <a:pt x="7" y="0"/>
                  </a:lnTo>
                  <a:lnTo>
                    <a:pt x="5" y="0"/>
                  </a:lnTo>
                  <a:lnTo>
                    <a:pt x="3" y="0"/>
                  </a:lnTo>
                  <a:lnTo>
                    <a:pt x="2" y="1"/>
                  </a:lnTo>
                  <a:lnTo>
                    <a:pt x="1" y="2"/>
                  </a:lnTo>
                  <a:lnTo>
                    <a:pt x="0" y="4"/>
                  </a:lnTo>
                  <a:lnTo>
                    <a:pt x="0" y="4"/>
                  </a:lnTo>
                  <a:lnTo>
                    <a:pt x="1" y="36"/>
                  </a:lnTo>
                  <a:lnTo>
                    <a:pt x="2" y="52"/>
                  </a:lnTo>
                  <a:lnTo>
                    <a:pt x="5" y="67"/>
                  </a:lnTo>
                  <a:lnTo>
                    <a:pt x="5" y="67"/>
                  </a:lnTo>
                  <a:lnTo>
                    <a:pt x="6" y="69"/>
                  </a:lnTo>
                  <a:lnTo>
                    <a:pt x="7" y="70"/>
                  </a:lnTo>
                  <a:lnTo>
                    <a:pt x="9" y="70"/>
                  </a:lnTo>
                  <a:lnTo>
                    <a:pt x="11" y="70"/>
                  </a:lnTo>
                  <a:lnTo>
                    <a:pt x="12" y="69"/>
                  </a:lnTo>
                  <a:lnTo>
                    <a:pt x="13" y="68"/>
                  </a:lnTo>
                  <a:lnTo>
                    <a:pt x="14" y="67"/>
                  </a:lnTo>
                  <a:lnTo>
                    <a:pt x="14" y="65"/>
                  </a:lnTo>
                  <a:lnTo>
                    <a:pt x="14" y="6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4" name="Freeform 599">
              <a:extLst>
                <a:ext uri="{FF2B5EF4-FFF2-40B4-BE49-F238E27FC236}">
                  <a16:creationId xmlns:a16="http://schemas.microsoft.com/office/drawing/2014/main" id="{B10936FC-14A6-41E4-A90F-A1FEB57843C2}"/>
                </a:ext>
              </a:extLst>
            </p:cNvPr>
            <p:cNvSpPr/>
            <p:nvPr/>
          </p:nvSpPr>
          <p:spPr bwMode="auto">
            <a:xfrm>
              <a:off x="5705476" y="2463800"/>
              <a:ext cx="7938" cy="31750"/>
            </a:xfrm>
            <a:custGeom>
              <a:avLst/>
              <a:gdLst/>
              <a:ahLst/>
              <a:cxnLst>
                <a:cxn ang="0">
                  <a:pos x="10" y="35"/>
                </a:cxn>
                <a:cxn ang="0">
                  <a:pos x="10" y="5"/>
                </a:cxn>
                <a:cxn ang="0">
                  <a:pos x="10" y="5"/>
                </a:cxn>
                <a:cxn ang="0">
                  <a:pos x="10" y="3"/>
                </a:cxn>
                <a:cxn ang="0">
                  <a:pos x="8" y="1"/>
                </a:cxn>
                <a:cxn ang="0">
                  <a:pos x="7" y="0"/>
                </a:cxn>
                <a:cxn ang="0">
                  <a:pos x="5" y="0"/>
                </a:cxn>
                <a:cxn ang="0">
                  <a:pos x="3" y="0"/>
                </a:cxn>
                <a:cxn ang="0">
                  <a:pos x="2" y="1"/>
                </a:cxn>
                <a:cxn ang="0">
                  <a:pos x="1" y="3"/>
                </a:cxn>
                <a:cxn ang="0">
                  <a:pos x="0" y="5"/>
                </a:cxn>
                <a:cxn ang="0">
                  <a:pos x="0" y="33"/>
                </a:cxn>
                <a:cxn ang="0">
                  <a:pos x="0" y="33"/>
                </a:cxn>
                <a:cxn ang="0">
                  <a:pos x="0" y="39"/>
                </a:cxn>
                <a:cxn ang="0">
                  <a:pos x="1" y="45"/>
                </a:cxn>
                <a:cxn ang="0">
                  <a:pos x="1" y="45"/>
                </a:cxn>
                <a:cxn ang="0">
                  <a:pos x="3" y="50"/>
                </a:cxn>
                <a:cxn ang="0">
                  <a:pos x="5" y="56"/>
                </a:cxn>
                <a:cxn ang="0">
                  <a:pos x="5" y="56"/>
                </a:cxn>
                <a:cxn ang="0">
                  <a:pos x="5" y="58"/>
                </a:cxn>
                <a:cxn ang="0">
                  <a:pos x="7" y="59"/>
                </a:cxn>
                <a:cxn ang="0">
                  <a:pos x="11" y="60"/>
                </a:cxn>
                <a:cxn ang="0">
                  <a:pos x="13" y="60"/>
                </a:cxn>
                <a:cxn ang="0">
                  <a:pos x="14" y="59"/>
                </a:cxn>
                <a:cxn ang="0">
                  <a:pos x="15" y="58"/>
                </a:cxn>
                <a:cxn ang="0">
                  <a:pos x="15" y="56"/>
                </a:cxn>
                <a:cxn ang="0">
                  <a:pos x="15" y="56"/>
                </a:cxn>
                <a:cxn ang="0">
                  <a:pos x="14" y="51"/>
                </a:cxn>
                <a:cxn ang="0">
                  <a:pos x="12" y="46"/>
                </a:cxn>
                <a:cxn ang="0">
                  <a:pos x="11" y="41"/>
                </a:cxn>
                <a:cxn ang="0">
                  <a:pos x="10" y="35"/>
                </a:cxn>
                <a:cxn ang="0">
                  <a:pos x="10" y="35"/>
                </a:cxn>
              </a:cxnLst>
              <a:rect l="0" t="0" r="r" b="b"/>
              <a:pathLst>
                <a:path w="15" h="60">
                  <a:moveTo>
                    <a:pt x="10" y="35"/>
                  </a:moveTo>
                  <a:lnTo>
                    <a:pt x="10" y="5"/>
                  </a:lnTo>
                  <a:lnTo>
                    <a:pt x="10" y="5"/>
                  </a:lnTo>
                  <a:lnTo>
                    <a:pt x="10" y="3"/>
                  </a:lnTo>
                  <a:lnTo>
                    <a:pt x="8" y="1"/>
                  </a:lnTo>
                  <a:lnTo>
                    <a:pt x="7" y="0"/>
                  </a:lnTo>
                  <a:lnTo>
                    <a:pt x="5" y="0"/>
                  </a:lnTo>
                  <a:lnTo>
                    <a:pt x="3" y="0"/>
                  </a:lnTo>
                  <a:lnTo>
                    <a:pt x="2" y="1"/>
                  </a:lnTo>
                  <a:lnTo>
                    <a:pt x="1" y="3"/>
                  </a:lnTo>
                  <a:lnTo>
                    <a:pt x="0" y="5"/>
                  </a:lnTo>
                  <a:lnTo>
                    <a:pt x="0" y="33"/>
                  </a:lnTo>
                  <a:lnTo>
                    <a:pt x="0" y="33"/>
                  </a:lnTo>
                  <a:lnTo>
                    <a:pt x="0" y="39"/>
                  </a:lnTo>
                  <a:lnTo>
                    <a:pt x="1" y="45"/>
                  </a:lnTo>
                  <a:lnTo>
                    <a:pt x="1" y="45"/>
                  </a:lnTo>
                  <a:lnTo>
                    <a:pt x="3" y="50"/>
                  </a:lnTo>
                  <a:lnTo>
                    <a:pt x="5" y="56"/>
                  </a:lnTo>
                  <a:lnTo>
                    <a:pt x="5" y="56"/>
                  </a:lnTo>
                  <a:lnTo>
                    <a:pt x="5" y="58"/>
                  </a:lnTo>
                  <a:lnTo>
                    <a:pt x="7" y="59"/>
                  </a:lnTo>
                  <a:lnTo>
                    <a:pt x="11" y="60"/>
                  </a:lnTo>
                  <a:lnTo>
                    <a:pt x="13" y="60"/>
                  </a:lnTo>
                  <a:lnTo>
                    <a:pt x="14" y="59"/>
                  </a:lnTo>
                  <a:lnTo>
                    <a:pt x="15" y="58"/>
                  </a:lnTo>
                  <a:lnTo>
                    <a:pt x="15" y="56"/>
                  </a:lnTo>
                  <a:lnTo>
                    <a:pt x="15" y="56"/>
                  </a:lnTo>
                  <a:lnTo>
                    <a:pt x="14" y="51"/>
                  </a:lnTo>
                  <a:lnTo>
                    <a:pt x="12" y="46"/>
                  </a:lnTo>
                  <a:lnTo>
                    <a:pt x="11" y="41"/>
                  </a:lnTo>
                  <a:lnTo>
                    <a:pt x="10" y="35"/>
                  </a:lnTo>
                  <a:lnTo>
                    <a:pt x="10" y="3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5" name="Freeform 600">
              <a:extLst>
                <a:ext uri="{FF2B5EF4-FFF2-40B4-BE49-F238E27FC236}">
                  <a16:creationId xmlns:a16="http://schemas.microsoft.com/office/drawing/2014/main" id="{7D18C2D7-A889-44B3-A15B-D9D6A6D48771}"/>
                </a:ext>
              </a:extLst>
            </p:cNvPr>
            <p:cNvSpPr/>
            <p:nvPr/>
          </p:nvSpPr>
          <p:spPr bwMode="auto">
            <a:xfrm>
              <a:off x="5730876" y="2486025"/>
              <a:ext cx="4763" cy="46038"/>
            </a:xfrm>
            <a:custGeom>
              <a:avLst/>
              <a:gdLst/>
              <a:ahLst/>
              <a:cxnLst>
                <a:cxn ang="0">
                  <a:pos x="0" y="5"/>
                </a:cxn>
                <a:cxn ang="0">
                  <a:pos x="0" y="80"/>
                </a:cxn>
                <a:cxn ang="0">
                  <a:pos x="0" y="80"/>
                </a:cxn>
                <a:cxn ang="0">
                  <a:pos x="1" y="82"/>
                </a:cxn>
                <a:cxn ang="0">
                  <a:pos x="2" y="85"/>
                </a:cxn>
                <a:cxn ang="0">
                  <a:pos x="3" y="85"/>
                </a:cxn>
                <a:cxn ang="0">
                  <a:pos x="5" y="86"/>
                </a:cxn>
                <a:cxn ang="0">
                  <a:pos x="6" y="85"/>
                </a:cxn>
                <a:cxn ang="0">
                  <a:pos x="8" y="85"/>
                </a:cxn>
                <a:cxn ang="0">
                  <a:pos x="9" y="82"/>
                </a:cxn>
                <a:cxn ang="0">
                  <a:pos x="9" y="80"/>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6">
                  <a:moveTo>
                    <a:pt x="0" y="5"/>
                  </a:moveTo>
                  <a:lnTo>
                    <a:pt x="0" y="80"/>
                  </a:lnTo>
                  <a:lnTo>
                    <a:pt x="0" y="80"/>
                  </a:lnTo>
                  <a:lnTo>
                    <a:pt x="1" y="82"/>
                  </a:lnTo>
                  <a:lnTo>
                    <a:pt x="2" y="85"/>
                  </a:lnTo>
                  <a:lnTo>
                    <a:pt x="3" y="85"/>
                  </a:lnTo>
                  <a:lnTo>
                    <a:pt x="5" y="86"/>
                  </a:lnTo>
                  <a:lnTo>
                    <a:pt x="6" y="85"/>
                  </a:lnTo>
                  <a:lnTo>
                    <a:pt x="8" y="85"/>
                  </a:lnTo>
                  <a:lnTo>
                    <a:pt x="9" y="82"/>
                  </a:lnTo>
                  <a:lnTo>
                    <a:pt x="9" y="80"/>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6" name="Freeform 601">
              <a:extLst>
                <a:ext uri="{FF2B5EF4-FFF2-40B4-BE49-F238E27FC236}">
                  <a16:creationId xmlns:a16="http://schemas.microsoft.com/office/drawing/2014/main" id="{67E7164A-6217-4EE6-9038-60E7B9C6444B}"/>
                </a:ext>
              </a:extLst>
            </p:cNvPr>
            <p:cNvSpPr/>
            <p:nvPr/>
          </p:nvSpPr>
          <p:spPr bwMode="auto">
            <a:xfrm>
              <a:off x="5748338" y="2506663"/>
              <a:ext cx="4763" cy="42863"/>
            </a:xfrm>
            <a:custGeom>
              <a:avLst/>
              <a:gdLst/>
              <a:ahLst/>
              <a:cxnLst>
                <a:cxn ang="0">
                  <a:pos x="0" y="5"/>
                </a:cxn>
                <a:cxn ang="0">
                  <a:pos x="0" y="75"/>
                </a:cxn>
                <a:cxn ang="0">
                  <a:pos x="0" y="75"/>
                </a:cxn>
                <a:cxn ang="0">
                  <a:pos x="1" y="78"/>
                </a:cxn>
                <a:cxn ang="0">
                  <a:pos x="2" y="80"/>
                </a:cxn>
                <a:cxn ang="0">
                  <a:pos x="3" y="81"/>
                </a:cxn>
                <a:cxn ang="0">
                  <a:pos x="5" y="81"/>
                </a:cxn>
                <a:cxn ang="0">
                  <a:pos x="7" y="81"/>
                </a:cxn>
                <a:cxn ang="0">
                  <a:pos x="8" y="80"/>
                </a:cxn>
                <a:cxn ang="0">
                  <a:pos x="9" y="78"/>
                </a:cxn>
                <a:cxn ang="0">
                  <a:pos x="10" y="75"/>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81">
                  <a:moveTo>
                    <a:pt x="0" y="5"/>
                  </a:moveTo>
                  <a:lnTo>
                    <a:pt x="0" y="75"/>
                  </a:lnTo>
                  <a:lnTo>
                    <a:pt x="0" y="75"/>
                  </a:lnTo>
                  <a:lnTo>
                    <a:pt x="1" y="78"/>
                  </a:lnTo>
                  <a:lnTo>
                    <a:pt x="2" y="80"/>
                  </a:lnTo>
                  <a:lnTo>
                    <a:pt x="3" y="81"/>
                  </a:lnTo>
                  <a:lnTo>
                    <a:pt x="5" y="81"/>
                  </a:lnTo>
                  <a:lnTo>
                    <a:pt x="7" y="81"/>
                  </a:lnTo>
                  <a:lnTo>
                    <a:pt x="8" y="80"/>
                  </a:lnTo>
                  <a:lnTo>
                    <a:pt x="9" y="78"/>
                  </a:lnTo>
                  <a:lnTo>
                    <a:pt x="10" y="75"/>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7" name="Freeform 602">
              <a:extLst>
                <a:ext uri="{FF2B5EF4-FFF2-40B4-BE49-F238E27FC236}">
                  <a16:creationId xmlns:a16="http://schemas.microsoft.com/office/drawing/2014/main" id="{7672D187-FEA8-48B5-AACE-C5244C47E3DB}"/>
                </a:ext>
              </a:extLst>
            </p:cNvPr>
            <p:cNvSpPr/>
            <p:nvPr/>
          </p:nvSpPr>
          <p:spPr bwMode="auto">
            <a:xfrm>
              <a:off x="5761038" y="2528888"/>
              <a:ext cx="4763" cy="38100"/>
            </a:xfrm>
            <a:custGeom>
              <a:avLst/>
              <a:gdLst/>
              <a:ahLst/>
              <a:cxnLst>
                <a:cxn ang="0">
                  <a:pos x="0" y="6"/>
                </a:cxn>
                <a:cxn ang="0">
                  <a:pos x="0" y="68"/>
                </a:cxn>
                <a:cxn ang="0">
                  <a:pos x="0" y="68"/>
                </a:cxn>
                <a:cxn ang="0">
                  <a:pos x="1" y="69"/>
                </a:cxn>
                <a:cxn ang="0">
                  <a:pos x="2" y="71"/>
                </a:cxn>
                <a:cxn ang="0">
                  <a:pos x="3" y="72"/>
                </a:cxn>
                <a:cxn ang="0">
                  <a:pos x="5" y="72"/>
                </a:cxn>
                <a:cxn ang="0">
                  <a:pos x="7" y="72"/>
                </a:cxn>
                <a:cxn ang="0">
                  <a:pos x="8" y="71"/>
                </a:cxn>
                <a:cxn ang="0">
                  <a:pos x="9" y="69"/>
                </a:cxn>
                <a:cxn ang="0">
                  <a:pos x="9" y="68"/>
                </a:cxn>
                <a:cxn ang="0">
                  <a:pos x="9" y="6"/>
                </a:cxn>
                <a:cxn ang="0">
                  <a:pos x="9" y="6"/>
                </a:cxn>
                <a:cxn ang="0">
                  <a:pos x="9" y="4"/>
                </a:cxn>
                <a:cxn ang="0">
                  <a:pos x="8" y="2"/>
                </a:cxn>
                <a:cxn ang="0">
                  <a:pos x="7" y="1"/>
                </a:cxn>
                <a:cxn ang="0">
                  <a:pos x="5" y="0"/>
                </a:cxn>
                <a:cxn ang="0">
                  <a:pos x="3" y="1"/>
                </a:cxn>
                <a:cxn ang="0">
                  <a:pos x="2" y="2"/>
                </a:cxn>
                <a:cxn ang="0">
                  <a:pos x="1" y="4"/>
                </a:cxn>
                <a:cxn ang="0">
                  <a:pos x="0" y="6"/>
                </a:cxn>
                <a:cxn ang="0">
                  <a:pos x="0" y="6"/>
                </a:cxn>
              </a:cxnLst>
              <a:rect l="0" t="0" r="r" b="b"/>
              <a:pathLst>
                <a:path w="9" h="72">
                  <a:moveTo>
                    <a:pt x="0" y="6"/>
                  </a:moveTo>
                  <a:lnTo>
                    <a:pt x="0" y="68"/>
                  </a:lnTo>
                  <a:lnTo>
                    <a:pt x="0" y="68"/>
                  </a:lnTo>
                  <a:lnTo>
                    <a:pt x="1" y="69"/>
                  </a:lnTo>
                  <a:lnTo>
                    <a:pt x="2" y="71"/>
                  </a:lnTo>
                  <a:lnTo>
                    <a:pt x="3" y="72"/>
                  </a:lnTo>
                  <a:lnTo>
                    <a:pt x="5" y="72"/>
                  </a:lnTo>
                  <a:lnTo>
                    <a:pt x="7" y="72"/>
                  </a:lnTo>
                  <a:lnTo>
                    <a:pt x="8" y="71"/>
                  </a:lnTo>
                  <a:lnTo>
                    <a:pt x="9" y="69"/>
                  </a:lnTo>
                  <a:lnTo>
                    <a:pt x="9" y="68"/>
                  </a:lnTo>
                  <a:lnTo>
                    <a:pt x="9" y="6"/>
                  </a:lnTo>
                  <a:lnTo>
                    <a:pt x="9" y="6"/>
                  </a:lnTo>
                  <a:lnTo>
                    <a:pt x="9" y="4"/>
                  </a:lnTo>
                  <a:lnTo>
                    <a:pt x="8" y="2"/>
                  </a:lnTo>
                  <a:lnTo>
                    <a:pt x="7" y="1"/>
                  </a:lnTo>
                  <a:lnTo>
                    <a:pt x="5" y="0"/>
                  </a:lnTo>
                  <a:lnTo>
                    <a:pt x="3" y="1"/>
                  </a:lnTo>
                  <a:lnTo>
                    <a:pt x="2" y="2"/>
                  </a:lnTo>
                  <a:lnTo>
                    <a:pt x="1" y="4"/>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8" name="Freeform 603">
              <a:extLst>
                <a:ext uri="{FF2B5EF4-FFF2-40B4-BE49-F238E27FC236}">
                  <a16:creationId xmlns:a16="http://schemas.microsoft.com/office/drawing/2014/main" id="{F050FB37-A4F8-4D0F-B463-62A64C594831}"/>
                </a:ext>
              </a:extLst>
            </p:cNvPr>
            <p:cNvSpPr/>
            <p:nvPr/>
          </p:nvSpPr>
          <p:spPr bwMode="auto">
            <a:xfrm>
              <a:off x="5775326" y="2544763"/>
              <a:ext cx="4763" cy="39688"/>
            </a:xfrm>
            <a:custGeom>
              <a:avLst/>
              <a:gdLst/>
              <a:ahLst/>
              <a:cxnLst>
                <a:cxn ang="0">
                  <a:pos x="0" y="4"/>
                </a:cxn>
                <a:cxn ang="0">
                  <a:pos x="0" y="72"/>
                </a:cxn>
                <a:cxn ang="0">
                  <a:pos x="0" y="72"/>
                </a:cxn>
                <a:cxn ang="0">
                  <a:pos x="0" y="74"/>
                </a:cxn>
                <a:cxn ang="0">
                  <a:pos x="2" y="75"/>
                </a:cxn>
                <a:cxn ang="0">
                  <a:pos x="4" y="76"/>
                </a:cxn>
                <a:cxn ang="0">
                  <a:pos x="5" y="76"/>
                </a:cxn>
                <a:cxn ang="0">
                  <a:pos x="7" y="76"/>
                </a:cxn>
                <a:cxn ang="0">
                  <a:pos x="9" y="75"/>
                </a:cxn>
                <a:cxn ang="0">
                  <a:pos x="10" y="74"/>
                </a:cxn>
                <a:cxn ang="0">
                  <a:pos x="10" y="72"/>
                </a:cxn>
                <a:cxn ang="0">
                  <a:pos x="10" y="4"/>
                </a:cxn>
                <a:cxn ang="0">
                  <a:pos x="10" y="4"/>
                </a:cxn>
                <a:cxn ang="0">
                  <a:pos x="10" y="2"/>
                </a:cxn>
                <a:cxn ang="0">
                  <a:pos x="9" y="1"/>
                </a:cxn>
                <a:cxn ang="0">
                  <a:pos x="7" y="0"/>
                </a:cxn>
                <a:cxn ang="0">
                  <a:pos x="5" y="0"/>
                </a:cxn>
                <a:cxn ang="0">
                  <a:pos x="4" y="0"/>
                </a:cxn>
                <a:cxn ang="0">
                  <a:pos x="2" y="1"/>
                </a:cxn>
                <a:cxn ang="0">
                  <a:pos x="0" y="2"/>
                </a:cxn>
                <a:cxn ang="0">
                  <a:pos x="0" y="4"/>
                </a:cxn>
                <a:cxn ang="0">
                  <a:pos x="0" y="4"/>
                </a:cxn>
              </a:cxnLst>
              <a:rect l="0" t="0" r="r" b="b"/>
              <a:pathLst>
                <a:path w="10" h="76">
                  <a:moveTo>
                    <a:pt x="0" y="4"/>
                  </a:moveTo>
                  <a:lnTo>
                    <a:pt x="0" y="72"/>
                  </a:lnTo>
                  <a:lnTo>
                    <a:pt x="0" y="72"/>
                  </a:lnTo>
                  <a:lnTo>
                    <a:pt x="0" y="74"/>
                  </a:lnTo>
                  <a:lnTo>
                    <a:pt x="2" y="75"/>
                  </a:lnTo>
                  <a:lnTo>
                    <a:pt x="4" y="76"/>
                  </a:lnTo>
                  <a:lnTo>
                    <a:pt x="5" y="76"/>
                  </a:lnTo>
                  <a:lnTo>
                    <a:pt x="7" y="76"/>
                  </a:lnTo>
                  <a:lnTo>
                    <a:pt x="9" y="75"/>
                  </a:lnTo>
                  <a:lnTo>
                    <a:pt x="10" y="74"/>
                  </a:lnTo>
                  <a:lnTo>
                    <a:pt x="10" y="72"/>
                  </a:lnTo>
                  <a:lnTo>
                    <a:pt x="10" y="4"/>
                  </a:lnTo>
                  <a:lnTo>
                    <a:pt x="10" y="4"/>
                  </a:lnTo>
                  <a:lnTo>
                    <a:pt x="10" y="2"/>
                  </a:lnTo>
                  <a:lnTo>
                    <a:pt x="9" y="1"/>
                  </a:lnTo>
                  <a:lnTo>
                    <a:pt x="7" y="0"/>
                  </a:lnTo>
                  <a:lnTo>
                    <a:pt x="5" y="0"/>
                  </a:lnTo>
                  <a:lnTo>
                    <a:pt x="4" y="0"/>
                  </a:lnTo>
                  <a:lnTo>
                    <a:pt x="2"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9" name="Freeform 604">
              <a:extLst>
                <a:ext uri="{FF2B5EF4-FFF2-40B4-BE49-F238E27FC236}">
                  <a16:creationId xmlns:a16="http://schemas.microsoft.com/office/drawing/2014/main" id="{3FE1998F-9165-4D89-B112-8017E11EFE9E}"/>
                </a:ext>
              </a:extLst>
            </p:cNvPr>
            <p:cNvSpPr/>
            <p:nvPr/>
          </p:nvSpPr>
          <p:spPr bwMode="auto">
            <a:xfrm>
              <a:off x="5181601" y="2170113"/>
              <a:ext cx="665163" cy="654050"/>
            </a:xfrm>
            <a:custGeom>
              <a:avLst/>
              <a:gdLst/>
              <a:ahLst/>
              <a:cxnLst>
                <a:cxn ang="0">
                  <a:pos x="534" y="1115"/>
                </a:cxn>
                <a:cxn ang="0">
                  <a:pos x="311" y="889"/>
                </a:cxn>
                <a:cxn ang="0">
                  <a:pos x="124" y="701"/>
                </a:cxn>
                <a:cxn ang="0">
                  <a:pos x="14" y="547"/>
                </a:cxn>
                <a:cxn ang="0">
                  <a:pos x="5" y="361"/>
                </a:cxn>
                <a:cxn ang="0">
                  <a:pos x="109" y="152"/>
                </a:cxn>
                <a:cxn ang="0">
                  <a:pos x="270" y="29"/>
                </a:cxn>
                <a:cxn ang="0">
                  <a:pos x="103" y="233"/>
                </a:cxn>
                <a:cxn ang="0">
                  <a:pos x="38" y="486"/>
                </a:cxn>
                <a:cxn ang="0">
                  <a:pos x="137" y="664"/>
                </a:cxn>
                <a:cxn ang="0">
                  <a:pos x="467" y="998"/>
                </a:cxn>
                <a:cxn ang="0">
                  <a:pos x="676" y="1170"/>
                </a:cxn>
                <a:cxn ang="0">
                  <a:pos x="872" y="1193"/>
                </a:cxn>
                <a:cxn ang="0">
                  <a:pos x="1085" y="1070"/>
                </a:cxn>
                <a:cxn ang="0">
                  <a:pos x="1218" y="861"/>
                </a:cxn>
                <a:cxn ang="0">
                  <a:pos x="1167" y="643"/>
                </a:cxn>
                <a:cxn ang="0">
                  <a:pos x="1008" y="472"/>
                </a:cxn>
                <a:cxn ang="0">
                  <a:pos x="731" y="201"/>
                </a:cxn>
                <a:cxn ang="0">
                  <a:pos x="553" y="142"/>
                </a:cxn>
                <a:cxn ang="0">
                  <a:pos x="393" y="228"/>
                </a:cxn>
                <a:cxn ang="0">
                  <a:pos x="282" y="427"/>
                </a:cxn>
                <a:cxn ang="0">
                  <a:pos x="388" y="615"/>
                </a:cxn>
                <a:cxn ang="0">
                  <a:pos x="702" y="942"/>
                </a:cxn>
                <a:cxn ang="0">
                  <a:pos x="798" y="922"/>
                </a:cxn>
                <a:cxn ang="0">
                  <a:pos x="641" y="744"/>
                </a:cxn>
                <a:cxn ang="0">
                  <a:pos x="397" y="487"/>
                </a:cxn>
                <a:cxn ang="0">
                  <a:pos x="451" y="309"/>
                </a:cxn>
                <a:cxn ang="0">
                  <a:pos x="591" y="250"/>
                </a:cxn>
                <a:cxn ang="0">
                  <a:pos x="742" y="397"/>
                </a:cxn>
                <a:cxn ang="0">
                  <a:pos x="1076" y="711"/>
                </a:cxn>
                <a:cxn ang="0">
                  <a:pos x="1109" y="861"/>
                </a:cxn>
                <a:cxn ang="0">
                  <a:pos x="858" y="1104"/>
                </a:cxn>
                <a:cxn ang="0">
                  <a:pos x="618" y="1022"/>
                </a:cxn>
                <a:cxn ang="0">
                  <a:pos x="342" y="740"/>
                </a:cxn>
                <a:cxn ang="0">
                  <a:pos x="156" y="450"/>
                </a:cxn>
                <a:cxn ang="0">
                  <a:pos x="287" y="163"/>
                </a:cxn>
                <a:cxn ang="0">
                  <a:pos x="286" y="221"/>
                </a:cxn>
                <a:cxn ang="0">
                  <a:pos x="196" y="489"/>
                </a:cxn>
                <a:cxn ang="0">
                  <a:pos x="398" y="752"/>
                </a:cxn>
                <a:cxn ang="0">
                  <a:pos x="712" y="1049"/>
                </a:cxn>
                <a:cxn ang="0">
                  <a:pos x="926" y="1037"/>
                </a:cxn>
                <a:cxn ang="0">
                  <a:pos x="1077" y="824"/>
                </a:cxn>
                <a:cxn ang="0">
                  <a:pos x="900" y="596"/>
                </a:cxn>
                <a:cxn ang="0">
                  <a:pos x="612" y="298"/>
                </a:cxn>
                <a:cxn ang="0">
                  <a:pos x="527" y="303"/>
                </a:cxn>
                <a:cxn ang="0">
                  <a:pos x="477" y="332"/>
                </a:cxn>
                <a:cxn ang="0">
                  <a:pos x="441" y="486"/>
                </a:cxn>
                <a:cxn ang="0">
                  <a:pos x="731" y="783"/>
                </a:cxn>
                <a:cxn ang="0">
                  <a:pos x="829" y="884"/>
                </a:cxn>
                <a:cxn ang="0">
                  <a:pos x="783" y="989"/>
                </a:cxn>
                <a:cxn ang="0">
                  <a:pos x="669" y="962"/>
                </a:cxn>
                <a:cxn ang="0">
                  <a:pos x="450" y="729"/>
                </a:cxn>
                <a:cxn ang="0">
                  <a:pos x="256" y="471"/>
                </a:cxn>
                <a:cxn ang="0">
                  <a:pos x="300" y="284"/>
                </a:cxn>
                <a:cxn ang="0">
                  <a:pos x="464" y="137"/>
                </a:cxn>
                <a:cxn ang="0">
                  <a:pos x="670" y="122"/>
                </a:cxn>
                <a:cxn ang="0">
                  <a:pos x="759" y="177"/>
                </a:cxn>
                <a:cxn ang="0">
                  <a:pos x="1071" y="489"/>
                </a:cxn>
                <a:cxn ang="0">
                  <a:pos x="1188" y="605"/>
                </a:cxn>
                <a:cxn ang="0">
                  <a:pos x="1256" y="846"/>
                </a:cxn>
                <a:cxn ang="0">
                  <a:pos x="1180" y="1021"/>
                </a:cxn>
                <a:cxn ang="0">
                  <a:pos x="930" y="1212"/>
                </a:cxn>
              </a:cxnLst>
              <a:rect l="0" t="0" r="r" b="b"/>
              <a:pathLst>
                <a:path w="1256" h="1235">
                  <a:moveTo>
                    <a:pt x="808" y="1235"/>
                  </a:moveTo>
                  <a:lnTo>
                    <a:pt x="808" y="1235"/>
                  </a:lnTo>
                  <a:lnTo>
                    <a:pt x="792" y="1235"/>
                  </a:lnTo>
                  <a:lnTo>
                    <a:pt x="775" y="1234"/>
                  </a:lnTo>
                  <a:lnTo>
                    <a:pt x="757" y="1232"/>
                  </a:lnTo>
                  <a:lnTo>
                    <a:pt x="738" y="1230"/>
                  </a:lnTo>
                  <a:lnTo>
                    <a:pt x="719" y="1226"/>
                  </a:lnTo>
                  <a:lnTo>
                    <a:pt x="699" y="1220"/>
                  </a:lnTo>
                  <a:lnTo>
                    <a:pt x="679" y="1212"/>
                  </a:lnTo>
                  <a:lnTo>
                    <a:pt x="660" y="1203"/>
                  </a:lnTo>
                  <a:lnTo>
                    <a:pt x="660" y="1203"/>
                  </a:lnTo>
                  <a:lnTo>
                    <a:pt x="629" y="1186"/>
                  </a:lnTo>
                  <a:lnTo>
                    <a:pt x="598" y="1165"/>
                  </a:lnTo>
                  <a:lnTo>
                    <a:pt x="566" y="1141"/>
                  </a:lnTo>
                  <a:lnTo>
                    <a:pt x="534" y="1115"/>
                  </a:lnTo>
                  <a:lnTo>
                    <a:pt x="533" y="1114"/>
                  </a:lnTo>
                  <a:lnTo>
                    <a:pt x="531" y="1114"/>
                  </a:lnTo>
                  <a:lnTo>
                    <a:pt x="531" y="1114"/>
                  </a:lnTo>
                  <a:lnTo>
                    <a:pt x="527" y="1112"/>
                  </a:lnTo>
                  <a:lnTo>
                    <a:pt x="522" y="1109"/>
                  </a:lnTo>
                  <a:lnTo>
                    <a:pt x="518" y="1105"/>
                  </a:lnTo>
                  <a:lnTo>
                    <a:pt x="518" y="1105"/>
                  </a:lnTo>
                  <a:lnTo>
                    <a:pt x="465" y="1051"/>
                  </a:lnTo>
                  <a:lnTo>
                    <a:pt x="440" y="1024"/>
                  </a:lnTo>
                  <a:lnTo>
                    <a:pt x="415" y="997"/>
                  </a:lnTo>
                  <a:lnTo>
                    <a:pt x="415" y="997"/>
                  </a:lnTo>
                  <a:lnTo>
                    <a:pt x="389" y="968"/>
                  </a:lnTo>
                  <a:lnTo>
                    <a:pt x="358" y="935"/>
                  </a:lnTo>
                  <a:lnTo>
                    <a:pt x="326" y="903"/>
                  </a:lnTo>
                  <a:lnTo>
                    <a:pt x="311" y="889"/>
                  </a:lnTo>
                  <a:lnTo>
                    <a:pt x="296" y="878"/>
                  </a:lnTo>
                  <a:lnTo>
                    <a:pt x="296" y="878"/>
                  </a:lnTo>
                  <a:lnTo>
                    <a:pt x="281" y="865"/>
                  </a:lnTo>
                  <a:lnTo>
                    <a:pt x="265" y="852"/>
                  </a:lnTo>
                  <a:lnTo>
                    <a:pt x="250" y="839"/>
                  </a:lnTo>
                  <a:lnTo>
                    <a:pt x="235" y="823"/>
                  </a:lnTo>
                  <a:lnTo>
                    <a:pt x="207" y="793"/>
                  </a:lnTo>
                  <a:lnTo>
                    <a:pt x="180" y="761"/>
                  </a:lnTo>
                  <a:lnTo>
                    <a:pt x="180" y="761"/>
                  </a:lnTo>
                  <a:lnTo>
                    <a:pt x="156" y="732"/>
                  </a:lnTo>
                  <a:lnTo>
                    <a:pt x="130" y="704"/>
                  </a:lnTo>
                  <a:lnTo>
                    <a:pt x="129" y="703"/>
                  </a:lnTo>
                  <a:lnTo>
                    <a:pt x="128" y="703"/>
                  </a:lnTo>
                  <a:lnTo>
                    <a:pt x="128" y="703"/>
                  </a:lnTo>
                  <a:lnTo>
                    <a:pt x="124" y="701"/>
                  </a:lnTo>
                  <a:lnTo>
                    <a:pt x="120" y="698"/>
                  </a:lnTo>
                  <a:lnTo>
                    <a:pt x="74" y="653"/>
                  </a:lnTo>
                  <a:lnTo>
                    <a:pt x="74" y="653"/>
                  </a:lnTo>
                  <a:lnTo>
                    <a:pt x="70" y="648"/>
                  </a:lnTo>
                  <a:lnTo>
                    <a:pt x="67" y="643"/>
                  </a:lnTo>
                  <a:lnTo>
                    <a:pt x="63" y="635"/>
                  </a:lnTo>
                  <a:lnTo>
                    <a:pt x="63" y="635"/>
                  </a:lnTo>
                  <a:lnTo>
                    <a:pt x="60" y="627"/>
                  </a:lnTo>
                  <a:lnTo>
                    <a:pt x="54" y="619"/>
                  </a:lnTo>
                  <a:lnTo>
                    <a:pt x="54" y="619"/>
                  </a:lnTo>
                  <a:lnTo>
                    <a:pt x="40" y="596"/>
                  </a:lnTo>
                  <a:lnTo>
                    <a:pt x="28" y="572"/>
                  </a:lnTo>
                  <a:lnTo>
                    <a:pt x="28" y="572"/>
                  </a:lnTo>
                  <a:lnTo>
                    <a:pt x="14" y="547"/>
                  </a:lnTo>
                  <a:lnTo>
                    <a:pt x="14" y="547"/>
                  </a:lnTo>
                  <a:lnTo>
                    <a:pt x="11" y="540"/>
                  </a:lnTo>
                  <a:lnTo>
                    <a:pt x="7" y="532"/>
                  </a:lnTo>
                  <a:lnTo>
                    <a:pt x="5" y="522"/>
                  </a:lnTo>
                  <a:lnTo>
                    <a:pt x="3" y="513"/>
                  </a:lnTo>
                  <a:lnTo>
                    <a:pt x="0" y="494"/>
                  </a:lnTo>
                  <a:lnTo>
                    <a:pt x="0" y="484"/>
                  </a:lnTo>
                  <a:lnTo>
                    <a:pt x="0" y="475"/>
                  </a:lnTo>
                  <a:lnTo>
                    <a:pt x="0" y="475"/>
                  </a:lnTo>
                  <a:lnTo>
                    <a:pt x="1" y="452"/>
                  </a:lnTo>
                  <a:lnTo>
                    <a:pt x="1" y="431"/>
                  </a:lnTo>
                  <a:lnTo>
                    <a:pt x="1" y="431"/>
                  </a:lnTo>
                  <a:lnTo>
                    <a:pt x="1" y="413"/>
                  </a:lnTo>
                  <a:lnTo>
                    <a:pt x="1" y="395"/>
                  </a:lnTo>
                  <a:lnTo>
                    <a:pt x="2" y="378"/>
                  </a:lnTo>
                  <a:lnTo>
                    <a:pt x="5" y="361"/>
                  </a:lnTo>
                  <a:lnTo>
                    <a:pt x="5" y="361"/>
                  </a:lnTo>
                  <a:lnTo>
                    <a:pt x="8" y="347"/>
                  </a:lnTo>
                  <a:lnTo>
                    <a:pt x="12" y="333"/>
                  </a:lnTo>
                  <a:lnTo>
                    <a:pt x="17" y="320"/>
                  </a:lnTo>
                  <a:lnTo>
                    <a:pt x="22" y="308"/>
                  </a:lnTo>
                  <a:lnTo>
                    <a:pt x="35" y="283"/>
                  </a:lnTo>
                  <a:lnTo>
                    <a:pt x="48" y="260"/>
                  </a:lnTo>
                  <a:lnTo>
                    <a:pt x="48" y="260"/>
                  </a:lnTo>
                  <a:lnTo>
                    <a:pt x="60" y="239"/>
                  </a:lnTo>
                  <a:lnTo>
                    <a:pt x="70" y="219"/>
                  </a:lnTo>
                  <a:lnTo>
                    <a:pt x="70" y="219"/>
                  </a:lnTo>
                  <a:lnTo>
                    <a:pt x="89" y="185"/>
                  </a:lnTo>
                  <a:lnTo>
                    <a:pt x="98" y="168"/>
                  </a:lnTo>
                  <a:lnTo>
                    <a:pt x="109" y="152"/>
                  </a:lnTo>
                  <a:lnTo>
                    <a:pt x="109" y="152"/>
                  </a:lnTo>
                  <a:lnTo>
                    <a:pt x="126" y="130"/>
                  </a:lnTo>
                  <a:lnTo>
                    <a:pt x="142" y="108"/>
                  </a:lnTo>
                  <a:lnTo>
                    <a:pt x="160" y="89"/>
                  </a:lnTo>
                  <a:lnTo>
                    <a:pt x="177" y="69"/>
                  </a:lnTo>
                  <a:lnTo>
                    <a:pt x="195" y="50"/>
                  </a:lnTo>
                  <a:lnTo>
                    <a:pt x="213" y="33"/>
                  </a:lnTo>
                  <a:lnTo>
                    <a:pt x="231" y="16"/>
                  </a:lnTo>
                  <a:lnTo>
                    <a:pt x="250" y="1"/>
                  </a:lnTo>
                  <a:lnTo>
                    <a:pt x="250" y="1"/>
                  </a:lnTo>
                  <a:lnTo>
                    <a:pt x="251" y="0"/>
                  </a:lnTo>
                  <a:lnTo>
                    <a:pt x="251" y="0"/>
                  </a:lnTo>
                  <a:lnTo>
                    <a:pt x="257" y="9"/>
                  </a:lnTo>
                  <a:lnTo>
                    <a:pt x="257" y="9"/>
                  </a:lnTo>
                  <a:lnTo>
                    <a:pt x="270" y="29"/>
                  </a:lnTo>
                  <a:lnTo>
                    <a:pt x="270" y="29"/>
                  </a:lnTo>
                  <a:lnTo>
                    <a:pt x="264" y="34"/>
                  </a:lnTo>
                  <a:lnTo>
                    <a:pt x="264" y="34"/>
                  </a:lnTo>
                  <a:lnTo>
                    <a:pt x="246" y="49"/>
                  </a:lnTo>
                  <a:lnTo>
                    <a:pt x="228" y="67"/>
                  </a:lnTo>
                  <a:lnTo>
                    <a:pt x="210" y="84"/>
                  </a:lnTo>
                  <a:lnTo>
                    <a:pt x="193" y="103"/>
                  </a:lnTo>
                  <a:lnTo>
                    <a:pt x="176" y="122"/>
                  </a:lnTo>
                  <a:lnTo>
                    <a:pt x="161" y="141"/>
                  </a:lnTo>
                  <a:lnTo>
                    <a:pt x="145" y="161"/>
                  </a:lnTo>
                  <a:lnTo>
                    <a:pt x="132" y="182"/>
                  </a:lnTo>
                  <a:lnTo>
                    <a:pt x="132" y="182"/>
                  </a:lnTo>
                  <a:lnTo>
                    <a:pt x="124" y="194"/>
                  </a:lnTo>
                  <a:lnTo>
                    <a:pt x="116" y="207"/>
                  </a:lnTo>
                  <a:lnTo>
                    <a:pt x="103" y="233"/>
                  </a:lnTo>
                  <a:lnTo>
                    <a:pt x="103" y="233"/>
                  </a:lnTo>
                  <a:lnTo>
                    <a:pt x="92" y="256"/>
                  </a:lnTo>
                  <a:lnTo>
                    <a:pt x="79" y="278"/>
                  </a:lnTo>
                  <a:lnTo>
                    <a:pt x="79" y="278"/>
                  </a:lnTo>
                  <a:lnTo>
                    <a:pt x="67" y="299"/>
                  </a:lnTo>
                  <a:lnTo>
                    <a:pt x="56" y="322"/>
                  </a:lnTo>
                  <a:lnTo>
                    <a:pt x="50" y="333"/>
                  </a:lnTo>
                  <a:lnTo>
                    <a:pt x="45" y="346"/>
                  </a:lnTo>
                  <a:lnTo>
                    <a:pt x="42" y="358"/>
                  </a:lnTo>
                  <a:lnTo>
                    <a:pt x="39" y="371"/>
                  </a:lnTo>
                  <a:lnTo>
                    <a:pt x="39" y="371"/>
                  </a:lnTo>
                  <a:lnTo>
                    <a:pt x="36" y="396"/>
                  </a:lnTo>
                  <a:lnTo>
                    <a:pt x="35" y="420"/>
                  </a:lnTo>
                  <a:lnTo>
                    <a:pt x="34" y="443"/>
                  </a:lnTo>
                  <a:lnTo>
                    <a:pt x="35" y="465"/>
                  </a:lnTo>
                  <a:lnTo>
                    <a:pt x="38" y="486"/>
                  </a:lnTo>
                  <a:lnTo>
                    <a:pt x="42" y="506"/>
                  </a:lnTo>
                  <a:lnTo>
                    <a:pt x="47" y="525"/>
                  </a:lnTo>
                  <a:lnTo>
                    <a:pt x="54" y="542"/>
                  </a:lnTo>
                  <a:lnTo>
                    <a:pt x="54" y="542"/>
                  </a:lnTo>
                  <a:lnTo>
                    <a:pt x="62" y="559"/>
                  </a:lnTo>
                  <a:lnTo>
                    <a:pt x="70" y="575"/>
                  </a:lnTo>
                  <a:lnTo>
                    <a:pt x="79" y="591"/>
                  </a:lnTo>
                  <a:lnTo>
                    <a:pt x="89" y="605"/>
                  </a:lnTo>
                  <a:lnTo>
                    <a:pt x="99" y="620"/>
                  </a:lnTo>
                  <a:lnTo>
                    <a:pt x="110" y="634"/>
                  </a:lnTo>
                  <a:lnTo>
                    <a:pt x="122" y="647"/>
                  </a:lnTo>
                  <a:lnTo>
                    <a:pt x="135" y="662"/>
                  </a:lnTo>
                  <a:lnTo>
                    <a:pt x="136" y="663"/>
                  </a:lnTo>
                  <a:lnTo>
                    <a:pt x="137" y="664"/>
                  </a:lnTo>
                  <a:lnTo>
                    <a:pt x="137" y="664"/>
                  </a:lnTo>
                  <a:lnTo>
                    <a:pt x="141" y="665"/>
                  </a:lnTo>
                  <a:lnTo>
                    <a:pt x="145" y="668"/>
                  </a:lnTo>
                  <a:lnTo>
                    <a:pt x="145" y="668"/>
                  </a:lnTo>
                  <a:lnTo>
                    <a:pt x="178" y="702"/>
                  </a:lnTo>
                  <a:lnTo>
                    <a:pt x="209" y="736"/>
                  </a:lnTo>
                  <a:lnTo>
                    <a:pt x="209" y="736"/>
                  </a:lnTo>
                  <a:lnTo>
                    <a:pt x="238" y="767"/>
                  </a:lnTo>
                  <a:lnTo>
                    <a:pt x="268" y="799"/>
                  </a:lnTo>
                  <a:lnTo>
                    <a:pt x="298" y="829"/>
                  </a:lnTo>
                  <a:lnTo>
                    <a:pt x="330" y="858"/>
                  </a:lnTo>
                  <a:lnTo>
                    <a:pt x="330" y="858"/>
                  </a:lnTo>
                  <a:lnTo>
                    <a:pt x="362" y="889"/>
                  </a:lnTo>
                  <a:lnTo>
                    <a:pt x="396" y="923"/>
                  </a:lnTo>
                  <a:lnTo>
                    <a:pt x="431" y="960"/>
                  </a:lnTo>
                  <a:lnTo>
                    <a:pt x="467" y="998"/>
                  </a:lnTo>
                  <a:lnTo>
                    <a:pt x="467" y="998"/>
                  </a:lnTo>
                  <a:lnTo>
                    <a:pt x="506" y="1040"/>
                  </a:lnTo>
                  <a:lnTo>
                    <a:pt x="542" y="1078"/>
                  </a:lnTo>
                  <a:lnTo>
                    <a:pt x="543" y="1079"/>
                  </a:lnTo>
                  <a:lnTo>
                    <a:pt x="545" y="1080"/>
                  </a:lnTo>
                  <a:lnTo>
                    <a:pt x="545" y="1080"/>
                  </a:lnTo>
                  <a:lnTo>
                    <a:pt x="548" y="1081"/>
                  </a:lnTo>
                  <a:lnTo>
                    <a:pt x="552" y="1084"/>
                  </a:lnTo>
                  <a:lnTo>
                    <a:pt x="552" y="1084"/>
                  </a:lnTo>
                  <a:lnTo>
                    <a:pt x="575" y="1103"/>
                  </a:lnTo>
                  <a:lnTo>
                    <a:pt x="601" y="1124"/>
                  </a:lnTo>
                  <a:lnTo>
                    <a:pt x="630" y="1143"/>
                  </a:lnTo>
                  <a:lnTo>
                    <a:pt x="644" y="1153"/>
                  </a:lnTo>
                  <a:lnTo>
                    <a:pt x="661" y="1162"/>
                  </a:lnTo>
                  <a:lnTo>
                    <a:pt x="676" y="1170"/>
                  </a:lnTo>
                  <a:lnTo>
                    <a:pt x="693" y="1177"/>
                  </a:lnTo>
                  <a:lnTo>
                    <a:pt x="710" y="1185"/>
                  </a:lnTo>
                  <a:lnTo>
                    <a:pt x="728" y="1190"/>
                  </a:lnTo>
                  <a:lnTo>
                    <a:pt x="747" y="1195"/>
                  </a:lnTo>
                  <a:lnTo>
                    <a:pt x="765" y="1198"/>
                  </a:lnTo>
                  <a:lnTo>
                    <a:pt x="784" y="1200"/>
                  </a:lnTo>
                  <a:lnTo>
                    <a:pt x="803" y="1201"/>
                  </a:lnTo>
                  <a:lnTo>
                    <a:pt x="803" y="1201"/>
                  </a:lnTo>
                  <a:lnTo>
                    <a:pt x="816" y="1201"/>
                  </a:lnTo>
                  <a:lnTo>
                    <a:pt x="828" y="1200"/>
                  </a:lnTo>
                  <a:lnTo>
                    <a:pt x="841" y="1198"/>
                  </a:lnTo>
                  <a:lnTo>
                    <a:pt x="854" y="1196"/>
                  </a:lnTo>
                  <a:lnTo>
                    <a:pt x="854" y="1196"/>
                  </a:lnTo>
                  <a:lnTo>
                    <a:pt x="872" y="1193"/>
                  </a:lnTo>
                  <a:lnTo>
                    <a:pt x="872" y="1193"/>
                  </a:lnTo>
                  <a:lnTo>
                    <a:pt x="883" y="1191"/>
                  </a:lnTo>
                  <a:lnTo>
                    <a:pt x="895" y="1189"/>
                  </a:lnTo>
                  <a:lnTo>
                    <a:pt x="907" y="1185"/>
                  </a:lnTo>
                  <a:lnTo>
                    <a:pt x="918" y="1179"/>
                  </a:lnTo>
                  <a:lnTo>
                    <a:pt x="918" y="1179"/>
                  </a:lnTo>
                  <a:lnTo>
                    <a:pt x="945" y="1165"/>
                  </a:lnTo>
                  <a:lnTo>
                    <a:pt x="945" y="1165"/>
                  </a:lnTo>
                  <a:lnTo>
                    <a:pt x="977" y="1148"/>
                  </a:lnTo>
                  <a:lnTo>
                    <a:pt x="977" y="1148"/>
                  </a:lnTo>
                  <a:lnTo>
                    <a:pt x="1006" y="1132"/>
                  </a:lnTo>
                  <a:lnTo>
                    <a:pt x="1033" y="1114"/>
                  </a:lnTo>
                  <a:lnTo>
                    <a:pt x="1057" y="1096"/>
                  </a:lnTo>
                  <a:lnTo>
                    <a:pt x="1069" y="1086"/>
                  </a:lnTo>
                  <a:lnTo>
                    <a:pt x="1078" y="1077"/>
                  </a:lnTo>
                  <a:lnTo>
                    <a:pt x="1085" y="1070"/>
                  </a:lnTo>
                  <a:lnTo>
                    <a:pt x="1085" y="1070"/>
                  </a:lnTo>
                  <a:lnTo>
                    <a:pt x="1111" y="1044"/>
                  </a:lnTo>
                  <a:lnTo>
                    <a:pt x="1123" y="1032"/>
                  </a:lnTo>
                  <a:lnTo>
                    <a:pt x="1134" y="1018"/>
                  </a:lnTo>
                  <a:lnTo>
                    <a:pt x="1145" y="1005"/>
                  </a:lnTo>
                  <a:lnTo>
                    <a:pt x="1156" y="990"/>
                  </a:lnTo>
                  <a:lnTo>
                    <a:pt x="1165" y="975"/>
                  </a:lnTo>
                  <a:lnTo>
                    <a:pt x="1173" y="959"/>
                  </a:lnTo>
                  <a:lnTo>
                    <a:pt x="1173" y="959"/>
                  </a:lnTo>
                  <a:lnTo>
                    <a:pt x="1184" y="937"/>
                  </a:lnTo>
                  <a:lnTo>
                    <a:pt x="1184" y="937"/>
                  </a:lnTo>
                  <a:lnTo>
                    <a:pt x="1198" y="912"/>
                  </a:lnTo>
                  <a:lnTo>
                    <a:pt x="1209" y="886"/>
                  </a:lnTo>
                  <a:lnTo>
                    <a:pt x="1213" y="874"/>
                  </a:lnTo>
                  <a:lnTo>
                    <a:pt x="1218" y="861"/>
                  </a:lnTo>
                  <a:lnTo>
                    <a:pt x="1220" y="848"/>
                  </a:lnTo>
                  <a:lnTo>
                    <a:pt x="1222" y="835"/>
                  </a:lnTo>
                  <a:lnTo>
                    <a:pt x="1222" y="835"/>
                  </a:lnTo>
                  <a:lnTo>
                    <a:pt x="1221" y="819"/>
                  </a:lnTo>
                  <a:lnTo>
                    <a:pt x="1220" y="802"/>
                  </a:lnTo>
                  <a:lnTo>
                    <a:pt x="1216" y="784"/>
                  </a:lnTo>
                  <a:lnTo>
                    <a:pt x="1212" y="765"/>
                  </a:lnTo>
                  <a:lnTo>
                    <a:pt x="1207" y="746"/>
                  </a:lnTo>
                  <a:lnTo>
                    <a:pt x="1200" y="724"/>
                  </a:lnTo>
                  <a:lnTo>
                    <a:pt x="1193" y="702"/>
                  </a:lnTo>
                  <a:lnTo>
                    <a:pt x="1183" y="678"/>
                  </a:lnTo>
                  <a:lnTo>
                    <a:pt x="1182" y="677"/>
                  </a:lnTo>
                  <a:lnTo>
                    <a:pt x="1182" y="677"/>
                  </a:lnTo>
                  <a:lnTo>
                    <a:pt x="1174" y="660"/>
                  </a:lnTo>
                  <a:lnTo>
                    <a:pt x="1167" y="643"/>
                  </a:lnTo>
                  <a:lnTo>
                    <a:pt x="1158" y="627"/>
                  </a:lnTo>
                  <a:lnTo>
                    <a:pt x="1151" y="620"/>
                  </a:lnTo>
                  <a:lnTo>
                    <a:pt x="1146" y="612"/>
                  </a:lnTo>
                  <a:lnTo>
                    <a:pt x="1146" y="612"/>
                  </a:lnTo>
                  <a:lnTo>
                    <a:pt x="1138" y="602"/>
                  </a:lnTo>
                  <a:lnTo>
                    <a:pt x="1131" y="592"/>
                  </a:lnTo>
                  <a:lnTo>
                    <a:pt x="1131" y="591"/>
                  </a:lnTo>
                  <a:lnTo>
                    <a:pt x="1130" y="591"/>
                  </a:lnTo>
                  <a:lnTo>
                    <a:pt x="1130" y="591"/>
                  </a:lnTo>
                  <a:lnTo>
                    <a:pt x="1090" y="554"/>
                  </a:lnTo>
                  <a:lnTo>
                    <a:pt x="1090" y="554"/>
                  </a:lnTo>
                  <a:lnTo>
                    <a:pt x="1069" y="535"/>
                  </a:lnTo>
                  <a:lnTo>
                    <a:pt x="1048" y="515"/>
                  </a:lnTo>
                  <a:lnTo>
                    <a:pt x="1027" y="495"/>
                  </a:lnTo>
                  <a:lnTo>
                    <a:pt x="1008" y="472"/>
                  </a:lnTo>
                  <a:lnTo>
                    <a:pt x="1008" y="472"/>
                  </a:lnTo>
                  <a:lnTo>
                    <a:pt x="992" y="454"/>
                  </a:lnTo>
                  <a:lnTo>
                    <a:pt x="972" y="432"/>
                  </a:lnTo>
                  <a:lnTo>
                    <a:pt x="918" y="375"/>
                  </a:lnTo>
                  <a:lnTo>
                    <a:pt x="864" y="319"/>
                  </a:lnTo>
                  <a:lnTo>
                    <a:pt x="824" y="280"/>
                  </a:lnTo>
                  <a:lnTo>
                    <a:pt x="824" y="280"/>
                  </a:lnTo>
                  <a:lnTo>
                    <a:pt x="804" y="262"/>
                  </a:lnTo>
                  <a:lnTo>
                    <a:pt x="783" y="246"/>
                  </a:lnTo>
                  <a:lnTo>
                    <a:pt x="783" y="246"/>
                  </a:lnTo>
                  <a:lnTo>
                    <a:pt x="757" y="225"/>
                  </a:lnTo>
                  <a:lnTo>
                    <a:pt x="743" y="214"/>
                  </a:lnTo>
                  <a:lnTo>
                    <a:pt x="732" y="202"/>
                  </a:lnTo>
                  <a:lnTo>
                    <a:pt x="731" y="201"/>
                  </a:lnTo>
                  <a:lnTo>
                    <a:pt x="731" y="201"/>
                  </a:lnTo>
                  <a:lnTo>
                    <a:pt x="731" y="201"/>
                  </a:lnTo>
                  <a:lnTo>
                    <a:pt x="705" y="184"/>
                  </a:lnTo>
                  <a:lnTo>
                    <a:pt x="693" y="176"/>
                  </a:lnTo>
                  <a:lnTo>
                    <a:pt x="680" y="169"/>
                  </a:lnTo>
                  <a:lnTo>
                    <a:pt x="668" y="163"/>
                  </a:lnTo>
                  <a:lnTo>
                    <a:pt x="655" y="158"/>
                  </a:lnTo>
                  <a:lnTo>
                    <a:pt x="641" y="153"/>
                  </a:lnTo>
                  <a:lnTo>
                    <a:pt x="627" y="150"/>
                  </a:lnTo>
                  <a:lnTo>
                    <a:pt x="627" y="150"/>
                  </a:lnTo>
                  <a:lnTo>
                    <a:pt x="599" y="143"/>
                  </a:lnTo>
                  <a:lnTo>
                    <a:pt x="584" y="141"/>
                  </a:lnTo>
                  <a:lnTo>
                    <a:pt x="571" y="140"/>
                  </a:lnTo>
                  <a:lnTo>
                    <a:pt x="571" y="140"/>
                  </a:lnTo>
                  <a:lnTo>
                    <a:pt x="562" y="141"/>
                  </a:lnTo>
                  <a:lnTo>
                    <a:pt x="553" y="142"/>
                  </a:lnTo>
                  <a:lnTo>
                    <a:pt x="545" y="143"/>
                  </a:lnTo>
                  <a:lnTo>
                    <a:pt x="538" y="145"/>
                  </a:lnTo>
                  <a:lnTo>
                    <a:pt x="538" y="145"/>
                  </a:lnTo>
                  <a:lnTo>
                    <a:pt x="517" y="155"/>
                  </a:lnTo>
                  <a:lnTo>
                    <a:pt x="517" y="155"/>
                  </a:lnTo>
                  <a:lnTo>
                    <a:pt x="502" y="161"/>
                  </a:lnTo>
                  <a:lnTo>
                    <a:pt x="485" y="166"/>
                  </a:lnTo>
                  <a:lnTo>
                    <a:pt x="485" y="166"/>
                  </a:lnTo>
                  <a:lnTo>
                    <a:pt x="477" y="169"/>
                  </a:lnTo>
                  <a:lnTo>
                    <a:pt x="469" y="172"/>
                  </a:lnTo>
                  <a:lnTo>
                    <a:pt x="452" y="181"/>
                  </a:lnTo>
                  <a:lnTo>
                    <a:pt x="437" y="191"/>
                  </a:lnTo>
                  <a:lnTo>
                    <a:pt x="421" y="202"/>
                  </a:lnTo>
                  <a:lnTo>
                    <a:pt x="407" y="215"/>
                  </a:lnTo>
                  <a:lnTo>
                    <a:pt x="393" y="228"/>
                  </a:lnTo>
                  <a:lnTo>
                    <a:pt x="367" y="255"/>
                  </a:lnTo>
                  <a:lnTo>
                    <a:pt x="367" y="255"/>
                  </a:lnTo>
                  <a:lnTo>
                    <a:pt x="355" y="269"/>
                  </a:lnTo>
                  <a:lnTo>
                    <a:pt x="355" y="269"/>
                  </a:lnTo>
                  <a:lnTo>
                    <a:pt x="344" y="282"/>
                  </a:lnTo>
                  <a:lnTo>
                    <a:pt x="332" y="297"/>
                  </a:lnTo>
                  <a:lnTo>
                    <a:pt x="322" y="313"/>
                  </a:lnTo>
                  <a:lnTo>
                    <a:pt x="313" y="329"/>
                  </a:lnTo>
                  <a:lnTo>
                    <a:pt x="303" y="348"/>
                  </a:lnTo>
                  <a:lnTo>
                    <a:pt x="296" y="366"/>
                  </a:lnTo>
                  <a:lnTo>
                    <a:pt x="289" y="385"/>
                  </a:lnTo>
                  <a:lnTo>
                    <a:pt x="284" y="406"/>
                  </a:lnTo>
                  <a:lnTo>
                    <a:pt x="284" y="406"/>
                  </a:lnTo>
                  <a:lnTo>
                    <a:pt x="282" y="416"/>
                  </a:lnTo>
                  <a:lnTo>
                    <a:pt x="282" y="427"/>
                  </a:lnTo>
                  <a:lnTo>
                    <a:pt x="283" y="439"/>
                  </a:lnTo>
                  <a:lnTo>
                    <a:pt x="286" y="450"/>
                  </a:lnTo>
                  <a:lnTo>
                    <a:pt x="289" y="462"/>
                  </a:lnTo>
                  <a:lnTo>
                    <a:pt x="293" y="473"/>
                  </a:lnTo>
                  <a:lnTo>
                    <a:pt x="302" y="495"/>
                  </a:lnTo>
                  <a:lnTo>
                    <a:pt x="302" y="495"/>
                  </a:lnTo>
                  <a:lnTo>
                    <a:pt x="312" y="516"/>
                  </a:lnTo>
                  <a:lnTo>
                    <a:pt x="312" y="516"/>
                  </a:lnTo>
                  <a:lnTo>
                    <a:pt x="318" y="530"/>
                  </a:lnTo>
                  <a:lnTo>
                    <a:pt x="325" y="544"/>
                  </a:lnTo>
                  <a:lnTo>
                    <a:pt x="334" y="557"/>
                  </a:lnTo>
                  <a:lnTo>
                    <a:pt x="345" y="570"/>
                  </a:lnTo>
                  <a:lnTo>
                    <a:pt x="356" y="582"/>
                  </a:lnTo>
                  <a:lnTo>
                    <a:pt x="366" y="595"/>
                  </a:lnTo>
                  <a:lnTo>
                    <a:pt x="388" y="615"/>
                  </a:lnTo>
                  <a:lnTo>
                    <a:pt x="598" y="826"/>
                  </a:lnTo>
                  <a:lnTo>
                    <a:pt x="598" y="826"/>
                  </a:lnTo>
                  <a:lnTo>
                    <a:pt x="611" y="840"/>
                  </a:lnTo>
                  <a:lnTo>
                    <a:pt x="624" y="854"/>
                  </a:lnTo>
                  <a:lnTo>
                    <a:pt x="646" y="883"/>
                  </a:lnTo>
                  <a:lnTo>
                    <a:pt x="646" y="883"/>
                  </a:lnTo>
                  <a:lnTo>
                    <a:pt x="663" y="905"/>
                  </a:lnTo>
                  <a:lnTo>
                    <a:pt x="680" y="925"/>
                  </a:lnTo>
                  <a:lnTo>
                    <a:pt x="681" y="926"/>
                  </a:lnTo>
                  <a:lnTo>
                    <a:pt x="684" y="927"/>
                  </a:lnTo>
                  <a:lnTo>
                    <a:pt x="684" y="927"/>
                  </a:lnTo>
                  <a:lnTo>
                    <a:pt x="687" y="929"/>
                  </a:lnTo>
                  <a:lnTo>
                    <a:pt x="691" y="932"/>
                  </a:lnTo>
                  <a:lnTo>
                    <a:pt x="691" y="932"/>
                  </a:lnTo>
                  <a:lnTo>
                    <a:pt x="702" y="942"/>
                  </a:lnTo>
                  <a:lnTo>
                    <a:pt x="708" y="947"/>
                  </a:lnTo>
                  <a:lnTo>
                    <a:pt x="716" y="951"/>
                  </a:lnTo>
                  <a:lnTo>
                    <a:pt x="723" y="955"/>
                  </a:lnTo>
                  <a:lnTo>
                    <a:pt x="731" y="958"/>
                  </a:lnTo>
                  <a:lnTo>
                    <a:pt x="739" y="960"/>
                  </a:lnTo>
                  <a:lnTo>
                    <a:pt x="748" y="960"/>
                  </a:lnTo>
                  <a:lnTo>
                    <a:pt x="748" y="960"/>
                  </a:lnTo>
                  <a:lnTo>
                    <a:pt x="758" y="959"/>
                  </a:lnTo>
                  <a:lnTo>
                    <a:pt x="767" y="956"/>
                  </a:lnTo>
                  <a:lnTo>
                    <a:pt x="776" y="951"/>
                  </a:lnTo>
                  <a:lnTo>
                    <a:pt x="785" y="944"/>
                  </a:lnTo>
                  <a:lnTo>
                    <a:pt x="785" y="944"/>
                  </a:lnTo>
                  <a:lnTo>
                    <a:pt x="791" y="937"/>
                  </a:lnTo>
                  <a:lnTo>
                    <a:pt x="796" y="929"/>
                  </a:lnTo>
                  <a:lnTo>
                    <a:pt x="798" y="922"/>
                  </a:lnTo>
                  <a:lnTo>
                    <a:pt x="799" y="914"/>
                  </a:lnTo>
                  <a:lnTo>
                    <a:pt x="799" y="914"/>
                  </a:lnTo>
                  <a:lnTo>
                    <a:pt x="798" y="907"/>
                  </a:lnTo>
                  <a:lnTo>
                    <a:pt x="795" y="901"/>
                  </a:lnTo>
                  <a:lnTo>
                    <a:pt x="792" y="893"/>
                  </a:lnTo>
                  <a:lnTo>
                    <a:pt x="788" y="887"/>
                  </a:lnTo>
                  <a:lnTo>
                    <a:pt x="776" y="876"/>
                  </a:lnTo>
                  <a:lnTo>
                    <a:pt x="766" y="865"/>
                  </a:lnTo>
                  <a:lnTo>
                    <a:pt x="765" y="864"/>
                  </a:lnTo>
                  <a:lnTo>
                    <a:pt x="763" y="863"/>
                  </a:lnTo>
                  <a:lnTo>
                    <a:pt x="763" y="863"/>
                  </a:lnTo>
                  <a:lnTo>
                    <a:pt x="759" y="862"/>
                  </a:lnTo>
                  <a:lnTo>
                    <a:pt x="755" y="859"/>
                  </a:lnTo>
                  <a:lnTo>
                    <a:pt x="755" y="859"/>
                  </a:lnTo>
                  <a:lnTo>
                    <a:pt x="641" y="744"/>
                  </a:lnTo>
                  <a:lnTo>
                    <a:pt x="641" y="744"/>
                  </a:lnTo>
                  <a:lnTo>
                    <a:pt x="529" y="629"/>
                  </a:lnTo>
                  <a:lnTo>
                    <a:pt x="529" y="629"/>
                  </a:lnTo>
                  <a:lnTo>
                    <a:pt x="506" y="604"/>
                  </a:lnTo>
                  <a:lnTo>
                    <a:pt x="506" y="604"/>
                  </a:lnTo>
                  <a:lnTo>
                    <a:pt x="486" y="584"/>
                  </a:lnTo>
                  <a:lnTo>
                    <a:pt x="466" y="565"/>
                  </a:lnTo>
                  <a:lnTo>
                    <a:pt x="462" y="562"/>
                  </a:lnTo>
                  <a:lnTo>
                    <a:pt x="462" y="562"/>
                  </a:lnTo>
                  <a:lnTo>
                    <a:pt x="436" y="537"/>
                  </a:lnTo>
                  <a:lnTo>
                    <a:pt x="422" y="523"/>
                  </a:lnTo>
                  <a:lnTo>
                    <a:pt x="411" y="509"/>
                  </a:lnTo>
                  <a:lnTo>
                    <a:pt x="411" y="509"/>
                  </a:lnTo>
                  <a:lnTo>
                    <a:pt x="404" y="499"/>
                  </a:lnTo>
                  <a:lnTo>
                    <a:pt x="397" y="487"/>
                  </a:lnTo>
                  <a:lnTo>
                    <a:pt x="393" y="475"/>
                  </a:lnTo>
                  <a:lnTo>
                    <a:pt x="390" y="464"/>
                  </a:lnTo>
                  <a:lnTo>
                    <a:pt x="388" y="451"/>
                  </a:lnTo>
                  <a:lnTo>
                    <a:pt x="387" y="439"/>
                  </a:lnTo>
                  <a:lnTo>
                    <a:pt x="388" y="426"/>
                  </a:lnTo>
                  <a:lnTo>
                    <a:pt x="390" y="413"/>
                  </a:lnTo>
                  <a:lnTo>
                    <a:pt x="390" y="413"/>
                  </a:lnTo>
                  <a:lnTo>
                    <a:pt x="392" y="402"/>
                  </a:lnTo>
                  <a:lnTo>
                    <a:pt x="396" y="390"/>
                  </a:lnTo>
                  <a:lnTo>
                    <a:pt x="400" y="379"/>
                  </a:lnTo>
                  <a:lnTo>
                    <a:pt x="407" y="368"/>
                  </a:lnTo>
                  <a:lnTo>
                    <a:pt x="412" y="357"/>
                  </a:lnTo>
                  <a:lnTo>
                    <a:pt x="419" y="347"/>
                  </a:lnTo>
                  <a:lnTo>
                    <a:pt x="435" y="327"/>
                  </a:lnTo>
                  <a:lnTo>
                    <a:pt x="451" y="309"/>
                  </a:lnTo>
                  <a:lnTo>
                    <a:pt x="469" y="292"/>
                  </a:lnTo>
                  <a:lnTo>
                    <a:pt x="487" y="277"/>
                  </a:lnTo>
                  <a:lnTo>
                    <a:pt x="506" y="265"/>
                  </a:lnTo>
                  <a:lnTo>
                    <a:pt x="506" y="265"/>
                  </a:lnTo>
                  <a:lnTo>
                    <a:pt x="513" y="261"/>
                  </a:lnTo>
                  <a:lnTo>
                    <a:pt x="519" y="259"/>
                  </a:lnTo>
                  <a:lnTo>
                    <a:pt x="533" y="257"/>
                  </a:lnTo>
                  <a:lnTo>
                    <a:pt x="533" y="257"/>
                  </a:lnTo>
                  <a:lnTo>
                    <a:pt x="541" y="256"/>
                  </a:lnTo>
                  <a:lnTo>
                    <a:pt x="551" y="254"/>
                  </a:lnTo>
                  <a:lnTo>
                    <a:pt x="551" y="254"/>
                  </a:lnTo>
                  <a:lnTo>
                    <a:pt x="565" y="251"/>
                  </a:lnTo>
                  <a:lnTo>
                    <a:pt x="580" y="250"/>
                  </a:lnTo>
                  <a:lnTo>
                    <a:pt x="580" y="250"/>
                  </a:lnTo>
                  <a:lnTo>
                    <a:pt x="591" y="250"/>
                  </a:lnTo>
                  <a:lnTo>
                    <a:pt x="601" y="252"/>
                  </a:lnTo>
                  <a:lnTo>
                    <a:pt x="609" y="255"/>
                  </a:lnTo>
                  <a:lnTo>
                    <a:pt x="616" y="258"/>
                  </a:lnTo>
                  <a:lnTo>
                    <a:pt x="616" y="258"/>
                  </a:lnTo>
                  <a:lnTo>
                    <a:pt x="628" y="266"/>
                  </a:lnTo>
                  <a:lnTo>
                    <a:pt x="638" y="276"/>
                  </a:lnTo>
                  <a:lnTo>
                    <a:pt x="647" y="285"/>
                  </a:lnTo>
                  <a:lnTo>
                    <a:pt x="658" y="294"/>
                  </a:lnTo>
                  <a:lnTo>
                    <a:pt x="675" y="316"/>
                  </a:lnTo>
                  <a:lnTo>
                    <a:pt x="693" y="338"/>
                  </a:lnTo>
                  <a:lnTo>
                    <a:pt x="693" y="338"/>
                  </a:lnTo>
                  <a:lnTo>
                    <a:pt x="707" y="356"/>
                  </a:lnTo>
                  <a:lnTo>
                    <a:pt x="723" y="375"/>
                  </a:lnTo>
                  <a:lnTo>
                    <a:pt x="723" y="375"/>
                  </a:lnTo>
                  <a:lnTo>
                    <a:pt x="742" y="397"/>
                  </a:lnTo>
                  <a:lnTo>
                    <a:pt x="767" y="422"/>
                  </a:lnTo>
                  <a:lnTo>
                    <a:pt x="793" y="448"/>
                  </a:lnTo>
                  <a:lnTo>
                    <a:pt x="823" y="476"/>
                  </a:lnTo>
                  <a:lnTo>
                    <a:pt x="885" y="533"/>
                  </a:lnTo>
                  <a:lnTo>
                    <a:pt x="948" y="591"/>
                  </a:lnTo>
                  <a:lnTo>
                    <a:pt x="948" y="591"/>
                  </a:lnTo>
                  <a:lnTo>
                    <a:pt x="1009" y="646"/>
                  </a:lnTo>
                  <a:lnTo>
                    <a:pt x="1059" y="694"/>
                  </a:lnTo>
                  <a:lnTo>
                    <a:pt x="1062" y="695"/>
                  </a:lnTo>
                  <a:lnTo>
                    <a:pt x="1065" y="698"/>
                  </a:lnTo>
                  <a:lnTo>
                    <a:pt x="1065" y="698"/>
                  </a:lnTo>
                  <a:lnTo>
                    <a:pt x="1073" y="706"/>
                  </a:lnTo>
                  <a:lnTo>
                    <a:pt x="1073" y="706"/>
                  </a:lnTo>
                  <a:lnTo>
                    <a:pt x="1076" y="710"/>
                  </a:lnTo>
                  <a:lnTo>
                    <a:pt x="1076" y="711"/>
                  </a:lnTo>
                  <a:lnTo>
                    <a:pt x="1077" y="711"/>
                  </a:lnTo>
                  <a:lnTo>
                    <a:pt x="1077" y="711"/>
                  </a:lnTo>
                  <a:lnTo>
                    <a:pt x="1086" y="725"/>
                  </a:lnTo>
                  <a:lnTo>
                    <a:pt x="1096" y="739"/>
                  </a:lnTo>
                  <a:lnTo>
                    <a:pt x="1104" y="756"/>
                  </a:lnTo>
                  <a:lnTo>
                    <a:pt x="1110" y="774"/>
                  </a:lnTo>
                  <a:lnTo>
                    <a:pt x="1113" y="784"/>
                  </a:lnTo>
                  <a:lnTo>
                    <a:pt x="1115" y="794"/>
                  </a:lnTo>
                  <a:lnTo>
                    <a:pt x="1116" y="804"/>
                  </a:lnTo>
                  <a:lnTo>
                    <a:pt x="1116" y="815"/>
                  </a:lnTo>
                  <a:lnTo>
                    <a:pt x="1116" y="826"/>
                  </a:lnTo>
                  <a:lnTo>
                    <a:pt x="1114" y="838"/>
                  </a:lnTo>
                  <a:lnTo>
                    <a:pt x="1112" y="850"/>
                  </a:lnTo>
                  <a:lnTo>
                    <a:pt x="1109" y="861"/>
                  </a:lnTo>
                  <a:lnTo>
                    <a:pt x="1109" y="861"/>
                  </a:lnTo>
                  <a:lnTo>
                    <a:pt x="1100" y="886"/>
                  </a:lnTo>
                  <a:lnTo>
                    <a:pt x="1089" y="910"/>
                  </a:lnTo>
                  <a:lnTo>
                    <a:pt x="1079" y="932"/>
                  </a:lnTo>
                  <a:lnTo>
                    <a:pt x="1066" y="952"/>
                  </a:lnTo>
                  <a:lnTo>
                    <a:pt x="1052" y="972"/>
                  </a:lnTo>
                  <a:lnTo>
                    <a:pt x="1037" y="990"/>
                  </a:lnTo>
                  <a:lnTo>
                    <a:pt x="1020" y="1008"/>
                  </a:lnTo>
                  <a:lnTo>
                    <a:pt x="1003" y="1024"/>
                  </a:lnTo>
                  <a:lnTo>
                    <a:pt x="1003" y="1024"/>
                  </a:lnTo>
                  <a:lnTo>
                    <a:pt x="979" y="1044"/>
                  </a:lnTo>
                  <a:lnTo>
                    <a:pt x="954" y="1061"/>
                  </a:lnTo>
                  <a:lnTo>
                    <a:pt x="930" y="1075"/>
                  </a:lnTo>
                  <a:lnTo>
                    <a:pt x="906" y="1087"/>
                  </a:lnTo>
                  <a:lnTo>
                    <a:pt x="882" y="1097"/>
                  </a:lnTo>
                  <a:lnTo>
                    <a:pt x="858" y="1104"/>
                  </a:lnTo>
                  <a:lnTo>
                    <a:pt x="846" y="1106"/>
                  </a:lnTo>
                  <a:lnTo>
                    <a:pt x="834" y="1108"/>
                  </a:lnTo>
                  <a:lnTo>
                    <a:pt x="823" y="1109"/>
                  </a:lnTo>
                  <a:lnTo>
                    <a:pt x="812" y="1109"/>
                  </a:lnTo>
                  <a:lnTo>
                    <a:pt x="812" y="1109"/>
                  </a:lnTo>
                  <a:lnTo>
                    <a:pt x="797" y="1108"/>
                  </a:lnTo>
                  <a:lnTo>
                    <a:pt x="797" y="1108"/>
                  </a:lnTo>
                  <a:lnTo>
                    <a:pt x="772" y="1105"/>
                  </a:lnTo>
                  <a:lnTo>
                    <a:pt x="749" y="1100"/>
                  </a:lnTo>
                  <a:lnTo>
                    <a:pt x="725" y="1093"/>
                  </a:lnTo>
                  <a:lnTo>
                    <a:pt x="702" y="1083"/>
                  </a:lnTo>
                  <a:lnTo>
                    <a:pt x="680" y="1071"/>
                  </a:lnTo>
                  <a:lnTo>
                    <a:pt x="659" y="1058"/>
                  </a:lnTo>
                  <a:lnTo>
                    <a:pt x="638" y="1041"/>
                  </a:lnTo>
                  <a:lnTo>
                    <a:pt x="618" y="1022"/>
                  </a:lnTo>
                  <a:lnTo>
                    <a:pt x="618" y="1022"/>
                  </a:lnTo>
                  <a:lnTo>
                    <a:pt x="615" y="1018"/>
                  </a:lnTo>
                  <a:lnTo>
                    <a:pt x="613" y="1014"/>
                  </a:lnTo>
                  <a:lnTo>
                    <a:pt x="613" y="1012"/>
                  </a:lnTo>
                  <a:lnTo>
                    <a:pt x="612" y="1011"/>
                  </a:lnTo>
                  <a:lnTo>
                    <a:pt x="612" y="1011"/>
                  </a:lnTo>
                  <a:lnTo>
                    <a:pt x="571" y="972"/>
                  </a:lnTo>
                  <a:lnTo>
                    <a:pt x="527" y="929"/>
                  </a:lnTo>
                  <a:lnTo>
                    <a:pt x="527" y="929"/>
                  </a:lnTo>
                  <a:lnTo>
                    <a:pt x="485" y="891"/>
                  </a:lnTo>
                  <a:lnTo>
                    <a:pt x="446" y="852"/>
                  </a:lnTo>
                  <a:lnTo>
                    <a:pt x="408" y="814"/>
                  </a:lnTo>
                  <a:lnTo>
                    <a:pt x="374" y="778"/>
                  </a:lnTo>
                  <a:lnTo>
                    <a:pt x="374" y="778"/>
                  </a:lnTo>
                  <a:lnTo>
                    <a:pt x="342" y="740"/>
                  </a:lnTo>
                  <a:lnTo>
                    <a:pt x="311" y="702"/>
                  </a:lnTo>
                  <a:lnTo>
                    <a:pt x="311" y="702"/>
                  </a:lnTo>
                  <a:lnTo>
                    <a:pt x="288" y="674"/>
                  </a:lnTo>
                  <a:lnTo>
                    <a:pt x="265" y="646"/>
                  </a:lnTo>
                  <a:lnTo>
                    <a:pt x="241" y="620"/>
                  </a:lnTo>
                  <a:lnTo>
                    <a:pt x="216" y="594"/>
                  </a:lnTo>
                  <a:lnTo>
                    <a:pt x="215" y="592"/>
                  </a:lnTo>
                  <a:lnTo>
                    <a:pt x="215" y="592"/>
                  </a:lnTo>
                  <a:lnTo>
                    <a:pt x="200" y="574"/>
                  </a:lnTo>
                  <a:lnTo>
                    <a:pt x="187" y="557"/>
                  </a:lnTo>
                  <a:lnTo>
                    <a:pt x="176" y="537"/>
                  </a:lnTo>
                  <a:lnTo>
                    <a:pt x="168" y="516"/>
                  </a:lnTo>
                  <a:lnTo>
                    <a:pt x="162" y="496"/>
                  </a:lnTo>
                  <a:lnTo>
                    <a:pt x="158" y="473"/>
                  </a:lnTo>
                  <a:lnTo>
                    <a:pt x="156" y="450"/>
                  </a:lnTo>
                  <a:lnTo>
                    <a:pt x="157" y="426"/>
                  </a:lnTo>
                  <a:lnTo>
                    <a:pt x="157" y="426"/>
                  </a:lnTo>
                  <a:lnTo>
                    <a:pt x="159" y="404"/>
                  </a:lnTo>
                  <a:lnTo>
                    <a:pt x="163" y="381"/>
                  </a:lnTo>
                  <a:lnTo>
                    <a:pt x="169" y="359"/>
                  </a:lnTo>
                  <a:lnTo>
                    <a:pt x="176" y="337"/>
                  </a:lnTo>
                  <a:lnTo>
                    <a:pt x="185" y="315"/>
                  </a:lnTo>
                  <a:lnTo>
                    <a:pt x="195" y="294"/>
                  </a:lnTo>
                  <a:lnTo>
                    <a:pt x="205" y="272"/>
                  </a:lnTo>
                  <a:lnTo>
                    <a:pt x="218" y="253"/>
                  </a:lnTo>
                  <a:lnTo>
                    <a:pt x="230" y="233"/>
                  </a:lnTo>
                  <a:lnTo>
                    <a:pt x="243" y="214"/>
                  </a:lnTo>
                  <a:lnTo>
                    <a:pt x="258" y="196"/>
                  </a:lnTo>
                  <a:lnTo>
                    <a:pt x="272" y="178"/>
                  </a:lnTo>
                  <a:lnTo>
                    <a:pt x="287" y="163"/>
                  </a:lnTo>
                  <a:lnTo>
                    <a:pt x="302" y="147"/>
                  </a:lnTo>
                  <a:lnTo>
                    <a:pt x="317" y="134"/>
                  </a:lnTo>
                  <a:lnTo>
                    <a:pt x="332" y="122"/>
                  </a:lnTo>
                  <a:lnTo>
                    <a:pt x="335" y="119"/>
                  </a:lnTo>
                  <a:lnTo>
                    <a:pt x="335" y="119"/>
                  </a:lnTo>
                  <a:lnTo>
                    <a:pt x="343" y="128"/>
                  </a:lnTo>
                  <a:lnTo>
                    <a:pt x="343" y="128"/>
                  </a:lnTo>
                  <a:lnTo>
                    <a:pt x="352" y="136"/>
                  </a:lnTo>
                  <a:lnTo>
                    <a:pt x="362" y="143"/>
                  </a:lnTo>
                  <a:lnTo>
                    <a:pt x="362" y="143"/>
                  </a:lnTo>
                  <a:lnTo>
                    <a:pt x="347" y="158"/>
                  </a:lnTo>
                  <a:lnTo>
                    <a:pt x="331" y="172"/>
                  </a:lnTo>
                  <a:lnTo>
                    <a:pt x="316" y="188"/>
                  </a:lnTo>
                  <a:lnTo>
                    <a:pt x="300" y="204"/>
                  </a:lnTo>
                  <a:lnTo>
                    <a:pt x="286" y="221"/>
                  </a:lnTo>
                  <a:lnTo>
                    <a:pt x="272" y="238"/>
                  </a:lnTo>
                  <a:lnTo>
                    <a:pt x="259" y="257"/>
                  </a:lnTo>
                  <a:lnTo>
                    <a:pt x="247" y="276"/>
                  </a:lnTo>
                  <a:lnTo>
                    <a:pt x="235" y="294"/>
                  </a:lnTo>
                  <a:lnTo>
                    <a:pt x="225" y="314"/>
                  </a:lnTo>
                  <a:lnTo>
                    <a:pt x="216" y="333"/>
                  </a:lnTo>
                  <a:lnTo>
                    <a:pt x="207" y="353"/>
                  </a:lnTo>
                  <a:lnTo>
                    <a:pt x="201" y="373"/>
                  </a:lnTo>
                  <a:lnTo>
                    <a:pt x="196" y="392"/>
                  </a:lnTo>
                  <a:lnTo>
                    <a:pt x="192" y="412"/>
                  </a:lnTo>
                  <a:lnTo>
                    <a:pt x="190" y="432"/>
                  </a:lnTo>
                  <a:lnTo>
                    <a:pt x="190" y="432"/>
                  </a:lnTo>
                  <a:lnTo>
                    <a:pt x="190" y="451"/>
                  </a:lnTo>
                  <a:lnTo>
                    <a:pt x="192" y="471"/>
                  </a:lnTo>
                  <a:lnTo>
                    <a:pt x="196" y="489"/>
                  </a:lnTo>
                  <a:lnTo>
                    <a:pt x="201" y="507"/>
                  </a:lnTo>
                  <a:lnTo>
                    <a:pt x="209" y="523"/>
                  </a:lnTo>
                  <a:lnTo>
                    <a:pt x="219" y="540"/>
                  </a:lnTo>
                  <a:lnTo>
                    <a:pt x="230" y="556"/>
                  </a:lnTo>
                  <a:lnTo>
                    <a:pt x="243" y="570"/>
                  </a:lnTo>
                  <a:lnTo>
                    <a:pt x="245" y="571"/>
                  </a:lnTo>
                  <a:lnTo>
                    <a:pt x="245" y="571"/>
                  </a:lnTo>
                  <a:lnTo>
                    <a:pt x="264" y="593"/>
                  </a:lnTo>
                  <a:lnTo>
                    <a:pt x="284" y="614"/>
                  </a:lnTo>
                  <a:lnTo>
                    <a:pt x="321" y="661"/>
                  </a:lnTo>
                  <a:lnTo>
                    <a:pt x="321" y="661"/>
                  </a:lnTo>
                  <a:lnTo>
                    <a:pt x="358" y="707"/>
                  </a:lnTo>
                  <a:lnTo>
                    <a:pt x="378" y="730"/>
                  </a:lnTo>
                  <a:lnTo>
                    <a:pt x="398" y="752"/>
                  </a:lnTo>
                  <a:lnTo>
                    <a:pt x="398" y="752"/>
                  </a:lnTo>
                  <a:lnTo>
                    <a:pt x="462" y="815"/>
                  </a:lnTo>
                  <a:lnTo>
                    <a:pt x="532" y="883"/>
                  </a:lnTo>
                  <a:lnTo>
                    <a:pt x="532" y="883"/>
                  </a:lnTo>
                  <a:lnTo>
                    <a:pt x="588" y="938"/>
                  </a:lnTo>
                  <a:lnTo>
                    <a:pt x="639" y="987"/>
                  </a:lnTo>
                  <a:lnTo>
                    <a:pt x="639" y="987"/>
                  </a:lnTo>
                  <a:lnTo>
                    <a:pt x="642" y="991"/>
                  </a:lnTo>
                  <a:lnTo>
                    <a:pt x="643" y="996"/>
                  </a:lnTo>
                  <a:lnTo>
                    <a:pt x="644" y="998"/>
                  </a:lnTo>
                  <a:lnTo>
                    <a:pt x="645" y="999"/>
                  </a:lnTo>
                  <a:lnTo>
                    <a:pt x="645" y="999"/>
                  </a:lnTo>
                  <a:lnTo>
                    <a:pt x="660" y="1011"/>
                  </a:lnTo>
                  <a:lnTo>
                    <a:pt x="675" y="1024"/>
                  </a:lnTo>
                  <a:lnTo>
                    <a:pt x="693" y="1038"/>
                  </a:lnTo>
                  <a:lnTo>
                    <a:pt x="712" y="1049"/>
                  </a:lnTo>
                  <a:lnTo>
                    <a:pt x="733" y="1060"/>
                  </a:lnTo>
                  <a:lnTo>
                    <a:pt x="743" y="1064"/>
                  </a:lnTo>
                  <a:lnTo>
                    <a:pt x="755" y="1068"/>
                  </a:lnTo>
                  <a:lnTo>
                    <a:pt x="765" y="1070"/>
                  </a:lnTo>
                  <a:lnTo>
                    <a:pt x="778" y="1073"/>
                  </a:lnTo>
                  <a:lnTo>
                    <a:pt x="789" y="1074"/>
                  </a:lnTo>
                  <a:lnTo>
                    <a:pt x="801" y="1074"/>
                  </a:lnTo>
                  <a:lnTo>
                    <a:pt x="801" y="1074"/>
                  </a:lnTo>
                  <a:lnTo>
                    <a:pt x="813" y="1074"/>
                  </a:lnTo>
                  <a:lnTo>
                    <a:pt x="813" y="1074"/>
                  </a:lnTo>
                  <a:lnTo>
                    <a:pt x="835" y="1071"/>
                  </a:lnTo>
                  <a:lnTo>
                    <a:pt x="858" y="1066"/>
                  </a:lnTo>
                  <a:lnTo>
                    <a:pt x="881" y="1058"/>
                  </a:lnTo>
                  <a:lnTo>
                    <a:pt x="904" y="1048"/>
                  </a:lnTo>
                  <a:lnTo>
                    <a:pt x="926" y="1037"/>
                  </a:lnTo>
                  <a:lnTo>
                    <a:pt x="947" y="1023"/>
                  </a:lnTo>
                  <a:lnTo>
                    <a:pt x="968" y="1008"/>
                  </a:lnTo>
                  <a:lnTo>
                    <a:pt x="986" y="990"/>
                  </a:lnTo>
                  <a:lnTo>
                    <a:pt x="986" y="990"/>
                  </a:lnTo>
                  <a:lnTo>
                    <a:pt x="1003" y="973"/>
                  </a:lnTo>
                  <a:lnTo>
                    <a:pt x="1013" y="961"/>
                  </a:lnTo>
                  <a:lnTo>
                    <a:pt x="1023" y="948"/>
                  </a:lnTo>
                  <a:lnTo>
                    <a:pt x="1034" y="934"/>
                  </a:lnTo>
                  <a:lnTo>
                    <a:pt x="1044" y="917"/>
                  </a:lnTo>
                  <a:lnTo>
                    <a:pt x="1054" y="901"/>
                  </a:lnTo>
                  <a:lnTo>
                    <a:pt x="1063" y="882"/>
                  </a:lnTo>
                  <a:lnTo>
                    <a:pt x="1070" y="863"/>
                  </a:lnTo>
                  <a:lnTo>
                    <a:pt x="1075" y="844"/>
                  </a:lnTo>
                  <a:lnTo>
                    <a:pt x="1076" y="834"/>
                  </a:lnTo>
                  <a:lnTo>
                    <a:pt x="1077" y="824"/>
                  </a:lnTo>
                  <a:lnTo>
                    <a:pt x="1077" y="814"/>
                  </a:lnTo>
                  <a:lnTo>
                    <a:pt x="1077" y="804"/>
                  </a:lnTo>
                  <a:lnTo>
                    <a:pt x="1076" y="794"/>
                  </a:lnTo>
                  <a:lnTo>
                    <a:pt x="1074" y="784"/>
                  </a:lnTo>
                  <a:lnTo>
                    <a:pt x="1071" y="773"/>
                  </a:lnTo>
                  <a:lnTo>
                    <a:pt x="1067" y="764"/>
                  </a:lnTo>
                  <a:lnTo>
                    <a:pt x="1062" y="754"/>
                  </a:lnTo>
                  <a:lnTo>
                    <a:pt x="1055" y="745"/>
                  </a:lnTo>
                  <a:lnTo>
                    <a:pt x="1048" y="734"/>
                  </a:lnTo>
                  <a:lnTo>
                    <a:pt x="1040" y="725"/>
                  </a:lnTo>
                  <a:lnTo>
                    <a:pt x="1040" y="725"/>
                  </a:lnTo>
                  <a:lnTo>
                    <a:pt x="1012" y="698"/>
                  </a:lnTo>
                  <a:lnTo>
                    <a:pt x="979" y="667"/>
                  </a:lnTo>
                  <a:lnTo>
                    <a:pt x="900" y="596"/>
                  </a:lnTo>
                  <a:lnTo>
                    <a:pt x="900" y="596"/>
                  </a:lnTo>
                  <a:lnTo>
                    <a:pt x="812" y="515"/>
                  </a:lnTo>
                  <a:lnTo>
                    <a:pt x="773" y="479"/>
                  </a:lnTo>
                  <a:lnTo>
                    <a:pt x="741" y="448"/>
                  </a:lnTo>
                  <a:lnTo>
                    <a:pt x="741" y="448"/>
                  </a:lnTo>
                  <a:lnTo>
                    <a:pt x="722" y="427"/>
                  </a:lnTo>
                  <a:lnTo>
                    <a:pt x="703" y="407"/>
                  </a:lnTo>
                  <a:lnTo>
                    <a:pt x="667" y="363"/>
                  </a:lnTo>
                  <a:lnTo>
                    <a:pt x="667" y="363"/>
                  </a:lnTo>
                  <a:lnTo>
                    <a:pt x="649" y="341"/>
                  </a:lnTo>
                  <a:lnTo>
                    <a:pt x="649" y="341"/>
                  </a:lnTo>
                  <a:lnTo>
                    <a:pt x="642" y="332"/>
                  </a:lnTo>
                  <a:lnTo>
                    <a:pt x="642" y="332"/>
                  </a:lnTo>
                  <a:lnTo>
                    <a:pt x="632" y="318"/>
                  </a:lnTo>
                  <a:lnTo>
                    <a:pt x="619" y="305"/>
                  </a:lnTo>
                  <a:lnTo>
                    <a:pt x="612" y="298"/>
                  </a:lnTo>
                  <a:lnTo>
                    <a:pt x="605" y="293"/>
                  </a:lnTo>
                  <a:lnTo>
                    <a:pt x="598" y="290"/>
                  </a:lnTo>
                  <a:lnTo>
                    <a:pt x="591" y="288"/>
                  </a:lnTo>
                  <a:lnTo>
                    <a:pt x="591" y="288"/>
                  </a:lnTo>
                  <a:lnTo>
                    <a:pt x="581" y="287"/>
                  </a:lnTo>
                  <a:lnTo>
                    <a:pt x="581" y="287"/>
                  </a:lnTo>
                  <a:lnTo>
                    <a:pt x="569" y="288"/>
                  </a:lnTo>
                  <a:lnTo>
                    <a:pt x="556" y="290"/>
                  </a:lnTo>
                  <a:lnTo>
                    <a:pt x="556" y="290"/>
                  </a:lnTo>
                  <a:lnTo>
                    <a:pt x="546" y="292"/>
                  </a:lnTo>
                  <a:lnTo>
                    <a:pt x="536" y="293"/>
                  </a:lnTo>
                  <a:lnTo>
                    <a:pt x="536" y="293"/>
                  </a:lnTo>
                  <a:lnTo>
                    <a:pt x="529" y="292"/>
                  </a:lnTo>
                  <a:lnTo>
                    <a:pt x="527" y="303"/>
                  </a:lnTo>
                  <a:lnTo>
                    <a:pt x="527" y="303"/>
                  </a:lnTo>
                  <a:lnTo>
                    <a:pt x="525" y="302"/>
                  </a:lnTo>
                  <a:lnTo>
                    <a:pt x="525" y="300"/>
                  </a:lnTo>
                  <a:lnTo>
                    <a:pt x="525" y="300"/>
                  </a:lnTo>
                  <a:lnTo>
                    <a:pt x="525" y="297"/>
                  </a:lnTo>
                  <a:lnTo>
                    <a:pt x="527" y="296"/>
                  </a:lnTo>
                  <a:lnTo>
                    <a:pt x="527" y="296"/>
                  </a:lnTo>
                  <a:lnTo>
                    <a:pt x="518" y="299"/>
                  </a:lnTo>
                  <a:lnTo>
                    <a:pt x="518" y="299"/>
                  </a:lnTo>
                  <a:lnTo>
                    <a:pt x="512" y="301"/>
                  </a:lnTo>
                  <a:lnTo>
                    <a:pt x="512" y="301"/>
                  </a:lnTo>
                  <a:lnTo>
                    <a:pt x="502" y="308"/>
                  </a:lnTo>
                  <a:lnTo>
                    <a:pt x="492" y="315"/>
                  </a:lnTo>
                  <a:lnTo>
                    <a:pt x="484" y="323"/>
                  </a:lnTo>
                  <a:lnTo>
                    <a:pt x="477" y="332"/>
                  </a:lnTo>
                  <a:lnTo>
                    <a:pt x="477" y="332"/>
                  </a:lnTo>
                  <a:lnTo>
                    <a:pt x="464" y="349"/>
                  </a:lnTo>
                  <a:lnTo>
                    <a:pt x="464" y="349"/>
                  </a:lnTo>
                  <a:lnTo>
                    <a:pt x="449" y="368"/>
                  </a:lnTo>
                  <a:lnTo>
                    <a:pt x="442" y="377"/>
                  </a:lnTo>
                  <a:lnTo>
                    <a:pt x="436" y="388"/>
                  </a:lnTo>
                  <a:lnTo>
                    <a:pt x="436" y="388"/>
                  </a:lnTo>
                  <a:lnTo>
                    <a:pt x="430" y="401"/>
                  </a:lnTo>
                  <a:lnTo>
                    <a:pt x="427" y="413"/>
                  </a:lnTo>
                  <a:lnTo>
                    <a:pt x="425" y="425"/>
                  </a:lnTo>
                  <a:lnTo>
                    <a:pt x="425" y="437"/>
                  </a:lnTo>
                  <a:lnTo>
                    <a:pt x="426" y="447"/>
                  </a:lnTo>
                  <a:lnTo>
                    <a:pt x="428" y="457"/>
                  </a:lnTo>
                  <a:lnTo>
                    <a:pt x="431" y="468"/>
                  </a:lnTo>
                  <a:lnTo>
                    <a:pt x="436" y="477"/>
                  </a:lnTo>
                  <a:lnTo>
                    <a:pt x="441" y="486"/>
                  </a:lnTo>
                  <a:lnTo>
                    <a:pt x="447" y="495"/>
                  </a:lnTo>
                  <a:lnTo>
                    <a:pt x="453" y="504"/>
                  </a:lnTo>
                  <a:lnTo>
                    <a:pt x="460" y="511"/>
                  </a:lnTo>
                  <a:lnTo>
                    <a:pt x="476" y="527"/>
                  </a:lnTo>
                  <a:lnTo>
                    <a:pt x="491" y="540"/>
                  </a:lnTo>
                  <a:lnTo>
                    <a:pt x="491" y="540"/>
                  </a:lnTo>
                  <a:lnTo>
                    <a:pt x="504" y="550"/>
                  </a:lnTo>
                  <a:lnTo>
                    <a:pt x="519" y="564"/>
                  </a:lnTo>
                  <a:lnTo>
                    <a:pt x="555" y="601"/>
                  </a:lnTo>
                  <a:lnTo>
                    <a:pt x="636" y="684"/>
                  </a:lnTo>
                  <a:lnTo>
                    <a:pt x="636" y="684"/>
                  </a:lnTo>
                  <a:lnTo>
                    <a:pt x="682" y="732"/>
                  </a:lnTo>
                  <a:lnTo>
                    <a:pt x="682" y="732"/>
                  </a:lnTo>
                  <a:lnTo>
                    <a:pt x="707" y="757"/>
                  </a:lnTo>
                  <a:lnTo>
                    <a:pt x="731" y="783"/>
                  </a:lnTo>
                  <a:lnTo>
                    <a:pt x="731" y="783"/>
                  </a:lnTo>
                  <a:lnTo>
                    <a:pt x="769" y="823"/>
                  </a:lnTo>
                  <a:lnTo>
                    <a:pt x="770" y="824"/>
                  </a:lnTo>
                  <a:lnTo>
                    <a:pt x="772" y="824"/>
                  </a:lnTo>
                  <a:lnTo>
                    <a:pt x="772" y="824"/>
                  </a:lnTo>
                  <a:lnTo>
                    <a:pt x="776" y="826"/>
                  </a:lnTo>
                  <a:lnTo>
                    <a:pt x="780" y="829"/>
                  </a:lnTo>
                  <a:lnTo>
                    <a:pt x="780" y="829"/>
                  </a:lnTo>
                  <a:lnTo>
                    <a:pt x="789" y="838"/>
                  </a:lnTo>
                  <a:lnTo>
                    <a:pt x="789" y="838"/>
                  </a:lnTo>
                  <a:lnTo>
                    <a:pt x="804" y="852"/>
                  </a:lnTo>
                  <a:lnTo>
                    <a:pt x="812" y="860"/>
                  </a:lnTo>
                  <a:lnTo>
                    <a:pt x="818" y="867"/>
                  </a:lnTo>
                  <a:lnTo>
                    <a:pt x="824" y="876"/>
                  </a:lnTo>
                  <a:lnTo>
                    <a:pt x="829" y="884"/>
                  </a:lnTo>
                  <a:lnTo>
                    <a:pt x="833" y="893"/>
                  </a:lnTo>
                  <a:lnTo>
                    <a:pt x="835" y="904"/>
                  </a:lnTo>
                  <a:lnTo>
                    <a:pt x="835" y="904"/>
                  </a:lnTo>
                  <a:lnTo>
                    <a:pt x="836" y="912"/>
                  </a:lnTo>
                  <a:lnTo>
                    <a:pt x="836" y="920"/>
                  </a:lnTo>
                  <a:lnTo>
                    <a:pt x="834" y="929"/>
                  </a:lnTo>
                  <a:lnTo>
                    <a:pt x="832" y="939"/>
                  </a:lnTo>
                  <a:lnTo>
                    <a:pt x="828" y="947"/>
                  </a:lnTo>
                  <a:lnTo>
                    <a:pt x="823" y="955"/>
                  </a:lnTo>
                  <a:lnTo>
                    <a:pt x="818" y="962"/>
                  </a:lnTo>
                  <a:lnTo>
                    <a:pt x="811" y="969"/>
                  </a:lnTo>
                  <a:lnTo>
                    <a:pt x="811" y="969"/>
                  </a:lnTo>
                  <a:lnTo>
                    <a:pt x="797" y="980"/>
                  </a:lnTo>
                  <a:lnTo>
                    <a:pt x="790" y="985"/>
                  </a:lnTo>
                  <a:lnTo>
                    <a:pt x="783" y="989"/>
                  </a:lnTo>
                  <a:lnTo>
                    <a:pt x="774" y="993"/>
                  </a:lnTo>
                  <a:lnTo>
                    <a:pt x="766" y="997"/>
                  </a:lnTo>
                  <a:lnTo>
                    <a:pt x="758" y="999"/>
                  </a:lnTo>
                  <a:lnTo>
                    <a:pt x="750" y="999"/>
                  </a:lnTo>
                  <a:lnTo>
                    <a:pt x="750" y="999"/>
                  </a:lnTo>
                  <a:lnTo>
                    <a:pt x="741" y="999"/>
                  </a:lnTo>
                  <a:lnTo>
                    <a:pt x="733" y="997"/>
                  </a:lnTo>
                  <a:lnTo>
                    <a:pt x="733" y="997"/>
                  </a:lnTo>
                  <a:lnTo>
                    <a:pt x="717" y="991"/>
                  </a:lnTo>
                  <a:lnTo>
                    <a:pt x="701" y="984"/>
                  </a:lnTo>
                  <a:lnTo>
                    <a:pt x="687" y="975"/>
                  </a:lnTo>
                  <a:lnTo>
                    <a:pt x="672" y="964"/>
                  </a:lnTo>
                  <a:lnTo>
                    <a:pt x="671" y="962"/>
                  </a:lnTo>
                  <a:lnTo>
                    <a:pt x="669" y="962"/>
                  </a:lnTo>
                  <a:lnTo>
                    <a:pt x="669" y="962"/>
                  </a:lnTo>
                  <a:lnTo>
                    <a:pt x="665" y="960"/>
                  </a:lnTo>
                  <a:lnTo>
                    <a:pt x="661" y="957"/>
                  </a:lnTo>
                  <a:lnTo>
                    <a:pt x="661" y="957"/>
                  </a:lnTo>
                  <a:lnTo>
                    <a:pt x="654" y="949"/>
                  </a:lnTo>
                  <a:lnTo>
                    <a:pt x="646" y="940"/>
                  </a:lnTo>
                  <a:lnTo>
                    <a:pt x="633" y="921"/>
                  </a:lnTo>
                  <a:lnTo>
                    <a:pt x="633" y="921"/>
                  </a:lnTo>
                  <a:lnTo>
                    <a:pt x="619" y="903"/>
                  </a:lnTo>
                  <a:lnTo>
                    <a:pt x="612" y="893"/>
                  </a:lnTo>
                  <a:lnTo>
                    <a:pt x="605" y="884"/>
                  </a:lnTo>
                  <a:lnTo>
                    <a:pt x="605" y="884"/>
                  </a:lnTo>
                  <a:lnTo>
                    <a:pt x="547" y="826"/>
                  </a:lnTo>
                  <a:lnTo>
                    <a:pt x="474" y="753"/>
                  </a:lnTo>
                  <a:lnTo>
                    <a:pt x="450" y="729"/>
                  </a:lnTo>
                  <a:lnTo>
                    <a:pt x="450" y="729"/>
                  </a:lnTo>
                  <a:lnTo>
                    <a:pt x="418" y="698"/>
                  </a:lnTo>
                  <a:lnTo>
                    <a:pt x="418" y="698"/>
                  </a:lnTo>
                  <a:lnTo>
                    <a:pt x="391" y="670"/>
                  </a:lnTo>
                  <a:lnTo>
                    <a:pt x="363" y="643"/>
                  </a:lnTo>
                  <a:lnTo>
                    <a:pt x="337" y="614"/>
                  </a:lnTo>
                  <a:lnTo>
                    <a:pt x="325" y="599"/>
                  </a:lnTo>
                  <a:lnTo>
                    <a:pt x="313" y="584"/>
                  </a:lnTo>
                  <a:lnTo>
                    <a:pt x="313" y="584"/>
                  </a:lnTo>
                  <a:lnTo>
                    <a:pt x="304" y="571"/>
                  </a:lnTo>
                  <a:lnTo>
                    <a:pt x="296" y="559"/>
                  </a:lnTo>
                  <a:lnTo>
                    <a:pt x="289" y="545"/>
                  </a:lnTo>
                  <a:lnTo>
                    <a:pt x="282" y="533"/>
                  </a:lnTo>
                  <a:lnTo>
                    <a:pt x="269" y="506"/>
                  </a:lnTo>
                  <a:lnTo>
                    <a:pt x="258" y="477"/>
                  </a:lnTo>
                  <a:lnTo>
                    <a:pt x="256" y="471"/>
                  </a:lnTo>
                  <a:lnTo>
                    <a:pt x="256" y="471"/>
                  </a:lnTo>
                  <a:lnTo>
                    <a:pt x="251" y="457"/>
                  </a:lnTo>
                  <a:lnTo>
                    <a:pt x="248" y="444"/>
                  </a:lnTo>
                  <a:lnTo>
                    <a:pt x="247" y="431"/>
                  </a:lnTo>
                  <a:lnTo>
                    <a:pt x="247" y="418"/>
                  </a:lnTo>
                  <a:lnTo>
                    <a:pt x="248" y="405"/>
                  </a:lnTo>
                  <a:lnTo>
                    <a:pt x="251" y="392"/>
                  </a:lnTo>
                  <a:lnTo>
                    <a:pt x="255" y="378"/>
                  </a:lnTo>
                  <a:lnTo>
                    <a:pt x="260" y="363"/>
                  </a:lnTo>
                  <a:lnTo>
                    <a:pt x="260" y="363"/>
                  </a:lnTo>
                  <a:lnTo>
                    <a:pt x="267" y="347"/>
                  </a:lnTo>
                  <a:lnTo>
                    <a:pt x="274" y="330"/>
                  </a:lnTo>
                  <a:lnTo>
                    <a:pt x="283" y="315"/>
                  </a:lnTo>
                  <a:lnTo>
                    <a:pt x="291" y="298"/>
                  </a:lnTo>
                  <a:lnTo>
                    <a:pt x="300" y="284"/>
                  </a:lnTo>
                  <a:lnTo>
                    <a:pt x="311" y="269"/>
                  </a:lnTo>
                  <a:lnTo>
                    <a:pt x="321" y="255"/>
                  </a:lnTo>
                  <a:lnTo>
                    <a:pt x="332" y="240"/>
                  </a:lnTo>
                  <a:lnTo>
                    <a:pt x="345" y="227"/>
                  </a:lnTo>
                  <a:lnTo>
                    <a:pt x="357" y="215"/>
                  </a:lnTo>
                  <a:lnTo>
                    <a:pt x="370" y="202"/>
                  </a:lnTo>
                  <a:lnTo>
                    <a:pt x="384" y="190"/>
                  </a:lnTo>
                  <a:lnTo>
                    <a:pt x="397" y="178"/>
                  </a:lnTo>
                  <a:lnTo>
                    <a:pt x="413" y="168"/>
                  </a:lnTo>
                  <a:lnTo>
                    <a:pt x="428" y="158"/>
                  </a:lnTo>
                  <a:lnTo>
                    <a:pt x="444" y="147"/>
                  </a:lnTo>
                  <a:lnTo>
                    <a:pt x="444" y="147"/>
                  </a:lnTo>
                  <a:lnTo>
                    <a:pt x="454" y="143"/>
                  </a:lnTo>
                  <a:lnTo>
                    <a:pt x="464" y="137"/>
                  </a:lnTo>
                  <a:lnTo>
                    <a:pt x="464" y="137"/>
                  </a:lnTo>
                  <a:lnTo>
                    <a:pt x="492" y="123"/>
                  </a:lnTo>
                  <a:lnTo>
                    <a:pt x="492" y="123"/>
                  </a:lnTo>
                  <a:lnTo>
                    <a:pt x="512" y="115"/>
                  </a:lnTo>
                  <a:lnTo>
                    <a:pt x="532" y="110"/>
                  </a:lnTo>
                  <a:lnTo>
                    <a:pt x="553" y="107"/>
                  </a:lnTo>
                  <a:lnTo>
                    <a:pt x="574" y="106"/>
                  </a:lnTo>
                  <a:lnTo>
                    <a:pt x="574" y="106"/>
                  </a:lnTo>
                  <a:lnTo>
                    <a:pt x="590" y="106"/>
                  </a:lnTo>
                  <a:lnTo>
                    <a:pt x="605" y="108"/>
                  </a:lnTo>
                  <a:lnTo>
                    <a:pt x="621" y="110"/>
                  </a:lnTo>
                  <a:lnTo>
                    <a:pt x="636" y="114"/>
                  </a:lnTo>
                  <a:lnTo>
                    <a:pt x="636" y="114"/>
                  </a:lnTo>
                  <a:lnTo>
                    <a:pt x="657" y="120"/>
                  </a:lnTo>
                  <a:lnTo>
                    <a:pt x="657" y="120"/>
                  </a:lnTo>
                  <a:lnTo>
                    <a:pt x="670" y="122"/>
                  </a:lnTo>
                  <a:lnTo>
                    <a:pt x="682" y="126"/>
                  </a:lnTo>
                  <a:lnTo>
                    <a:pt x="695" y="131"/>
                  </a:lnTo>
                  <a:lnTo>
                    <a:pt x="701" y="134"/>
                  </a:lnTo>
                  <a:lnTo>
                    <a:pt x="706" y="137"/>
                  </a:lnTo>
                  <a:lnTo>
                    <a:pt x="706" y="137"/>
                  </a:lnTo>
                  <a:lnTo>
                    <a:pt x="725" y="152"/>
                  </a:lnTo>
                  <a:lnTo>
                    <a:pt x="738" y="162"/>
                  </a:lnTo>
                  <a:lnTo>
                    <a:pt x="740" y="162"/>
                  </a:lnTo>
                  <a:lnTo>
                    <a:pt x="740" y="162"/>
                  </a:lnTo>
                  <a:lnTo>
                    <a:pt x="745" y="163"/>
                  </a:lnTo>
                  <a:lnTo>
                    <a:pt x="751" y="166"/>
                  </a:lnTo>
                  <a:lnTo>
                    <a:pt x="755" y="170"/>
                  </a:lnTo>
                  <a:lnTo>
                    <a:pt x="757" y="175"/>
                  </a:lnTo>
                  <a:lnTo>
                    <a:pt x="758" y="177"/>
                  </a:lnTo>
                  <a:lnTo>
                    <a:pt x="759" y="177"/>
                  </a:lnTo>
                  <a:lnTo>
                    <a:pt x="759" y="177"/>
                  </a:lnTo>
                  <a:lnTo>
                    <a:pt x="771" y="190"/>
                  </a:lnTo>
                  <a:lnTo>
                    <a:pt x="785" y="201"/>
                  </a:lnTo>
                  <a:lnTo>
                    <a:pt x="812" y="223"/>
                  </a:lnTo>
                  <a:lnTo>
                    <a:pt x="812" y="223"/>
                  </a:lnTo>
                  <a:lnTo>
                    <a:pt x="837" y="244"/>
                  </a:lnTo>
                  <a:lnTo>
                    <a:pt x="850" y="255"/>
                  </a:lnTo>
                  <a:lnTo>
                    <a:pt x="862" y="266"/>
                  </a:lnTo>
                  <a:lnTo>
                    <a:pt x="862" y="266"/>
                  </a:lnTo>
                  <a:lnTo>
                    <a:pt x="948" y="356"/>
                  </a:lnTo>
                  <a:lnTo>
                    <a:pt x="1033" y="446"/>
                  </a:lnTo>
                  <a:lnTo>
                    <a:pt x="1033" y="446"/>
                  </a:lnTo>
                  <a:lnTo>
                    <a:pt x="1054" y="472"/>
                  </a:lnTo>
                  <a:lnTo>
                    <a:pt x="1054" y="472"/>
                  </a:lnTo>
                  <a:lnTo>
                    <a:pt x="1071" y="489"/>
                  </a:lnTo>
                  <a:lnTo>
                    <a:pt x="1086" y="508"/>
                  </a:lnTo>
                  <a:lnTo>
                    <a:pt x="1104" y="523"/>
                  </a:lnTo>
                  <a:lnTo>
                    <a:pt x="1113" y="531"/>
                  </a:lnTo>
                  <a:lnTo>
                    <a:pt x="1123" y="538"/>
                  </a:lnTo>
                  <a:lnTo>
                    <a:pt x="1123" y="538"/>
                  </a:lnTo>
                  <a:lnTo>
                    <a:pt x="1139" y="549"/>
                  </a:lnTo>
                  <a:lnTo>
                    <a:pt x="1155" y="563"/>
                  </a:lnTo>
                  <a:lnTo>
                    <a:pt x="1169" y="577"/>
                  </a:lnTo>
                  <a:lnTo>
                    <a:pt x="1182" y="592"/>
                  </a:lnTo>
                  <a:lnTo>
                    <a:pt x="1182" y="592"/>
                  </a:lnTo>
                  <a:lnTo>
                    <a:pt x="1186" y="597"/>
                  </a:lnTo>
                  <a:lnTo>
                    <a:pt x="1187" y="602"/>
                  </a:lnTo>
                  <a:lnTo>
                    <a:pt x="1187" y="604"/>
                  </a:lnTo>
                  <a:lnTo>
                    <a:pt x="1188" y="605"/>
                  </a:lnTo>
                  <a:lnTo>
                    <a:pt x="1188" y="605"/>
                  </a:lnTo>
                  <a:lnTo>
                    <a:pt x="1194" y="614"/>
                  </a:lnTo>
                  <a:lnTo>
                    <a:pt x="1199" y="624"/>
                  </a:lnTo>
                  <a:lnTo>
                    <a:pt x="1199" y="624"/>
                  </a:lnTo>
                  <a:lnTo>
                    <a:pt x="1213" y="660"/>
                  </a:lnTo>
                  <a:lnTo>
                    <a:pt x="1213" y="660"/>
                  </a:lnTo>
                  <a:lnTo>
                    <a:pt x="1224" y="685"/>
                  </a:lnTo>
                  <a:lnTo>
                    <a:pt x="1233" y="709"/>
                  </a:lnTo>
                  <a:lnTo>
                    <a:pt x="1233" y="709"/>
                  </a:lnTo>
                  <a:lnTo>
                    <a:pt x="1239" y="730"/>
                  </a:lnTo>
                  <a:lnTo>
                    <a:pt x="1244" y="750"/>
                  </a:lnTo>
                  <a:lnTo>
                    <a:pt x="1249" y="769"/>
                  </a:lnTo>
                  <a:lnTo>
                    <a:pt x="1253" y="788"/>
                  </a:lnTo>
                  <a:lnTo>
                    <a:pt x="1255" y="808"/>
                  </a:lnTo>
                  <a:lnTo>
                    <a:pt x="1256" y="826"/>
                  </a:lnTo>
                  <a:lnTo>
                    <a:pt x="1256" y="846"/>
                  </a:lnTo>
                  <a:lnTo>
                    <a:pt x="1254" y="864"/>
                  </a:lnTo>
                  <a:lnTo>
                    <a:pt x="1254" y="864"/>
                  </a:lnTo>
                  <a:lnTo>
                    <a:pt x="1252" y="876"/>
                  </a:lnTo>
                  <a:lnTo>
                    <a:pt x="1246" y="887"/>
                  </a:lnTo>
                  <a:lnTo>
                    <a:pt x="1235" y="911"/>
                  </a:lnTo>
                  <a:lnTo>
                    <a:pt x="1235" y="911"/>
                  </a:lnTo>
                  <a:lnTo>
                    <a:pt x="1228" y="926"/>
                  </a:lnTo>
                  <a:lnTo>
                    <a:pt x="1228" y="926"/>
                  </a:lnTo>
                  <a:lnTo>
                    <a:pt x="1218" y="950"/>
                  </a:lnTo>
                  <a:lnTo>
                    <a:pt x="1218" y="950"/>
                  </a:lnTo>
                  <a:lnTo>
                    <a:pt x="1204" y="979"/>
                  </a:lnTo>
                  <a:lnTo>
                    <a:pt x="1197" y="993"/>
                  </a:lnTo>
                  <a:lnTo>
                    <a:pt x="1190" y="1007"/>
                  </a:lnTo>
                  <a:lnTo>
                    <a:pt x="1190" y="1007"/>
                  </a:lnTo>
                  <a:lnTo>
                    <a:pt x="1180" y="1021"/>
                  </a:lnTo>
                  <a:lnTo>
                    <a:pt x="1170" y="1036"/>
                  </a:lnTo>
                  <a:lnTo>
                    <a:pt x="1159" y="1049"/>
                  </a:lnTo>
                  <a:lnTo>
                    <a:pt x="1146" y="1064"/>
                  </a:lnTo>
                  <a:lnTo>
                    <a:pt x="1133" y="1077"/>
                  </a:lnTo>
                  <a:lnTo>
                    <a:pt x="1119" y="1090"/>
                  </a:lnTo>
                  <a:lnTo>
                    <a:pt x="1105" y="1102"/>
                  </a:lnTo>
                  <a:lnTo>
                    <a:pt x="1089" y="1113"/>
                  </a:lnTo>
                  <a:lnTo>
                    <a:pt x="1079" y="1121"/>
                  </a:lnTo>
                  <a:lnTo>
                    <a:pt x="1079" y="1121"/>
                  </a:lnTo>
                  <a:lnTo>
                    <a:pt x="1051" y="1141"/>
                  </a:lnTo>
                  <a:lnTo>
                    <a:pt x="1022" y="1162"/>
                  </a:lnTo>
                  <a:lnTo>
                    <a:pt x="992" y="1180"/>
                  </a:lnTo>
                  <a:lnTo>
                    <a:pt x="962" y="1197"/>
                  </a:lnTo>
                  <a:lnTo>
                    <a:pt x="947" y="1205"/>
                  </a:lnTo>
                  <a:lnTo>
                    <a:pt x="930" y="1212"/>
                  </a:lnTo>
                  <a:lnTo>
                    <a:pt x="915" y="1219"/>
                  </a:lnTo>
                  <a:lnTo>
                    <a:pt x="898" y="1224"/>
                  </a:lnTo>
                  <a:lnTo>
                    <a:pt x="881" y="1228"/>
                  </a:lnTo>
                  <a:lnTo>
                    <a:pt x="863" y="1231"/>
                  </a:lnTo>
                  <a:lnTo>
                    <a:pt x="846" y="1233"/>
                  </a:lnTo>
                  <a:lnTo>
                    <a:pt x="828" y="1235"/>
                  </a:lnTo>
                  <a:lnTo>
                    <a:pt x="828" y="1235"/>
                  </a:lnTo>
                  <a:lnTo>
                    <a:pt x="808" y="1235"/>
                  </a:lnTo>
                  <a:lnTo>
                    <a:pt x="808" y="123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0" name="Freeform 605">
              <a:extLst>
                <a:ext uri="{FF2B5EF4-FFF2-40B4-BE49-F238E27FC236}">
                  <a16:creationId xmlns:a16="http://schemas.microsoft.com/office/drawing/2014/main" id="{7011D940-0D43-47EE-8889-9A2450A947C6}"/>
                </a:ext>
              </a:extLst>
            </p:cNvPr>
            <p:cNvSpPr/>
            <p:nvPr/>
          </p:nvSpPr>
          <p:spPr bwMode="auto">
            <a:xfrm>
              <a:off x="5305426" y="2120900"/>
              <a:ext cx="365125" cy="185738"/>
            </a:xfrm>
            <a:custGeom>
              <a:avLst/>
              <a:gdLst/>
              <a:ahLst/>
              <a:cxnLst>
                <a:cxn ang="0">
                  <a:pos x="588" y="352"/>
                </a:cxn>
                <a:cxn ang="0">
                  <a:pos x="575" y="342"/>
                </a:cxn>
                <a:cxn ang="0">
                  <a:pos x="572" y="332"/>
                </a:cxn>
                <a:cxn ang="0">
                  <a:pos x="578" y="321"/>
                </a:cxn>
                <a:cxn ang="0">
                  <a:pos x="590" y="315"/>
                </a:cxn>
                <a:cxn ang="0">
                  <a:pos x="621" y="298"/>
                </a:cxn>
                <a:cxn ang="0">
                  <a:pos x="648" y="276"/>
                </a:cxn>
                <a:cxn ang="0">
                  <a:pos x="656" y="257"/>
                </a:cxn>
                <a:cxn ang="0">
                  <a:pos x="657" y="247"/>
                </a:cxn>
                <a:cxn ang="0">
                  <a:pos x="649" y="228"/>
                </a:cxn>
                <a:cxn ang="0">
                  <a:pos x="630" y="207"/>
                </a:cxn>
                <a:cxn ang="0">
                  <a:pos x="597" y="182"/>
                </a:cxn>
                <a:cxn ang="0">
                  <a:pos x="556" y="149"/>
                </a:cxn>
                <a:cxn ang="0">
                  <a:pos x="503" y="102"/>
                </a:cxn>
                <a:cxn ang="0">
                  <a:pos x="445" y="66"/>
                </a:cxn>
                <a:cxn ang="0">
                  <a:pos x="412" y="55"/>
                </a:cxn>
                <a:cxn ang="0">
                  <a:pos x="368" y="45"/>
                </a:cxn>
                <a:cxn ang="0">
                  <a:pos x="276" y="37"/>
                </a:cxn>
                <a:cxn ang="0">
                  <a:pos x="224" y="40"/>
                </a:cxn>
                <a:cxn ang="0">
                  <a:pos x="172" y="48"/>
                </a:cxn>
                <a:cxn ang="0">
                  <a:pos x="131" y="60"/>
                </a:cxn>
                <a:cxn ang="0">
                  <a:pos x="95" y="77"/>
                </a:cxn>
                <a:cxn ang="0">
                  <a:pos x="75" y="91"/>
                </a:cxn>
                <a:cxn ang="0">
                  <a:pos x="57" y="106"/>
                </a:cxn>
                <a:cxn ang="0">
                  <a:pos x="28" y="128"/>
                </a:cxn>
                <a:cxn ang="0">
                  <a:pos x="20" y="130"/>
                </a:cxn>
                <a:cxn ang="0">
                  <a:pos x="13" y="129"/>
                </a:cxn>
                <a:cxn ang="0">
                  <a:pos x="0" y="113"/>
                </a:cxn>
                <a:cxn ang="0">
                  <a:pos x="0" y="106"/>
                </a:cxn>
                <a:cxn ang="0">
                  <a:pos x="8" y="98"/>
                </a:cxn>
                <a:cxn ang="0">
                  <a:pos x="23" y="89"/>
                </a:cxn>
                <a:cxn ang="0">
                  <a:pos x="48" y="66"/>
                </a:cxn>
                <a:cxn ang="0">
                  <a:pos x="71" y="50"/>
                </a:cxn>
                <a:cxn ang="0">
                  <a:pos x="104" y="31"/>
                </a:cxn>
                <a:cxn ang="0">
                  <a:pos x="149" y="14"/>
                </a:cxn>
                <a:cxn ang="0">
                  <a:pos x="199" y="5"/>
                </a:cxn>
                <a:cxn ang="0">
                  <a:pos x="259" y="1"/>
                </a:cxn>
                <a:cxn ang="0">
                  <a:pos x="318" y="1"/>
                </a:cxn>
                <a:cxn ang="0">
                  <a:pos x="404" y="12"/>
                </a:cxn>
                <a:cxn ang="0">
                  <a:pos x="473" y="37"/>
                </a:cxn>
                <a:cxn ang="0">
                  <a:pos x="512" y="62"/>
                </a:cxn>
                <a:cxn ang="0">
                  <a:pos x="570" y="112"/>
                </a:cxn>
                <a:cxn ang="0">
                  <a:pos x="585" y="126"/>
                </a:cxn>
                <a:cxn ang="0">
                  <a:pos x="619" y="153"/>
                </a:cxn>
                <a:cxn ang="0">
                  <a:pos x="662" y="190"/>
                </a:cxn>
                <a:cxn ang="0">
                  <a:pos x="681" y="213"/>
                </a:cxn>
                <a:cxn ang="0">
                  <a:pos x="690" y="243"/>
                </a:cxn>
                <a:cxn ang="0">
                  <a:pos x="687" y="274"/>
                </a:cxn>
                <a:cxn ang="0">
                  <a:pos x="677" y="295"/>
                </a:cxn>
                <a:cxn ang="0">
                  <a:pos x="654" y="320"/>
                </a:cxn>
                <a:cxn ang="0">
                  <a:pos x="615" y="343"/>
                </a:cxn>
                <a:cxn ang="0">
                  <a:pos x="600" y="350"/>
                </a:cxn>
                <a:cxn ang="0">
                  <a:pos x="591" y="352"/>
                </a:cxn>
              </a:cxnLst>
              <a:rect l="0" t="0" r="r" b="b"/>
              <a:pathLst>
                <a:path w="690" h="352">
                  <a:moveTo>
                    <a:pt x="591" y="352"/>
                  </a:moveTo>
                  <a:lnTo>
                    <a:pt x="591" y="352"/>
                  </a:lnTo>
                  <a:lnTo>
                    <a:pt x="588" y="352"/>
                  </a:lnTo>
                  <a:lnTo>
                    <a:pt x="585" y="351"/>
                  </a:lnTo>
                  <a:lnTo>
                    <a:pt x="579" y="347"/>
                  </a:lnTo>
                  <a:lnTo>
                    <a:pt x="575" y="342"/>
                  </a:lnTo>
                  <a:lnTo>
                    <a:pt x="572" y="337"/>
                  </a:lnTo>
                  <a:lnTo>
                    <a:pt x="572" y="337"/>
                  </a:lnTo>
                  <a:lnTo>
                    <a:pt x="572" y="332"/>
                  </a:lnTo>
                  <a:lnTo>
                    <a:pt x="572" y="328"/>
                  </a:lnTo>
                  <a:lnTo>
                    <a:pt x="575" y="323"/>
                  </a:lnTo>
                  <a:lnTo>
                    <a:pt x="578" y="321"/>
                  </a:lnTo>
                  <a:lnTo>
                    <a:pt x="581" y="319"/>
                  </a:lnTo>
                  <a:lnTo>
                    <a:pt x="581" y="319"/>
                  </a:lnTo>
                  <a:lnTo>
                    <a:pt x="590" y="315"/>
                  </a:lnTo>
                  <a:lnTo>
                    <a:pt x="590" y="315"/>
                  </a:lnTo>
                  <a:lnTo>
                    <a:pt x="610" y="305"/>
                  </a:lnTo>
                  <a:lnTo>
                    <a:pt x="621" y="298"/>
                  </a:lnTo>
                  <a:lnTo>
                    <a:pt x="630" y="291"/>
                  </a:lnTo>
                  <a:lnTo>
                    <a:pt x="640" y="284"/>
                  </a:lnTo>
                  <a:lnTo>
                    <a:pt x="648" y="276"/>
                  </a:lnTo>
                  <a:lnTo>
                    <a:pt x="653" y="266"/>
                  </a:lnTo>
                  <a:lnTo>
                    <a:pt x="655" y="261"/>
                  </a:lnTo>
                  <a:lnTo>
                    <a:pt x="656" y="257"/>
                  </a:lnTo>
                  <a:lnTo>
                    <a:pt x="656" y="257"/>
                  </a:lnTo>
                  <a:lnTo>
                    <a:pt x="657" y="252"/>
                  </a:lnTo>
                  <a:lnTo>
                    <a:pt x="657" y="247"/>
                  </a:lnTo>
                  <a:lnTo>
                    <a:pt x="656" y="243"/>
                  </a:lnTo>
                  <a:lnTo>
                    <a:pt x="654" y="237"/>
                  </a:lnTo>
                  <a:lnTo>
                    <a:pt x="649" y="228"/>
                  </a:lnTo>
                  <a:lnTo>
                    <a:pt x="641" y="218"/>
                  </a:lnTo>
                  <a:lnTo>
                    <a:pt x="641" y="218"/>
                  </a:lnTo>
                  <a:lnTo>
                    <a:pt x="630" y="207"/>
                  </a:lnTo>
                  <a:lnTo>
                    <a:pt x="620" y="198"/>
                  </a:lnTo>
                  <a:lnTo>
                    <a:pt x="597" y="182"/>
                  </a:lnTo>
                  <a:lnTo>
                    <a:pt x="597" y="182"/>
                  </a:lnTo>
                  <a:lnTo>
                    <a:pt x="580" y="169"/>
                  </a:lnTo>
                  <a:lnTo>
                    <a:pt x="563" y="155"/>
                  </a:lnTo>
                  <a:lnTo>
                    <a:pt x="556" y="149"/>
                  </a:lnTo>
                  <a:lnTo>
                    <a:pt x="556" y="149"/>
                  </a:lnTo>
                  <a:lnTo>
                    <a:pt x="521" y="118"/>
                  </a:lnTo>
                  <a:lnTo>
                    <a:pt x="503" y="102"/>
                  </a:lnTo>
                  <a:lnTo>
                    <a:pt x="485" y="89"/>
                  </a:lnTo>
                  <a:lnTo>
                    <a:pt x="466" y="77"/>
                  </a:lnTo>
                  <a:lnTo>
                    <a:pt x="445" y="66"/>
                  </a:lnTo>
                  <a:lnTo>
                    <a:pt x="435" y="62"/>
                  </a:lnTo>
                  <a:lnTo>
                    <a:pt x="424" y="58"/>
                  </a:lnTo>
                  <a:lnTo>
                    <a:pt x="412" y="55"/>
                  </a:lnTo>
                  <a:lnTo>
                    <a:pt x="400" y="51"/>
                  </a:lnTo>
                  <a:lnTo>
                    <a:pt x="400" y="51"/>
                  </a:lnTo>
                  <a:lnTo>
                    <a:pt x="368" y="45"/>
                  </a:lnTo>
                  <a:lnTo>
                    <a:pt x="337" y="41"/>
                  </a:lnTo>
                  <a:lnTo>
                    <a:pt x="306" y="38"/>
                  </a:lnTo>
                  <a:lnTo>
                    <a:pt x="276" y="37"/>
                  </a:lnTo>
                  <a:lnTo>
                    <a:pt x="276" y="37"/>
                  </a:lnTo>
                  <a:lnTo>
                    <a:pt x="250" y="38"/>
                  </a:lnTo>
                  <a:lnTo>
                    <a:pt x="224" y="40"/>
                  </a:lnTo>
                  <a:lnTo>
                    <a:pt x="198" y="43"/>
                  </a:lnTo>
                  <a:lnTo>
                    <a:pt x="172" y="48"/>
                  </a:lnTo>
                  <a:lnTo>
                    <a:pt x="172" y="48"/>
                  </a:lnTo>
                  <a:lnTo>
                    <a:pt x="158" y="51"/>
                  </a:lnTo>
                  <a:lnTo>
                    <a:pt x="145" y="56"/>
                  </a:lnTo>
                  <a:lnTo>
                    <a:pt x="131" y="60"/>
                  </a:lnTo>
                  <a:lnTo>
                    <a:pt x="119" y="65"/>
                  </a:lnTo>
                  <a:lnTo>
                    <a:pt x="107" y="71"/>
                  </a:lnTo>
                  <a:lnTo>
                    <a:pt x="95" y="77"/>
                  </a:lnTo>
                  <a:lnTo>
                    <a:pt x="85" y="83"/>
                  </a:lnTo>
                  <a:lnTo>
                    <a:pt x="75" y="91"/>
                  </a:lnTo>
                  <a:lnTo>
                    <a:pt x="75" y="91"/>
                  </a:lnTo>
                  <a:lnTo>
                    <a:pt x="65" y="98"/>
                  </a:lnTo>
                  <a:lnTo>
                    <a:pt x="57" y="106"/>
                  </a:lnTo>
                  <a:lnTo>
                    <a:pt x="57" y="106"/>
                  </a:lnTo>
                  <a:lnTo>
                    <a:pt x="44" y="119"/>
                  </a:lnTo>
                  <a:lnTo>
                    <a:pt x="36" y="124"/>
                  </a:lnTo>
                  <a:lnTo>
                    <a:pt x="28" y="128"/>
                  </a:lnTo>
                  <a:lnTo>
                    <a:pt x="28" y="128"/>
                  </a:lnTo>
                  <a:lnTo>
                    <a:pt x="24" y="130"/>
                  </a:lnTo>
                  <a:lnTo>
                    <a:pt x="20" y="130"/>
                  </a:lnTo>
                  <a:lnTo>
                    <a:pt x="20" y="130"/>
                  </a:lnTo>
                  <a:lnTo>
                    <a:pt x="16" y="130"/>
                  </a:lnTo>
                  <a:lnTo>
                    <a:pt x="13" y="129"/>
                  </a:lnTo>
                  <a:lnTo>
                    <a:pt x="7" y="125"/>
                  </a:lnTo>
                  <a:lnTo>
                    <a:pt x="2" y="120"/>
                  </a:lnTo>
                  <a:lnTo>
                    <a:pt x="0" y="113"/>
                  </a:lnTo>
                  <a:lnTo>
                    <a:pt x="0" y="113"/>
                  </a:lnTo>
                  <a:lnTo>
                    <a:pt x="0" y="110"/>
                  </a:lnTo>
                  <a:lnTo>
                    <a:pt x="0" y="106"/>
                  </a:lnTo>
                  <a:lnTo>
                    <a:pt x="3" y="101"/>
                  </a:lnTo>
                  <a:lnTo>
                    <a:pt x="5" y="100"/>
                  </a:lnTo>
                  <a:lnTo>
                    <a:pt x="8" y="98"/>
                  </a:lnTo>
                  <a:lnTo>
                    <a:pt x="8" y="98"/>
                  </a:lnTo>
                  <a:lnTo>
                    <a:pt x="16" y="94"/>
                  </a:lnTo>
                  <a:lnTo>
                    <a:pt x="23" y="89"/>
                  </a:lnTo>
                  <a:lnTo>
                    <a:pt x="35" y="78"/>
                  </a:lnTo>
                  <a:lnTo>
                    <a:pt x="35" y="78"/>
                  </a:lnTo>
                  <a:lnTo>
                    <a:pt x="48" y="66"/>
                  </a:lnTo>
                  <a:lnTo>
                    <a:pt x="48" y="66"/>
                  </a:lnTo>
                  <a:lnTo>
                    <a:pt x="59" y="58"/>
                  </a:lnTo>
                  <a:lnTo>
                    <a:pt x="71" y="50"/>
                  </a:lnTo>
                  <a:lnTo>
                    <a:pt x="97" y="35"/>
                  </a:lnTo>
                  <a:lnTo>
                    <a:pt x="104" y="31"/>
                  </a:lnTo>
                  <a:lnTo>
                    <a:pt x="104" y="31"/>
                  </a:lnTo>
                  <a:lnTo>
                    <a:pt x="118" y="25"/>
                  </a:lnTo>
                  <a:lnTo>
                    <a:pt x="133" y="18"/>
                  </a:lnTo>
                  <a:lnTo>
                    <a:pt x="149" y="14"/>
                  </a:lnTo>
                  <a:lnTo>
                    <a:pt x="165" y="10"/>
                  </a:lnTo>
                  <a:lnTo>
                    <a:pt x="183" y="7"/>
                  </a:lnTo>
                  <a:lnTo>
                    <a:pt x="199" y="5"/>
                  </a:lnTo>
                  <a:lnTo>
                    <a:pt x="233" y="2"/>
                  </a:lnTo>
                  <a:lnTo>
                    <a:pt x="233" y="2"/>
                  </a:lnTo>
                  <a:lnTo>
                    <a:pt x="259" y="1"/>
                  </a:lnTo>
                  <a:lnTo>
                    <a:pt x="286" y="0"/>
                  </a:lnTo>
                  <a:lnTo>
                    <a:pt x="286" y="0"/>
                  </a:lnTo>
                  <a:lnTo>
                    <a:pt x="318" y="1"/>
                  </a:lnTo>
                  <a:lnTo>
                    <a:pt x="348" y="3"/>
                  </a:lnTo>
                  <a:lnTo>
                    <a:pt x="377" y="7"/>
                  </a:lnTo>
                  <a:lnTo>
                    <a:pt x="404" y="12"/>
                  </a:lnTo>
                  <a:lnTo>
                    <a:pt x="429" y="18"/>
                  </a:lnTo>
                  <a:lnTo>
                    <a:pt x="452" y="27"/>
                  </a:lnTo>
                  <a:lnTo>
                    <a:pt x="473" y="37"/>
                  </a:lnTo>
                  <a:lnTo>
                    <a:pt x="492" y="47"/>
                  </a:lnTo>
                  <a:lnTo>
                    <a:pt x="492" y="47"/>
                  </a:lnTo>
                  <a:lnTo>
                    <a:pt x="512" y="62"/>
                  </a:lnTo>
                  <a:lnTo>
                    <a:pt x="532" y="78"/>
                  </a:lnTo>
                  <a:lnTo>
                    <a:pt x="551" y="95"/>
                  </a:lnTo>
                  <a:lnTo>
                    <a:pt x="570" y="112"/>
                  </a:lnTo>
                  <a:lnTo>
                    <a:pt x="570" y="112"/>
                  </a:lnTo>
                  <a:lnTo>
                    <a:pt x="585" y="126"/>
                  </a:lnTo>
                  <a:lnTo>
                    <a:pt x="585" y="126"/>
                  </a:lnTo>
                  <a:lnTo>
                    <a:pt x="601" y="139"/>
                  </a:lnTo>
                  <a:lnTo>
                    <a:pt x="619" y="153"/>
                  </a:lnTo>
                  <a:lnTo>
                    <a:pt x="619" y="153"/>
                  </a:lnTo>
                  <a:lnTo>
                    <a:pt x="633" y="164"/>
                  </a:lnTo>
                  <a:lnTo>
                    <a:pt x="649" y="176"/>
                  </a:lnTo>
                  <a:lnTo>
                    <a:pt x="662" y="190"/>
                  </a:lnTo>
                  <a:lnTo>
                    <a:pt x="676" y="204"/>
                  </a:lnTo>
                  <a:lnTo>
                    <a:pt x="676" y="204"/>
                  </a:lnTo>
                  <a:lnTo>
                    <a:pt x="681" y="213"/>
                  </a:lnTo>
                  <a:lnTo>
                    <a:pt x="686" y="222"/>
                  </a:lnTo>
                  <a:lnTo>
                    <a:pt x="688" y="232"/>
                  </a:lnTo>
                  <a:lnTo>
                    <a:pt x="690" y="243"/>
                  </a:lnTo>
                  <a:lnTo>
                    <a:pt x="690" y="253"/>
                  </a:lnTo>
                  <a:lnTo>
                    <a:pt x="689" y="263"/>
                  </a:lnTo>
                  <a:lnTo>
                    <a:pt x="687" y="274"/>
                  </a:lnTo>
                  <a:lnTo>
                    <a:pt x="683" y="284"/>
                  </a:lnTo>
                  <a:lnTo>
                    <a:pt x="683" y="284"/>
                  </a:lnTo>
                  <a:lnTo>
                    <a:pt x="677" y="295"/>
                  </a:lnTo>
                  <a:lnTo>
                    <a:pt x="669" y="305"/>
                  </a:lnTo>
                  <a:lnTo>
                    <a:pt x="662" y="313"/>
                  </a:lnTo>
                  <a:lnTo>
                    <a:pt x="654" y="320"/>
                  </a:lnTo>
                  <a:lnTo>
                    <a:pt x="645" y="326"/>
                  </a:lnTo>
                  <a:lnTo>
                    <a:pt x="635" y="331"/>
                  </a:lnTo>
                  <a:lnTo>
                    <a:pt x="615" y="343"/>
                  </a:lnTo>
                  <a:lnTo>
                    <a:pt x="615" y="343"/>
                  </a:lnTo>
                  <a:lnTo>
                    <a:pt x="600" y="350"/>
                  </a:lnTo>
                  <a:lnTo>
                    <a:pt x="600" y="350"/>
                  </a:lnTo>
                  <a:lnTo>
                    <a:pt x="595" y="351"/>
                  </a:lnTo>
                  <a:lnTo>
                    <a:pt x="591" y="352"/>
                  </a:lnTo>
                  <a:lnTo>
                    <a:pt x="591" y="35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1" name="Freeform 606">
              <a:extLst>
                <a:ext uri="{FF2B5EF4-FFF2-40B4-BE49-F238E27FC236}">
                  <a16:creationId xmlns:a16="http://schemas.microsoft.com/office/drawing/2014/main" id="{80545E50-2D05-4209-AD6E-9B8B966ACA31}"/>
                </a:ext>
              </a:extLst>
            </p:cNvPr>
            <p:cNvSpPr/>
            <p:nvPr/>
          </p:nvSpPr>
          <p:spPr bwMode="auto">
            <a:xfrm>
              <a:off x="5356226" y="2198688"/>
              <a:ext cx="147638" cy="49213"/>
            </a:xfrm>
            <a:custGeom>
              <a:avLst/>
              <a:gdLst/>
              <a:ahLst/>
              <a:cxnLst>
                <a:cxn ang="0">
                  <a:pos x="16" y="94"/>
                </a:cxn>
                <a:cxn ang="0">
                  <a:pos x="9" y="93"/>
                </a:cxn>
                <a:cxn ang="0">
                  <a:pos x="2" y="85"/>
                </a:cxn>
                <a:cxn ang="0">
                  <a:pos x="0" y="79"/>
                </a:cxn>
                <a:cxn ang="0">
                  <a:pos x="2" y="68"/>
                </a:cxn>
                <a:cxn ang="0">
                  <a:pos x="6" y="62"/>
                </a:cxn>
                <a:cxn ang="0">
                  <a:pos x="13" y="59"/>
                </a:cxn>
                <a:cxn ang="0">
                  <a:pos x="18" y="57"/>
                </a:cxn>
                <a:cxn ang="0">
                  <a:pos x="31" y="46"/>
                </a:cxn>
                <a:cxn ang="0">
                  <a:pos x="38" y="41"/>
                </a:cxn>
                <a:cxn ang="0">
                  <a:pos x="46" y="36"/>
                </a:cxn>
                <a:cxn ang="0">
                  <a:pos x="60" y="28"/>
                </a:cxn>
                <a:cxn ang="0">
                  <a:pos x="77" y="20"/>
                </a:cxn>
                <a:cxn ang="0">
                  <a:pos x="115" y="7"/>
                </a:cxn>
                <a:cxn ang="0">
                  <a:pos x="134" y="2"/>
                </a:cxn>
                <a:cxn ang="0">
                  <a:pos x="154" y="0"/>
                </a:cxn>
                <a:cxn ang="0">
                  <a:pos x="173" y="2"/>
                </a:cxn>
                <a:cxn ang="0">
                  <a:pos x="208" y="9"/>
                </a:cxn>
                <a:cxn ang="0">
                  <a:pos x="240" y="24"/>
                </a:cxn>
                <a:cxn ang="0">
                  <a:pos x="266" y="45"/>
                </a:cxn>
                <a:cxn ang="0">
                  <a:pos x="276" y="58"/>
                </a:cxn>
                <a:cxn ang="0">
                  <a:pos x="279" y="67"/>
                </a:cxn>
                <a:cxn ang="0">
                  <a:pos x="278" y="74"/>
                </a:cxn>
                <a:cxn ang="0">
                  <a:pos x="275" y="78"/>
                </a:cxn>
                <a:cxn ang="0">
                  <a:pos x="266" y="83"/>
                </a:cxn>
                <a:cxn ang="0">
                  <a:pos x="259" y="84"/>
                </a:cxn>
                <a:cxn ang="0">
                  <a:pos x="256" y="83"/>
                </a:cxn>
                <a:cxn ang="0">
                  <a:pos x="248" y="80"/>
                </a:cxn>
                <a:cxn ang="0">
                  <a:pos x="245" y="76"/>
                </a:cxn>
                <a:cxn ang="0">
                  <a:pos x="230" y="59"/>
                </a:cxn>
                <a:cxn ang="0">
                  <a:pos x="210" y="47"/>
                </a:cxn>
                <a:cxn ang="0">
                  <a:pos x="186" y="40"/>
                </a:cxn>
                <a:cxn ang="0">
                  <a:pos x="160" y="37"/>
                </a:cxn>
                <a:cxn ang="0">
                  <a:pos x="150" y="37"/>
                </a:cxn>
                <a:cxn ang="0">
                  <a:pos x="121" y="42"/>
                </a:cxn>
                <a:cxn ang="0">
                  <a:pos x="94" y="51"/>
                </a:cxn>
                <a:cxn ang="0">
                  <a:pos x="86" y="56"/>
                </a:cxn>
                <a:cxn ang="0">
                  <a:pos x="62" y="71"/>
                </a:cxn>
                <a:cxn ang="0">
                  <a:pos x="43" y="84"/>
                </a:cxn>
                <a:cxn ang="0">
                  <a:pos x="22" y="94"/>
                </a:cxn>
                <a:cxn ang="0">
                  <a:pos x="16" y="94"/>
                </a:cxn>
              </a:cxnLst>
              <a:rect l="0" t="0" r="r" b="b"/>
              <a:pathLst>
                <a:path w="279" h="94">
                  <a:moveTo>
                    <a:pt x="16" y="94"/>
                  </a:moveTo>
                  <a:lnTo>
                    <a:pt x="16" y="94"/>
                  </a:lnTo>
                  <a:lnTo>
                    <a:pt x="13" y="94"/>
                  </a:lnTo>
                  <a:lnTo>
                    <a:pt x="9" y="93"/>
                  </a:lnTo>
                  <a:lnTo>
                    <a:pt x="5" y="90"/>
                  </a:lnTo>
                  <a:lnTo>
                    <a:pt x="2" y="85"/>
                  </a:lnTo>
                  <a:lnTo>
                    <a:pt x="0" y="79"/>
                  </a:lnTo>
                  <a:lnTo>
                    <a:pt x="0" y="79"/>
                  </a:lnTo>
                  <a:lnTo>
                    <a:pt x="0" y="74"/>
                  </a:lnTo>
                  <a:lnTo>
                    <a:pt x="2" y="68"/>
                  </a:lnTo>
                  <a:lnTo>
                    <a:pt x="3" y="66"/>
                  </a:lnTo>
                  <a:lnTo>
                    <a:pt x="6" y="62"/>
                  </a:lnTo>
                  <a:lnTo>
                    <a:pt x="8" y="60"/>
                  </a:lnTo>
                  <a:lnTo>
                    <a:pt x="13" y="59"/>
                  </a:lnTo>
                  <a:lnTo>
                    <a:pt x="13" y="59"/>
                  </a:lnTo>
                  <a:lnTo>
                    <a:pt x="18" y="57"/>
                  </a:lnTo>
                  <a:lnTo>
                    <a:pt x="22" y="54"/>
                  </a:lnTo>
                  <a:lnTo>
                    <a:pt x="31" y="46"/>
                  </a:lnTo>
                  <a:lnTo>
                    <a:pt x="31" y="46"/>
                  </a:lnTo>
                  <a:lnTo>
                    <a:pt x="38" y="41"/>
                  </a:lnTo>
                  <a:lnTo>
                    <a:pt x="46" y="36"/>
                  </a:lnTo>
                  <a:lnTo>
                    <a:pt x="46" y="36"/>
                  </a:lnTo>
                  <a:lnTo>
                    <a:pt x="60" y="28"/>
                  </a:lnTo>
                  <a:lnTo>
                    <a:pt x="60" y="28"/>
                  </a:lnTo>
                  <a:lnTo>
                    <a:pt x="77" y="20"/>
                  </a:lnTo>
                  <a:lnTo>
                    <a:pt x="77" y="20"/>
                  </a:lnTo>
                  <a:lnTo>
                    <a:pt x="95" y="13"/>
                  </a:lnTo>
                  <a:lnTo>
                    <a:pt x="115" y="7"/>
                  </a:lnTo>
                  <a:lnTo>
                    <a:pt x="124" y="4"/>
                  </a:lnTo>
                  <a:lnTo>
                    <a:pt x="134" y="2"/>
                  </a:lnTo>
                  <a:lnTo>
                    <a:pt x="144" y="0"/>
                  </a:lnTo>
                  <a:lnTo>
                    <a:pt x="154" y="0"/>
                  </a:lnTo>
                  <a:lnTo>
                    <a:pt x="154" y="0"/>
                  </a:lnTo>
                  <a:lnTo>
                    <a:pt x="173" y="2"/>
                  </a:lnTo>
                  <a:lnTo>
                    <a:pt x="191" y="5"/>
                  </a:lnTo>
                  <a:lnTo>
                    <a:pt x="208" y="9"/>
                  </a:lnTo>
                  <a:lnTo>
                    <a:pt x="224" y="16"/>
                  </a:lnTo>
                  <a:lnTo>
                    <a:pt x="240" y="24"/>
                  </a:lnTo>
                  <a:lnTo>
                    <a:pt x="253" y="34"/>
                  </a:lnTo>
                  <a:lnTo>
                    <a:pt x="266" y="45"/>
                  </a:lnTo>
                  <a:lnTo>
                    <a:pt x="276" y="58"/>
                  </a:lnTo>
                  <a:lnTo>
                    <a:pt x="276" y="58"/>
                  </a:lnTo>
                  <a:lnTo>
                    <a:pt x="278" y="62"/>
                  </a:lnTo>
                  <a:lnTo>
                    <a:pt x="279" y="67"/>
                  </a:lnTo>
                  <a:lnTo>
                    <a:pt x="279" y="70"/>
                  </a:lnTo>
                  <a:lnTo>
                    <a:pt x="278" y="74"/>
                  </a:lnTo>
                  <a:lnTo>
                    <a:pt x="278" y="74"/>
                  </a:lnTo>
                  <a:lnTo>
                    <a:pt x="275" y="78"/>
                  </a:lnTo>
                  <a:lnTo>
                    <a:pt x="271" y="81"/>
                  </a:lnTo>
                  <a:lnTo>
                    <a:pt x="266" y="83"/>
                  </a:lnTo>
                  <a:lnTo>
                    <a:pt x="259" y="84"/>
                  </a:lnTo>
                  <a:lnTo>
                    <a:pt x="259" y="84"/>
                  </a:lnTo>
                  <a:lnTo>
                    <a:pt x="259" y="84"/>
                  </a:lnTo>
                  <a:lnTo>
                    <a:pt x="256" y="83"/>
                  </a:lnTo>
                  <a:lnTo>
                    <a:pt x="252" y="82"/>
                  </a:lnTo>
                  <a:lnTo>
                    <a:pt x="248" y="80"/>
                  </a:lnTo>
                  <a:lnTo>
                    <a:pt x="245" y="76"/>
                  </a:lnTo>
                  <a:lnTo>
                    <a:pt x="245" y="76"/>
                  </a:lnTo>
                  <a:lnTo>
                    <a:pt x="238" y="67"/>
                  </a:lnTo>
                  <a:lnTo>
                    <a:pt x="230" y="59"/>
                  </a:lnTo>
                  <a:lnTo>
                    <a:pt x="220" y="52"/>
                  </a:lnTo>
                  <a:lnTo>
                    <a:pt x="210" y="47"/>
                  </a:lnTo>
                  <a:lnTo>
                    <a:pt x="199" y="43"/>
                  </a:lnTo>
                  <a:lnTo>
                    <a:pt x="186" y="40"/>
                  </a:lnTo>
                  <a:lnTo>
                    <a:pt x="174" y="38"/>
                  </a:lnTo>
                  <a:lnTo>
                    <a:pt x="160" y="37"/>
                  </a:lnTo>
                  <a:lnTo>
                    <a:pt x="160" y="37"/>
                  </a:lnTo>
                  <a:lnTo>
                    <a:pt x="150" y="37"/>
                  </a:lnTo>
                  <a:lnTo>
                    <a:pt x="141" y="38"/>
                  </a:lnTo>
                  <a:lnTo>
                    <a:pt x="121" y="42"/>
                  </a:lnTo>
                  <a:lnTo>
                    <a:pt x="102" y="48"/>
                  </a:lnTo>
                  <a:lnTo>
                    <a:pt x="94" y="51"/>
                  </a:lnTo>
                  <a:lnTo>
                    <a:pt x="86" y="56"/>
                  </a:lnTo>
                  <a:lnTo>
                    <a:pt x="86" y="56"/>
                  </a:lnTo>
                  <a:lnTo>
                    <a:pt x="74" y="64"/>
                  </a:lnTo>
                  <a:lnTo>
                    <a:pt x="62" y="71"/>
                  </a:lnTo>
                  <a:lnTo>
                    <a:pt x="62" y="71"/>
                  </a:lnTo>
                  <a:lnTo>
                    <a:pt x="43" y="84"/>
                  </a:lnTo>
                  <a:lnTo>
                    <a:pt x="32" y="90"/>
                  </a:lnTo>
                  <a:lnTo>
                    <a:pt x="22" y="94"/>
                  </a:lnTo>
                  <a:lnTo>
                    <a:pt x="22" y="94"/>
                  </a:lnTo>
                  <a:lnTo>
                    <a:pt x="16" y="94"/>
                  </a:lnTo>
                  <a:lnTo>
                    <a:pt x="16" y="94"/>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162" name="Freeform 73">
            <a:extLst>
              <a:ext uri="{FF2B5EF4-FFF2-40B4-BE49-F238E27FC236}">
                <a16:creationId xmlns:a16="http://schemas.microsoft.com/office/drawing/2014/main" id="{F2AB2F76-71EC-4FC6-8C79-DA5FE7033C69}"/>
              </a:ext>
            </a:extLst>
          </p:cNvPr>
          <p:cNvSpPr>
            <a:spLocks noChangeAspect="1" noEditPoints="1" noChangeArrowheads="1"/>
          </p:cNvSpPr>
          <p:nvPr/>
        </p:nvSpPr>
        <p:spPr bwMode="auto">
          <a:xfrm>
            <a:off x="3221871" y="4174160"/>
            <a:ext cx="464347" cy="442840"/>
          </a:xfrm>
          <a:custGeom>
            <a:avLst/>
            <a:gdLst>
              <a:gd name="T0" fmla="*/ 4 w 94"/>
              <a:gd name="T1" fmla="*/ 19 h 81"/>
              <a:gd name="T2" fmla="*/ 46 w 94"/>
              <a:gd name="T3" fmla="*/ 19 h 81"/>
              <a:gd name="T4" fmla="*/ 50 w 94"/>
              <a:gd name="T5" fmla="*/ 17 h 81"/>
              <a:gd name="T6" fmla="*/ 73 w 94"/>
              <a:gd name="T7" fmla="*/ 0 h 81"/>
              <a:gd name="T8" fmla="*/ 73 w 94"/>
              <a:gd name="T9" fmla="*/ 33 h 81"/>
              <a:gd name="T10" fmla="*/ 73 w 94"/>
              <a:gd name="T11" fmla="*/ 66 h 81"/>
              <a:gd name="T12" fmla="*/ 50 w 94"/>
              <a:gd name="T13" fmla="*/ 50 h 81"/>
              <a:gd name="T14" fmla="*/ 46 w 94"/>
              <a:gd name="T15" fmla="*/ 47 h 81"/>
              <a:gd name="T16" fmla="*/ 34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4 h 81"/>
              <a:gd name="T40" fmla="*/ 87 w 94"/>
              <a:gd name="T41" fmla="*/ 66 h 81"/>
              <a:gd name="T42" fmla="*/ 78 w 94"/>
              <a:gd name="T43" fmla="*/ 66 h 81"/>
              <a:gd name="T44" fmla="*/ 78 w 94"/>
              <a:gd name="T45" fmla="*/ 1 h 81"/>
              <a:gd name="T46" fmla="*/ 87 w 94"/>
              <a:gd name="T47" fmla="*/ 1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7"/>
                  <a:pt x="50" y="17"/>
                  <a:pt x="50" y="17"/>
                </a:cubicBezTo>
                <a:cubicBezTo>
                  <a:pt x="73" y="0"/>
                  <a:pt x="73" y="0"/>
                  <a:pt x="73" y="0"/>
                </a:cubicBezTo>
                <a:cubicBezTo>
                  <a:pt x="73" y="33"/>
                  <a:pt x="73" y="33"/>
                  <a:pt x="73" y="33"/>
                </a:cubicBezTo>
                <a:cubicBezTo>
                  <a:pt x="73" y="66"/>
                  <a:pt x="73" y="66"/>
                  <a:pt x="73" y="66"/>
                </a:cubicBezTo>
                <a:cubicBezTo>
                  <a:pt x="50" y="50"/>
                  <a:pt x="50" y="50"/>
                  <a:pt x="50" y="50"/>
                </a:cubicBezTo>
                <a:cubicBezTo>
                  <a:pt x="46" y="47"/>
                  <a:pt x="46" y="47"/>
                  <a:pt x="46" y="47"/>
                </a:cubicBezTo>
                <a:cubicBezTo>
                  <a:pt x="34" y="47"/>
                  <a:pt x="34" y="47"/>
                  <a:pt x="34"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8"/>
                  <a:pt x="0" y="29"/>
                  <a:pt x="4" y="19"/>
                </a:cubicBezTo>
                <a:close/>
                <a:moveTo>
                  <a:pt x="87" y="23"/>
                </a:moveTo>
                <a:cubicBezTo>
                  <a:pt x="91" y="25"/>
                  <a:pt x="94" y="29"/>
                  <a:pt x="94" y="33"/>
                </a:cubicBezTo>
                <a:cubicBezTo>
                  <a:pt x="94" y="38"/>
                  <a:pt x="91" y="42"/>
                  <a:pt x="87" y="44"/>
                </a:cubicBezTo>
                <a:cubicBezTo>
                  <a:pt x="87" y="66"/>
                  <a:pt x="87" y="66"/>
                  <a:pt x="87" y="66"/>
                </a:cubicBezTo>
                <a:cubicBezTo>
                  <a:pt x="78" y="66"/>
                  <a:pt x="78" y="66"/>
                  <a:pt x="78" y="66"/>
                </a:cubicBezTo>
                <a:cubicBezTo>
                  <a:pt x="78" y="1"/>
                  <a:pt x="78" y="1"/>
                  <a:pt x="78" y="1"/>
                </a:cubicBezTo>
                <a:cubicBezTo>
                  <a:pt x="87" y="1"/>
                  <a:pt x="87" y="1"/>
                  <a:pt x="87" y="1"/>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a:lstStyle/>
          <a:p>
            <a:pPr defTabSz="914377">
              <a:defRPr/>
            </a:pPr>
            <a:endParaRPr lang="zh-CN" altLang="zh-CN">
              <a:solidFill>
                <a:prstClr val="white"/>
              </a:solidFill>
              <a:ea typeface="方正硬笔楷书简体"/>
              <a:sym typeface="宋体" panose="02010600030101010101" pitchFamily="2" charset="-122"/>
            </a:endParaRPr>
          </a:p>
        </p:txBody>
      </p:sp>
      <p:sp>
        <p:nvSpPr>
          <p:cNvPr id="163" name="Freeform 94">
            <a:extLst>
              <a:ext uri="{FF2B5EF4-FFF2-40B4-BE49-F238E27FC236}">
                <a16:creationId xmlns:a16="http://schemas.microsoft.com/office/drawing/2014/main" id="{2BF31B17-A1E8-4A55-A39F-6C20B5BCBB22}"/>
              </a:ext>
            </a:extLst>
          </p:cNvPr>
          <p:cNvSpPr>
            <a:spLocks noChangeAspect="1" noEditPoints="1" noChangeArrowheads="1"/>
          </p:cNvSpPr>
          <p:nvPr/>
        </p:nvSpPr>
        <p:spPr bwMode="auto">
          <a:xfrm>
            <a:off x="5442401" y="4170959"/>
            <a:ext cx="450094" cy="450985"/>
          </a:xfrm>
          <a:custGeom>
            <a:avLst/>
            <a:gdLst>
              <a:gd name="T0" fmla="*/ 18 w 110"/>
              <a:gd name="T1" fmla="*/ 56 h 87"/>
              <a:gd name="T2" fmla="*/ 24 w 110"/>
              <a:gd name="T3" fmla="*/ 55 h 87"/>
              <a:gd name="T4" fmla="*/ 29 w 110"/>
              <a:gd name="T5" fmla="*/ 58 h 87"/>
              <a:gd name="T6" fmla="*/ 40 w 110"/>
              <a:gd name="T7" fmla="*/ 70 h 87"/>
              <a:gd name="T8" fmla="*/ 34 w 110"/>
              <a:gd name="T9" fmla="*/ 56 h 87"/>
              <a:gd name="T10" fmla="*/ 25 w 110"/>
              <a:gd name="T11" fmla="*/ 42 h 87"/>
              <a:gd name="T12" fmla="*/ 26 w 110"/>
              <a:gd name="T13" fmla="*/ 38 h 87"/>
              <a:gd name="T14" fmla="*/ 33 w 110"/>
              <a:gd name="T15" fmla="*/ 53 h 87"/>
              <a:gd name="T16" fmla="*/ 45 w 110"/>
              <a:gd name="T17" fmla="*/ 46 h 87"/>
              <a:gd name="T18" fmla="*/ 57 w 110"/>
              <a:gd name="T19" fmla="*/ 41 h 87"/>
              <a:gd name="T20" fmla="*/ 56 w 110"/>
              <a:gd name="T21" fmla="*/ 35 h 87"/>
              <a:gd name="T22" fmla="*/ 60 w 110"/>
              <a:gd name="T23" fmla="*/ 30 h 87"/>
              <a:gd name="T24" fmla="*/ 71 w 110"/>
              <a:gd name="T25" fmla="*/ 33 h 87"/>
              <a:gd name="T26" fmla="*/ 70 w 110"/>
              <a:gd name="T27" fmla="*/ 42 h 87"/>
              <a:gd name="T28" fmla="*/ 95 w 110"/>
              <a:gd name="T29" fmla="*/ 31 h 87"/>
              <a:gd name="T30" fmla="*/ 98 w 110"/>
              <a:gd name="T31" fmla="*/ 22 h 87"/>
              <a:gd name="T32" fmla="*/ 109 w 110"/>
              <a:gd name="T33" fmla="*/ 24 h 87"/>
              <a:gd name="T34" fmla="*/ 110 w 110"/>
              <a:gd name="T35" fmla="*/ 30 h 87"/>
              <a:gd name="T36" fmla="*/ 107 w 110"/>
              <a:gd name="T37" fmla="*/ 35 h 87"/>
              <a:gd name="T38" fmla="*/ 83 w 110"/>
              <a:gd name="T39" fmla="*/ 56 h 87"/>
              <a:gd name="T40" fmla="*/ 80 w 110"/>
              <a:gd name="T41" fmla="*/ 66 h 87"/>
              <a:gd name="T42" fmla="*/ 69 w 110"/>
              <a:gd name="T43" fmla="*/ 64 h 87"/>
              <a:gd name="T44" fmla="*/ 68 w 110"/>
              <a:gd name="T45" fmla="*/ 58 h 87"/>
              <a:gd name="T46" fmla="*/ 57 w 110"/>
              <a:gd name="T47" fmla="*/ 57 h 87"/>
              <a:gd name="T48" fmla="*/ 101 w 110"/>
              <a:gd name="T49" fmla="*/ 68 h 87"/>
              <a:gd name="T50" fmla="*/ 71 w 110"/>
              <a:gd name="T51" fmla="*/ 74 h 87"/>
              <a:gd name="T52" fmla="*/ 48 w 110"/>
              <a:gd name="T53" fmla="*/ 80 h 87"/>
              <a:gd name="T54" fmla="*/ 45 w 110"/>
              <a:gd name="T55" fmla="*/ 85 h 87"/>
              <a:gd name="T56" fmla="*/ 34 w 110"/>
              <a:gd name="T57" fmla="*/ 83 h 87"/>
              <a:gd name="T58" fmla="*/ 33 w 110"/>
              <a:gd name="T59" fmla="*/ 76 h 87"/>
              <a:gd name="T60" fmla="*/ 16 w 110"/>
              <a:gd name="T61" fmla="*/ 67 h 87"/>
              <a:gd name="T62" fmla="*/ 16 w 110"/>
              <a:gd name="T63" fmla="*/ 67 h 87"/>
              <a:gd name="T64" fmla="*/ 2 w 110"/>
              <a:gd name="T65" fmla="*/ 25 h 87"/>
              <a:gd name="T66" fmla="*/ 24 w 110"/>
              <a:gd name="T67" fmla="*/ 28 h 87"/>
              <a:gd name="T68" fmla="*/ 38 w 110"/>
              <a:gd name="T69" fmla="*/ 18 h 87"/>
              <a:gd name="T70" fmla="*/ 48 w 110"/>
              <a:gd name="T71" fmla="*/ 29 h 87"/>
              <a:gd name="T72" fmla="*/ 77 w 110"/>
              <a:gd name="T73" fmla="*/ 30 h 87"/>
              <a:gd name="T74" fmla="*/ 98 w 110"/>
              <a:gd name="T75" fmla="*/ 0 h 87"/>
              <a:gd name="T76" fmla="*/ 62 w 110"/>
              <a:gd name="T77" fmla="*/ 18 h 87"/>
              <a:gd name="T78" fmla="*/ 40 w 110"/>
              <a:gd name="T79" fmla="*/ 14 h 87"/>
              <a:gd name="T80" fmla="*/ 26 w 110"/>
              <a:gd name="T81" fmla="*/ 24 h 87"/>
              <a:gd name="T82" fmla="*/ 21 w 110"/>
              <a:gd name="T83" fmla="*/ 20 h 87"/>
              <a:gd name="T84" fmla="*/ 103 w 110"/>
              <a:gd name="T85" fmla="*/ 24 h 87"/>
              <a:gd name="T86" fmla="*/ 98 w 110"/>
              <a:gd name="T87" fmla="*/ 28 h 87"/>
              <a:gd name="T88" fmla="*/ 101 w 110"/>
              <a:gd name="T89" fmla="*/ 33 h 87"/>
              <a:gd name="T90" fmla="*/ 107 w 110"/>
              <a:gd name="T91" fmla="*/ 29 h 87"/>
              <a:gd name="T92" fmla="*/ 80 w 110"/>
              <a:gd name="T93" fmla="*/ 57 h 87"/>
              <a:gd name="T94" fmla="*/ 73 w 110"/>
              <a:gd name="T95" fmla="*/ 55 h 87"/>
              <a:gd name="T96" fmla="*/ 72 w 110"/>
              <a:gd name="T97" fmla="*/ 62 h 87"/>
              <a:gd name="T98" fmla="*/ 78 w 110"/>
              <a:gd name="T99" fmla="*/ 63 h 87"/>
              <a:gd name="T100" fmla="*/ 80 w 110"/>
              <a:gd name="T101" fmla="*/ 57 h 87"/>
              <a:gd name="T102" fmla="*/ 61 w 110"/>
              <a:gd name="T103" fmla="*/ 33 h 87"/>
              <a:gd name="T104" fmla="*/ 60 w 110"/>
              <a:gd name="T105" fmla="*/ 40 h 87"/>
              <a:gd name="T106" fmla="*/ 67 w 110"/>
              <a:gd name="T107" fmla="*/ 41 h 87"/>
              <a:gd name="T108" fmla="*/ 68 w 110"/>
              <a:gd name="T109" fmla="*/ 34 h 87"/>
              <a:gd name="T110" fmla="*/ 41 w 110"/>
              <a:gd name="T111" fmla="*/ 74 h 87"/>
              <a:gd name="T112" fmla="*/ 36 w 110"/>
              <a:gd name="T113" fmla="*/ 77 h 87"/>
              <a:gd name="T114" fmla="*/ 39 w 110"/>
              <a:gd name="T115" fmla="*/ 83 h 87"/>
              <a:gd name="T116" fmla="*/ 45 w 110"/>
              <a:gd name="T117" fmla="*/ 79 h 87"/>
              <a:gd name="T118" fmla="*/ 27 w 110"/>
              <a:gd name="T119" fmla="*/ 60 h 87"/>
              <a:gd name="T120" fmla="*/ 20 w 110"/>
              <a:gd name="T121" fmla="*/ 59 h 87"/>
              <a:gd name="T122" fmla="*/ 19 w 110"/>
              <a:gd name="T123" fmla="*/ 65 h 87"/>
              <a:gd name="T124" fmla="*/ 25 w 110"/>
              <a:gd name="T125" fmla="*/ 66 h 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
              <a:gd name="T190" fmla="*/ 0 h 87"/>
              <a:gd name="T191" fmla="*/ 110 w 110"/>
              <a:gd name="T192" fmla="*/ 87 h 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 h="87">
                <a:moveTo>
                  <a:pt x="0" y="61"/>
                </a:moveTo>
                <a:cubicBezTo>
                  <a:pt x="16" y="59"/>
                  <a:pt x="16" y="59"/>
                  <a:pt x="16" y="59"/>
                </a:cubicBezTo>
                <a:cubicBezTo>
                  <a:pt x="16" y="58"/>
                  <a:pt x="17" y="57"/>
                  <a:pt x="18" y="56"/>
                </a:cubicBezTo>
                <a:cubicBezTo>
                  <a:pt x="18" y="56"/>
                  <a:pt x="18" y="56"/>
                  <a:pt x="18" y="56"/>
                </a:cubicBezTo>
                <a:cubicBezTo>
                  <a:pt x="18" y="56"/>
                  <a:pt x="18" y="56"/>
                  <a:pt x="18" y="56"/>
                </a:cubicBezTo>
                <a:cubicBezTo>
                  <a:pt x="20" y="55"/>
                  <a:pt x="22" y="54"/>
                  <a:pt x="24" y="55"/>
                </a:cubicBezTo>
                <a:cubicBezTo>
                  <a:pt x="27" y="55"/>
                  <a:pt x="28" y="56"/>
                  <a:pt x="29" y="58"/>
                </a:cubicBezTo>
                <a:cubicBezTo>
                  <a:pt x="29" y="58"/>
                  <a:pt x="29" y="58"/>
                  <a:pt x="29" y="58"/>
                </a:cubicBezTo>
                <a:cubicBezTo>
                  <a:pt x="29" y="58"/>
                  <a:pt x="29" y="58"/>
                  <a:pt x="29" y="58"/>
                </a:cubicBezTo>
                <a:cubicBezTo>
                  <a:pt x="31" y="60"/>
                  <a:pt x="31" y="62"/>
                  <a:pt x="31" y="64"/>
                </a:cubicBezTo>
                <a:cubicBezTo>
                  <a:pt x="38" y="71"/>
                  <a:pt x="38" y="71"/>
                  <a:pt x="38" y="71"/>
                </a:cubicBezTo>
                <a:cubicBezTo>
                  <a:pt x="39" y="71"/>
                  <a:pt x="40" y="70"/>
                  <a:pt x="40" y="70"/>
                </a:cubicBezTo>
                <a:cubicBezTo>
                  <a:pt x="50" y="55"/>
                  <a:pt x="50" y="55"/>
                  <a:pt x="50" y="55"/>
                </a:cubicBezTo>
                <a:cubicBezTo>
                  <a:pt x="44" y="49"/>
                  <a:pt x="44" y="49"/>
                  <a:pt x="44" y="49"/>
                </a:cubicBezTo>
                <a:cubicBezTo>
                  <a:pt x="34" y="56"/>
                  <a:pt x="34" y="56"/>
                  <a:pt x="34" y="56"/>
                </a:cubicBezTo>
                <a:cubicBezTo>
                  <a:pt x="32" y="57"/>
                  <a:pt x="32" y="57"/>
                  <a:pt x="32" y="57"/>
                </a:cubicBezTo>
                <a:cubicBezTo>
                  <a:pt x="31" y="56"/>
                  <a:pt x="31" y="56"/>
                  <a:pt x="31" y="56"/>
                </a:cubicBezTo>
                <a:cubicBezTo>
                  <a:pt x="25" y="42"/>
                  <a:pt x="25" y="42"/>
                  <a:pt x="25" y="42"/>
                </a:cubicBezTo>
                <a:cubicBezTo>
                  <a:pt x="5" y="43"/>
                  <a:pt x="5" y="43"/>
                  <a:pt x="5" y="43"/>
                </a:cubicBezTo>
                <a:cubicBezTo>
                  <a:pt x="4" y="39"/>
                  <a:pt x="4" y="39"/>
                  <a:pt x="4" y="39"/>
                </a:cubicBezTo>
                <a:cubicBezTo>
                  <a:pt x="26" y="38"/>
                  <a:pt x="26" y="38"/>
                  <a:pt x="26" y="38"/>
                </a:cubicBezTo>
                <a:cubicBezTo>
                  <a:pt x="27" y="38"/>
                  <a:pt x="27" y="38"/>
                  <a:pt x="27" y="38"/>
                </a:cubicBezTo>
                <a:cubicBezTo>
                  <a:pt x="28" y="39"/>
                  <a:pt x="28" y="39"/>
                  <a:pt x="28" y="39"/>
                </a:cubicBezTo>
                <a:cubicBezTo>
                  <a:pt x="33" y="53"/>
                  <a:pt x="33" y="53"/>
                  <a:pt x="33" y="53"/>
                </a:cubicBezTo>
                <a:cubicBezTo>
                  <a:pt x="43" y="46"/>
                  <a:pt x="43" y="46"/>
                  <a:pt x="43" y="46"/>
                </a:cubicBezTo>
                <a:cubicBezTo>
                  <a:pt x="44" y="45"/>
                  <a:pt x="44" y="45"/>
                  <a:pt x="44" y="45"/>
                </a:cubicBezTo>
                <a:cubicBezTo>
                  <a:pt x="45" y="46"/>
                  <a:pt x="45" y="46"/>
                  <a:pt x="45" y="46"/>
                </a:cubicBezTo>
                <a:cubicBezTo>
                  <a:pt x="52" y="52"/>
                  <a:pt x="52" y="52"/>
                  <a:pt x="52" y="52"/>
                </a:cubicBezTo>
                <a:cubicBezTo>
                  <a:pt x="58" y="42"/>
                  <a:pt x="58" y="42"/>
                  <a:pt x="58" y="42"/>
                </a:cubicBezTo>
                <a:cubicBezTo>
                  <a:pt x="57" y="42"/>
                  <a:pt x="57" y="41"/>
                  <a:pt x="57" y="41"/>
                </a:cubicBezTo>
                <a:cubicBezTo>
                  <a:pt x="57" y="41"/>
                  <a:pt x="57" y="41"/>
                  <a:pt x="57" y="41"/>
                </a:cubicBezTo>
                <a:cubicBezTo>
                  <a:pt x="57" y="41"/>
                  <a:pt x="57" y="41"/>
                  <a:pt x="57" y="41"/>
                </a:cubicBezTo>
                <a:cubicBezTo>
                  <a:pt x="56" y="40"/>
                  <a:pt x="56" y="38"/>
                  <a:pt x="56" y="35"/>
                </a:cubicBezTo>
                <a:cubicBezTo>
                  <a:pt x="57" y="33"/>
                  <a:pt x="58" y="31"/>
                  <a:pt x="60" y="30"/>
                </a:cubicBezTo>
                <a:cubicBezTo>
                  <a:pt x="60" y="30"/>
                  <a:pt x="60" y="30"/>
                  <a:pt x="60" y="30"/>
                </a:cubicBezTo>
                <a:cubicBezTo>
                  <a:pt x="60" y="30"/>
                  <a:pt x="60" y="30"/>
                  <a:pt x="60" y="30"/>
                </a:cubicBezTo>
                <a:cubicBezTo>
                  <a:pt x="61" y="29"/>
                  <a:pt x="63" y="29"/>
                  <a:pt x="65" y="29"/>
                </a:cubicBezTo>
                <a:cubicBezTo>
                  <a:pt x="68" y="30"/>
                  <a:pt x="69" y="31"/>
                  <a:pt x="71" y="33"/>
                </a:cubicBezTo>
                <a:cubicBezTo>
                  <a:pt x="71" y="33"/>
                  <a:pt x="71" y="33"/>
                  <a:pt x="71" y="33"/>
                </a:cubicBezTo>
                <a:cubicBezTo>
                  <a:pt x="71" y="33"/>
                  <a:pt x="71" y="33"/>
                  <a:pt x="71" y="33"/>
                </a:cubicBezTo>
                <a:cubicBezTo>
                  <a:pt x="72" y="34"/>
                  <a:pt x="72" y="36"/>
                  <a:pt x="72" y="39"/>
                </a:cubicBezTo>
                <a:cubicBezTo>
                  <a:pt x="71" y="40"/>
                  <a:pt x="71" y="41"/>
                  <a:pt x="70" y="42"/>
                </a:cubicBezTo>
                <a:cubicBezTo>
                  <a:pt x="75" y="51"/>
                  <a:pt x="75" y="51"/>
                  <a:pt x="75" y="51"/>
                </a:cubicBezTo>
                <a:cubicBezTo>
                  <a:pt x="76" y="51"/>
                  <a:pt x="76" y="51"/>
                  <a:pt x="77" y="51"/>
                </a:cubicBezTo>
                <a:cubicBezTo>
                  <a:pt x="95" y="31"/>
                  <a:pt x="95" y="31"/>
                  <a:pt x="95" y="31"/>
                </a:cubicBezTo>
                <a:cubicBezTo>
                  <a:pt x="94" y="30"/>
                  <a:pt x="94" y="28"/>
                  <a:pt x="94" y="27"/>
                </a:cubicBezTo>
                <a:cubicBezTo>
                  <a:pt x="95" y="25"/>
                  <a:pt x="96" y="23"/>
                  <a:pt x="98" y="22"/>
                </a:cubicBezTo>
                <a:cubicBezTo>
                  <a:pt x="98" y="22"/>
                  <a:pt x="98" y="22"/>
                  <a:pt x="98" y="22"/>
                </a:cubicBezTo>
                <a:cubicBezTo>
                  <a:pt x="98" y="22"/>
                  <a:pt x="98" y="22"/>
                  <a:pt x="98" y="22"/>
                </a:cubicBezTo>
                <a:cubicBezTo>
                  <a:pt x="100" y="21"/>
                  <a:pt x="102" y="20"/>
                  <a:pt x="104" y="21"/>
                </a:cubicBezTo>
                <a:cubicBezTo>
                  <a:pt x="106" y="21"/>
                  <a:pt x="108" y="22"/>
                  <a:pt x="109" y="24"/>
                </a:cubicBezTo>
                <a:cubicBezTo>
                  <a:pt x="109" y="24"/>
                  <a:pt x="109" y="24"/>
                  <a:pt x="109" y="24"/>
                </a:cubicBezTo>
                <a:cubicBezTo>
                  <a:pt x="109" y="24"/>
                  <a:pt x="109" y="24"/>
                  <a:pt x="109" y="24"/>
                </a:cubicBezTo>
                <a:cubicBezTo>
                  <a:pt x="110" y="26"/>
                  <a:pt x="110" y="28"/>
                  <a:pt x="110" y="30"/>
                </a:cubicBezTo>
                <a:cubicBezTo>
                  <a:pt x="110" y="32"/>
                  <a:pt x="108" y="34"/>
                  <a:pt x="107" y="35"/>
                </a:cubicBezTo>
                <a:cubicBezTo>
                  <a:pt x="107" y="35"/>
                  <a:pt x="107" y="35"/>
                  <a:pt x="107" y="35"/>
                </a:cubicBezTo>
                <a:cubicBezTo>
                  <a:pt x="107" y="35"/>
                  <a:pt x="107" y="35"/>
                  <a:pt x="107" y="35"/>
                </a:cubicBezTo>
                <a:cubicBezTo>
                  <a:pt x="105" y="36"/>
                  <a:pt x="103" y="37"/>
                  <a:pt x="101" y="36"/>
                </a:cubicBezTo>
                <a:cubicBezTo>
                  <a:pt x="101" y="36"/>
                  <a:pt x="100" y="36"/>
                  <a:pt x="100" y="36"/>
                </a:cubicBezTo>
                <a:cubicBezTo>
                  <a:pt x="83" y="56"/>
                  <a:pt x="83" y="56"/>
                  <a:pt x="83" y="56"/>
                </a:cubicBezTo>
                <a:cubicBezTo>
                  <a:pt x="83" y="57"/>
                  <a:pt x="84" y="59"/>
                  <a:pt x="83" y="61"/>
                </a:cubicBezTo>
                <a:cubicBezTo>
                  <a:pt x="83" y="63"/>
                  <a:pt x="82" y="65"/>
                  <a:pt x="80" y="66"/>
                </a:cubicBezTo>
                <a:cubicBezTo>
                  <a:pt x="80" y="66"/>
                  <a:pt x="80" y="66"/>
                  <a:pt x="80" y="66"/>
                </a:cubicBezTo>
                <a:cubicBezTo>
                  <a:pt x="80" y="66"/>
                  <a:pt x="80" y="66"/>
                  <a:pt x="80" y="66"/>
                </a:cubicBezTo>
                <a:cubicBezTo>
                  <a:pt x="78" y="67"/>
                  <a:pt x="76" y="67"/>
                  <a:pt x="74" y="67"/>
                </a:cubicBezTo>
                <a:cubicBezTo>
                  <a:pt x="72" y="67"/>
                  <a:pt x="70" y="65"/>
                  <a:pt x="69" y="64"/>
                </a:cubicBezTo>
                <a:cubicBezTo>
                  <a:pt x="69" y="64"/>
                  <a:pt x="69" y="64"/>
                  <a:pt x="69" y="64"/>
                </a:cubicBezTo>
                <a:cubicBezTo>
                  <a:pt x="69" y="64"/>
                  <a:pt x="69" y="64"/>
                  <a:pt x="69" y="64"/>
                </a:cubicBezTo>
                <a:cubicBezTo>
                  <a:pt x="68" y="62"/>
                  <a:pt x="67" y="60"/>
                  <a:pt x="68" y="58"/>
                </a:cubicBezTo>
                <a:cubicBezTo>
                  <a:pt x="68" y="57"/>
                  <a:pt x="68" y="56"/>
                  <a:pt x="69" y="55"/>
                </a:cubicBezTo>
                <a:cubicBezTo>
                  <a:pt x="63" y="47"/>
                  <a:pt x="63" y="47"/>
                  <a:pt x="63" y="47"/>
                </a:cubicBezTo>
                <a:cubicBezTo>
                  <a:pt x="57" y="57"/>
                  <a:pt x="57" y="57"/>
                  <a:pt x="57" y="57"/>
                </a:cubicBezTo>
                <a:cubicBezTo>
                  <a:pt x="72" y="71"/>
                  <a:pt x="72" y="71"/>
                  <a:pt x="72" y="71"/>
                </a:cubicBezTo>
                <a:cubicBezTo>
                  <a:pt x="100" y="65"/>
                  <a:pt x="100" y="65"/>
                  <a:pt x="100" y="65"/>
                </a:cubicBezTo>
                <a:cubicBezTo>
                  <a:pt x="101" y="68"/>
                  <a:pt x="101" y="68"/>
                  <a:pt x="101" y="68"/>
                </a:cubicBezTo>
                <a:cubicBezTo>
                  <a:pt x="72" y="75"/>
                  <a:pt x="72" y="75"/>
                  <a:pt x="72" y="75"/>
                </a:cubicBezTo>
                <a:cubicBezTo>
                  <a:pt x="71" y="75"/>
                  <a:pt x="71" y="75"/>
                  <a:pt x="71" y="75"/>
                </a:cubicBezTo>
                <a:cubicBezTo>
                  <a:pt x="71" y="74"/>
                  <a:pt x="71" y="74"/>
                  <a:pt x="71" y="74"/>
                </a:cubicBezTo>
                <a:cubicBezTo>
                  <a:pt x="55" y="60"/>
                  <a:pt x="55" y="60"/>
                  <a:pt x="55" y="60"/>
                </a:cubicBezTo>
                <a:cubicBezTo>
                  <a:pt x="47" y="74"/>
                  <a:pt x="47" y="74"/>
                  <a:pt x="47" y="74"/>
                </a:cubicBezTo>
                <a:cubicBezTo>
                  <a:pt x="48" y="76"/>
                  <a:pt x="49" y="78"/>
                  <a:pt x="48" y="80"/>
                </a:cubicBezTo>
                <a:cubicBezTo>
                  <a:pt x="48" y="82"/>
                  <a:pt x="46" y="84"/>
                  <a:pt x="45" y="85"/>
                </a:cubicBezTo>
                <a:cubicBezTo>
                  <a:pt x="45" y="85"/>
                  <a:pt x="45" y="85"/>
                  <a:pt x="45" y="85"/>
                </a:cubicBezTo>
                <a:cubicBezTo>
                  <a:pt x="45" y="85"/>
                  <a:pt x="45" y="85"/>
                  <a:pt x="45" y="85"/>
                </a:cubicBezTo>
                <a:cubicBezTo>
                  <a:pt x="43" y="86"/>
                  <a:pt x="41" y="87"/>
                  <a:pt x="39" y="86"/>
                </a:cubicBezTo>
                <a:cubicBezTo>
                  <a:pt x="37" y="86"/>
                  <a:pt x="35" y="84"/>
                  <a:pt x="34" y="83"/>
                </a:cubicBezTo>
                <a:cubicBezTo>
                  <a:pt x="34" y="83"/>
                  <a:pt x="34" y="83"/>
                  <a:pt x="34" y="83"/>
                </a:cubicBezTo>
                <a:cubicBezTo>
                  <a:pt x="34" y="83"/>
                  <a:pt x="34" y="83"/>
                  <a:pt x="34" y="83"/>
                </a:cubicBezTo>
                <a:cubicBezTo>
                  <a:pt x="33" y="81"/>
                  <a:pt x="32" y="79"/>
                  <a:pt x="33" y="77"/>
                </a:cubicBezTo>
                <a:cubicBezTo>
                  <a:pt x="33" y="77"/>
                  <a:pt x="33" y="76"/>
                  <a:pt x="33" y="76"/>
                </a:cubicBezTo>
                <a:cubicBezTo>
                  <a:pt x="26" y="70"/>
                  <a:pt x="26" y="70"/>
                  <a:pt x="26" y="70"/>
                </a:cubicBezTo>
                <a:cubicBezTo>
                  <a:pt x="24" y="70"/>
                  <a:pt x="23" y="71"/>
                  <a:pt x="21" y="70"/>
                </a:cubicBezTo>
                <a:cubicBezTo>
                  <a:pt x="19" y="70"/>
                  <a:pt x="17" y="69"/>
                  <a:pt x="16" y="67"/>
                </a:cubicBezTo>
                <a:cubicBezTo>
                  <a:pt x="16" y="67"/>
                  <a:pt x="16" y="67"/>
                  <a:pt x="16" y="67"/>
                </a:cubicBezTo>
                <a:cubicBezTo>
                  <a:pt x="16" y="67"/>
                  <a:pt x="16" y="67"/>
                  <a:pt x="16" y="67"/>
                </a:cubicBezTo>
                <a:cubicBezTo>
                  <a:pt x="16" y="67"/>
                  <a:pt x="16" y="67"/>
                  <a:pt x="16" y="67"/>
                </a:cubicBezTo>
                <a:cubicBezTo>
                  <a:pt x="1" y="69"/>
                  <a:pt x="1" y="69"/>
                  <a:pt x="1" y="69"/>
                </a:cubicBezTo>
                <a:cubicBezTo>
                  <a:pt x="0" y="61"/>
                  <a:pt x="0" y="61"/>
                  <a:pt x="0" y="61"/>
                </a:cubicBezTo>
                <a:close/>
                <a:moveTo>
                  <a:pt x="2" y="25"/>
                </a:moveTo>
                <a:cubicBezTo>
                  <a:pt x="3" y="29"/>
                  <a:pt x="3" y="29"/>
                  <a:pt x="3" y="29"/>
                </a:cubicBezTo>
                <a:cubicBezTo>
                  <a:pt x="21" y="24"/>
                  <a:pt x="21" y="24"/>
                  <a:pt x="21" y="24"/>
                </a:cubicBezTo>
                <a:cubicBezTo>
                  <a:pt x="24" y="28"/>
                  <a:pt x="24" y="28"/>
                  <a:pt x="24" y="28"/>
                </a:cubicBezTo>
                <a:cubicBezTo>
                  <a:pt x="26" y="29"/>
                  <a:pt x="26" y="29"/>
                  <a:pt x="26" y="29"/>
                </a:cubicBezTo>
                <a:cubicBezTo>
                  <a:pt x="27" y="28"/>
                  <a:pt x="27" y="28"/>
                  <a:pt x="27" y="28"/>
                </a:cubicBezTo>
                <a:cubicBezTo>
                  <a:pt x="38" y="18"/>
                  <a:pt x="38" y="18"/>
                  <a:pt x="38" y="18"/>
                </a:cubicBezTo>
                <a:cubicBezTo>
                  <a:pt x="46" y="28"/>
                  <a:pt x="46" y="28"/>
                  <a:pt x="46" y="28"/>
                </a:cubicBezTo>
                <a:cubicBezTo>
                  <a:pt x="46" y="29"/>
                  <a:pt x="46" y="29"/>
                  <a:pt x="46" y="29"/>
                </a:cubicBezTo>
                <a:cubicBezTo>
                  <a:pt x="48" y="29"/>
                  <a:pt x="48" y="29"/>
                  <a:pt x="48" y="29"/>
                </a:cubicBezTo>
                <a:cubicBezTo>
                  <a:pt x="62" y="22"/>
                  <a:pt x="62" y="22"/>
                  <a:pt x="62" y="22"/>
                </a:cubicBezTo>
                <a:cubicBezTo>
                  <a:pt x="76" y="29"/>
                  <a:pt x="76" y="29"/>
                  <a:pt x="76" y="29"/>
                </a:cubicBezTo>
                <a:cubicBezTo>
                  <a:pt x="77" y="30"/>
                  <a:pt x="77" y="30"/>
                  <a:pt x="77" y="30"/>
                </a:cubicBezTo>
                <a:cubicBezTo>
                  <a:pt x="78" y="29"/>
                  <a:pt x="78" y="29"/>
                  <a:pt x="78" y="29"/>
                </a:cubicBezTo>
                <a:cubicBezTo>
                  <a:pt x="101" y="2"/>
                  <a:pt x="101" y="2"/>
                  <a:pt x="101" y="2"/>
                </a:cubicBezTo>
                <a:cubicBezTo>
                  <a:pt x="98" y="0"/>
                  <a:pt x="98" y="0"/>
                  <a:pt x="98" y="0"/>
                </a:cubicBezTo>
                <a:cubicBezTo>
                  <a:pt x="76" y="26"/>
                  <a:pt x="76" y="26"/>
                  <a:pt x="76" y="26"/>
                </a:cubicBezTo>
                <a:cubicBezTo>
                  <a:pt x="62" y="19"/>
                  <a:pt x="62" y="19"/>
                  <a:pt x="62" y="19"/>
                </a:cubicBezTo>
                <a:cubicBezTo>
                  <a:pt x="62" y="18"/>
                  <a:pt x="62" y="18"/>
                  <a:pt x="62" y="18"/>
                </a:cubicBezTo>
                <a:cubicBezTo>
                  <a:pt x="61" y="19"/>
                  <a:pt x="61" y="19"/>
                  <a:pt x="61" y="19"/>
                </a:cubicBezTo>
                <a:cubicBezTo>
                  <a:pt x="48" y="25"/>
                  <a:pt x="48" y="25"/>
                  <a:pt x="48" y="25"/>
                </a:cubicBezTo>
                <a:cubicBezTo>
                  <a:pt x="40" y="14"/>
                  <a:pt x="40" y="14"/>
                  <a:pt x="40" y="14"/>
                </a:cubicBezTo>
                <a:cubicBezTo>
                  <a:pt x="39" y="13"/>
                  <a:pt x="39" y="13"/>
                  <a:pt x="39" y="13"/>
                </a:cubicBezTo>
                <a:cubicBezTo>
                  <a:pt x="37" y="14"/>
                  <a:pt x="37" y="14"/>
                  <a:pt x="37" y="14"/>
                </a:cubicBezTo>
                <a:cubicBezTo>
                  <a:pt x="26" y="24"/>
                  <a:pt x="26" y="24"/>
                  <a:pt x="26" y="24"/>
                </a:cubicBezTo>
                <a:cubicBezTo>
                  <a:pt x="22" y="20"/>
                  <a:pt x="22" y="20"/>
                  <a:pt x="22" y="20"/>
                </a:cubicBezTo>
                <a:cubicBezTo>
                  <a:pt x="22" y="20"/>
                  <a:pt x="22" y="20"/>
                  <a:pt x="22" y="20"/>
                </a:cubicBezTo>
                <a:cubicBezTo>
                  <a:pt x="21" y="20"/>
                  <a:pt x="21" y="20"/>
                  <a:pt x="21" y="20"/>
                </a:cubicBezTo>
                <a:cubicBezTo>
                  <a:pt x="2" y="25"/>
                  <a:pt x="2" y="25"/>
                  <a:pt x="2" y="25"/>
                </a:cubicBezTo>
                <a:close/>
                <a:moveTo>
                  <a:pt x="106" y="26"/>
                </a:moveTo>
                <a:cubicBezTo>
                  <a:pt x="106" y="25"/>
                  <a:pt x="104" y="24"/>
                  <a:pt x="103" y="24"/>
                </a:cubicBezTo>
                <a:cubicBezTo>
                  <a:pt x="102" y="24"/>
                  <a:pt x="101" y="24"/>
                  <a:pt x="100" y="25"/>
                </a:cubicBezTo>
                <a:cubicBezTo>
                  <a:pt x="100" y="25"/>
                  <a:pt x="100" y="25"/>
                  <a:pt x="100" y="25"/>
                </a:cubicBezTo>
                <a:cubicBezTo>
                  <a:pt x="99" y="25"/>
                  <a:pt x="98" y="26"/>
                  <a:pt x="98" y="28"/>
                </a:cubicBezTo>
                <a:cubicBezTo>
                  <a:pt x="97" y="29"/>
                  <a:pt x="98" y="30"/>
                  <a:pt x="98" y="31"/>
                </a:cubicBezTo>
                <a:cubicBezTo>
                  <a:pt x="98" y="31"/>
                  <a:pt x="98" y="31"/>
                  <a:pt x="98" y="31"/>
                </a:cubicBezTo>
                <a:cubicBezTo>
                  <a:pt x="99" y="32"/>
                  <a:pt x="100" y="33"/>
                  <a:pt x="101" y="33"/>
                </a:cubicBezTo>
                <a:cubicBezTo>
                  <a:pt x="103" y="33"/>
                  <a:pt x="104" y="33"/>
                  <a:pt x="105" y="33"/>
                </a:cubicBezTo>
                <a:cubicBezTo>
                  <a:pt x="105" y="32"/>
                  <a:pt x="105" y="32"/>
                  <a:pt x="105" y="32"/>
                </a:cubicBezTo>
                <a:cubicBezTo>
                  <a:pt x="106" y="32"/>
                  <a:pt x="107" y="31"/>
                  <a:pt x="107" y="29"/>
                </a:cubicBezTo>
                <a:cubicBezTo>
                  <a:pt x="107" y="28"/>
                  <a:pt x="107" y="27"/>
                  <a:pt x="106" y="26"/>
                </a:cubicBezTo>
                <a:cubicBezTo>
                  <a:pt x="106" y="26"/>
                  <a:pt x="106" y="26"/>
                  <a:pt x="106" y="26"/>
                </a:cubicBezTo>
                <a:close/>
                <a:moveTo>
                  <a:pt x="80" y="57"/>
                </a:moveTo>
                <a:cubicBezTo>
                  <a:pt x="79" y="56"/>
                  <a:pt x="78" y="55"/>
                  <a:pt x="77" y="55"/>
                </a:cubicBezTo>
                <a:cubicBezTo>
                  <a:pt x="75" y="54"/>
                  <a:pt x="74" y="55"/>
                  <a:pt x="73" y="55"/>
                </a:cubicBezTo>
                <a:cubicBezTo>
                  <a:pt x="73" y="55"/>
                  <a:pt x="73" y="55"/>
                  <a:pt x="73" y="55"/>
                </a:cubicBezTo>
                <a:cubicBezTo>
                  <a:pt x="72" y="56"/>
                  <a:pt x="71" y="57"/>
                  <a:pt x="71" y="58"/>
                </a:cubicBezTo>
                <a:cubicBezTo>
                  <a:pt x="71" y="60"/>
                  <a:pt x="71" y="61"/>
                  <a:pt x="72" y="62"/>
                </a:cubicBezTo>
                <a:cubicBezTo>
                  <a:pt x="72" y="62"/>
                  <a:pt x="72" y="62"/>
                  <a:pt x="72" y="62"/>
                </a:cubicBezTo>
                <a:cubicBezTo>
                  <a:pt x="72" y="63"/>
                  <a:pt x="73" y="64"/>
                  <a:pt x="75" y="64"/>
                </a:cubicBezTo>
                <a:cubicBezTo>
                  <a:pt x="76" y="64"/>
                  <a:pt x="77" y="64"/>
                  <a:pt x="78" y="63"/>
                </a:cubicBezTo>
                <a:cubicBezTo>
                  <a:pt x="78" y="63"/>
                  <a:pt x="78" y="63"/>
                  <a:pt x="78" y="63"/>
                </a:cubicBezTo>
                <a:cubicBezTo>
                  <a:pt x="79" y="63"/>
                  <a:pt x="80" y="62"/>
                  <a:pt x="80" y="60"/>
                </a:cubicBezTo>
                <a:cubicBezTo>
                  <a:pt x="81" y="59"/>
                  <a:pt x="80" y="58"/>
                  <a:pt x="80" y="57"/>
                </a:cubicBezTo>
                <a:cubicBezTo>
                  <a:pt x="80" y="57"/>
                  <a:pt x="80" y="57"/>
                  <a:pt x="80" y="57"/>
                </a:cubicBezTo>
                <a:close/>
                <a:moveTo>
                  <a:pt x="68" y="34"/>
                </a:moveTo>
                <a:cubicBezTo>
                  <a:pt x="67" y="33"/>
                  <a:pt x="66" y="33"/>
                  <a:pt x="65" y="32"/>
                </a:cubicBezTo>
                <a:cubicBezTo>
                  <a:pt x="64" y="32"/>
                  <a:pt x="62" y="32"/>
                  <a:pt x="61" y="33"/>
                </a:cubicBezTo>
                <a:cubicBezTo>
                  <a:pt x="61" y="33"/>
                  <a:pt x="61" y="33"/>
                  <a:pt x="61" y="33"/>
                </a:cubicBezTo>
                <a:cubicBezTo>
                  <a:pt x="60" y="34"/>
                  <a:pt x="59" y="35"/>
                  <a:pt x="59" y="36"/>
                </a:cubicBezTo>
                <a:cubicBezTo>
                  <a:pt x="59" y="37"/>
                  <a:pt x="59" y="39"/>
                  <a:pt x="60" y="40"/>
                </a:cubicBezTo>
                <a:cubicBezTo>
                  <a:pt x="60" y="40"/>
                  <a:pt x="60" y="40"/>
                  <a:pt x="60" y="40"/>
                </a:cubicBezTo>
                <a:cubicBezTo>
                  <a:pt x="61" y="41"/>
                  <a:pt x="62" y="41"/>
                  <a:pt x="63" y="42"/>
                </a:cubicBezTo>
                <a:cubicBezTo>
                  <a:pt x="64" y="42"/>
                  <a:pt x="66" y="42"/>
                  <a:pt x="67" y="41"/>
                </a:cubicBezTo>
                <a:cubicBezTo>
                  <a:pt x="67" y="41"/>
                  <a:pt x="67" y="41"/>
                  <a:pt x="67" y="41"/>
                </a:cubicBezTo>
                <a:cubicBezTo>
                  <a:pt x="68" y="40"/>
                  <a:pt x="68" y="39"/>
                  <a:pt x="69" y="38"/>
                </a:cubicBezTo>
                <a:cubicBezTo>
                  <a:pt x="69" y="37"/>
                  <a:pt x="69" y="35"/>
                  <a:pt x="68" y="34"/>
                </a:cubicBezTo>
                <a:cubicBezTo>
                  <a:pt x="68" y="34"/>
                  <a:pt x="68" y="34"/>
                  <a:pt x="68" y="34"/>
                </a:cubicBezTo>
                <a:close/>
                <a:moveTo>
                  <a:pt x="44" y="76"/>
                </a:moveTo>
                <a:cubicBezTo>
                  <a:pt x="44" y="75"/>
                  <a:pt x="43" y="74"/>
                  <a:pt x="41" y="74"/>
                </a:cubicBezTo>
                <a:cubicBezTo>
                  <a:pt x="40" y="73"/>
                  <a:pt x="39" y="74"/>
                  <a:pt x="38" y="74"/>
                </a:cubicBezTo>
                <a:cubicBezTo>
                  <a:pt x="38" y="74"/>
                  <a:pt x="38" y="74"/>
                  <a:pt x="38" y="74"/>
                </a:cubicBezTo>
                <a:cubicBezTo>
                  <a:pt x="37" y="75"/>
                  <a:pt x="36" y="76"/>
                  <a:pt x="36" y="77"/>
                </a:cubicBezTo>
                <a:cubicBezTo>
                  <a:pt x="35" y="79"/>
                  <a:pt x="36" y="80"/>
                  <a:pt x="36" y="81"/>
                </a:cubicBezTo>
                <a:cubicBezTo>
                  <a:pt x="36" y="81"/>
                  <a:pt x="36" y="81"/>
                  <a:pt x="36" y="81"/>
                </a:cubicBezTo>
                <a:cubicBezTo>
                  <a:pt x="37" y="82"/>
                  <a:pt x="38" y="83"/>
                  <a:pt x="39" y="83"/>
                </a:cubicBezTo>
                <a:cubicBezTo>
                  <a:pt x="41" y="83"/>
                  <a:pt x="42" y="83"/>
                  <a:pt x="43" y="82"/>
                </a:cubicBezTo>
                <a:cubicBezTo>
                  <a:pt x="43" y="82"/>
                  <a:pt x="43" y="82"/>
                  <a:pt x="43" y="82"/>
                </a:cubicBezTo>
                <a:cubicBezTo>
                  <a:pt x="44" y="82"/>
                  <a:pt x="45" y="81"/>
                  <a:pt x="45" y="79"/>
                </a:cubicBezTo>
                <a:cubicBezTo>
                  <a:pt x="45" y="78"/>
                  <a:pt x="45" y="77"/>
                  <a:pt x="44" y="76"/>
                </a:cubicBezTo>
                <a:cubicBezTo>
                  <a:pt x="44" y="76"/>
                  <a:pt x="44" y="76"/>
                  <a:pt x="44" y="76"/>
                </a:cubicBezTo>
                <a:close/>
                <a:moveTo>
                  <a:pt x="27" y="60"/>
                </a:moveTo>
                <a:cubicBezTo>
                  <a:pt x="26" y="59"/>
                  <a:pt x="25" y="58"/>
                  <a:pt x="24" y="58"/>
                </a:cubicBezTo>
                <a:cubicBezTo>
                  <a:pt x="22" y="58"/>
                  <a:pt x="21" y="58"/>
                  <a:pt x="20" y="59"/>
                </a:cubicBezTo>
                <a:cubicBezTo>
                  <a:pt x="20" y="59"/>
                  <a:pt x="20" y="59"/>
                  <a:pt x="20" y="59"/>
                </a:cubicBezTo>
                <a:cubicBezTo>
                  <a:pt x="19" y="59"/>
                  <a:pt x="18" y="60"/>
                  <a:pt x="18" y="62"/>
                </a:cubicBezTo>
                <a:cubicBezTo>
                  <a:pt x="18" y="63"/>
                  <a:pt x="18" y="64"/>
                  <a:pt x="19" y="65"/>
                </a:cubicBezTo>
                <a:cubicBezTo>
                  <a:pt x="19" y="65"/>
                  <a:pt x="19" y="65"/>
                  <a:pt x="19" y="65"/>
                </a:cubicBezTo>
                <a:cubicBezTo>
                  <a:pt x="19" y="66"/>
                  <a:pt x="21" y="67"/>
                  <a:pt x="22" y="67"/>
                </a:cubicBezTo>
                <a:cubicBezTo>
                  <a:pt x="23" y="67"/>
                  <a:pt x="24" y="67"/>
                  <a:pt x="25" y="66"/>
                </a:cubicBezTo>
                <a:cubicBezTo>
                  <a:pt x="25" y="66"/>
                  <a:pt x="25" y="66"/>
                  <a:pt x="25" y="66"/>
                </a:cubicBezTo>
                <a:cubicBezTo>
                  <a:pt x="26" y="66"/>
                  <a:pt x="27" y="65"/>
                  <a:pt x="27" y="63"/>
                </a:cubicBezTo>
                <a:cubicBezTo>
                  <a:pt x="28" y="62"/>
                  <a:pt x="27" y="61"/>
                  <a:pt x="27" y="60"/>
                </a:cubicBezTo>
                <a:close/>
              </a:path>
            </a:pathLst>
          </a:custGeom>
          <a:solidFill>
            <a:schemeClr val="bg1"/>
          </a:solidFill>
          <a:ln>
            <a:noFill/>
          </a:ln>
        </p:spPr>
        <p:txBody>
          <a:bodyPr/>
          <a:lstStyle/>
          <a:p>
            <a:pPr defTabSz="914377">
              <a:defRPr/>
            </a:pPr>
            <a:endParaRPr lang="zh-CN" altLang="zh-CN">
              <a:solidFill>
                <a:prstClr val="white"/>
              </a:solidFill>
              <a:ea typeface="方正硬笔楷书简体"/>
              <a:sym typeface="宋体" panose="02010600030101010101" pitchFamily="2" charset="-122"/>
            </a:endParaRPr>
          </a:p>
        </p:txBody>
      </p:sp>
      <p:grpSp>
        <p:nvGrpSpPr>
          <p:cNvPr id="164" name="Group 19">
            <a:extLst>
              <a:ext uri="{FF2B5EF4-FFF2-40B4-BE49-F238E27FC236}">
                <a16:creationId xmlns:a16="http://schemas.microsoft.com/office/drawing/2014/main" id="{98362AB8-19A4-4424-8AE4-799565FB7EB8}"/>
              </a:ext>
            </a:extLst>
          </p:cNvPr>
          <p:cNvGrpSpPr/>
          <p:nvPr/>
        </p:nvGrpSpPr>
        <p:grpSpPr>
          <a:xfrm>
            <a:off x="7513333" y="4169628"/>
            <a:ext cx="493426" cy="451904"/>
            <a:chOff x="2951142" y="2589225"/>
            <a:chExt cx="468313" cy="392113"/>
          </a:xfrm>
          <a:solidFill>
            <a:schemeClr val="bg1"/>
          </a:solidFill>
        </p:grpSpPr>
        <p:sp>
          <p:nvSpPr>
            <p:cNvPr id="165" name="Freeform 13">
              <a:extLst>
                <a:ext uri="{FF2B5EF4-FFF2-40B4-BE49-F238E27FC236}">
                  <a16:creationId xmlns:a16="http://schemas.microsoft.com/office/drawing/2014/main" id="{B717E9DE-9E3C-45F7-A29C-828CF3379132}"/>
                </a:ext>
              </a:extLst>
            </p:cNvPr>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a:lstStyle/>
            <a:p>
              <a:pPr defTabSz="914377">
                <a:defRPr/>
              </a:pPr>
              <a:endParaRPr lang="en-US">
                <a:solidFill>
                  <a:prstClr val="white"/>
                </a:solidFill>
                <a:latin typeface="Mongolian Baiti"/>
                <a:ea typeface="方正硬笔楷书简体"/>
              </a:endParaRPr>
            </a:p>
          </p:txBody>
        </p:sp>
        <p:sp>
          <p:nvSpPr>
            <p:cNvPr id="166" name="Freeform 14">
              <a:extLst>
                <a:ext uri="{FF2B5EF4-FFF2-40B4-BE49-F238E27FC236}">
                  <a16:creationId xmlns:a16="http://schemas.microsoft.com/office/drawing/2014/main" id="{0ACC09D3-D7E5-46AB-8B3F-FF50B5869CD8}"/>
                </a:ext>
              </a:extLst>
            </p:cNvPr>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a:lstStyle/>
            <a:p>
              <a:pPr defTabSz="914377">
                <a:defRPr/>
              </a:pPr>
              <a:endParaRPr lang="en-US">
                <a:solidFill>
                  <a:prstClr val="white"/>
                </a:solidFill>
                <a:latin typeface="Mongolian Baiti"/>
                <a:ea typeface="方正硬笔楷书简体"/>
              </a:endParaRPr>
            </a:p>
          </p:txBody>
        </p:sp>
        <p:sp>
          <p:nvSpPr>
            <p:cNvPr id="167" name="Freeform 15">
              <a:extLst>
                <a:ext uri="{FF2B5EF4-FFF2-40B4-BE49-F238E27FC236}">
                  <a16:creationId xmlns:a16="http://schemas.microsoft.com/office/drawing/2014/main" id="{5E750074-CC73-435C-A20E-EEEB59AB50DD}"/>
                </a:ext>
              </a:extLst>
            </p:cNvPr>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a:lstStyle/>
            <a:p>
              <a:pPr defTabSz="914377">
                <a:defRPr/>
              </a:pPr>
              <a:endParaRPr lang="en-US">
                <a:solidFill>
                  <a:prstClr val="white"/>
                </a:solidFill>
                <a:latin typeface="Mongolian Baiti"/>
                <a:ea typeface="方正硬笔楷书简体"/>
              </a:endParaRPr>
            </a:p>
          </p:txBody>
        </p:sp>
      </p:grpSp>
    </p:spTree>
    <p:extLst>
      <p:ext uri="{BB962C8B-B14F-4D97-AF65-F5344CB8AC3E}">
        <p14:creationId xmlns:p14="http://schemas.microsoft.com/office/powerpoint/2010/main" val="1635096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par>
                                <p:cTn id="12" presetID="22" presetClass="entr" presetSubtype="2" fill="hold" nodeType="withEffect">
                                  <p:stCondLst>
                                    <p:cond delay="400"/>
                                  </p:stCondLst>
                                  <p:childTnLst>
                                    <p:set>
                                      <p:cBhvr>
                                        <p:cTn id="13" dur="1" fill="hold">
                                          <p:stCondLst>
                                            <p:cond delay="0"/>
                                          </p:stCondLst>
                                        </p:cTn>
                                        <p:tgtEl>
                                          <p:spTgt spid="60"/>
                                        </p:tgtEl>
                                        <p:attrNameLst>
                                          <p:attrName>style.visibility</p:attrName>
                                        </p:attrNameLst>
                                      </p:cBhvr>
                                      <p:to>
                                        <p:strVal val="visible"/>
                                      </p:to>
                                    </p:set>
                                    <p:animEffect transition="in" filter="wipe(right)">
                                      <p:cBhvr>
                                        <p:cTn id="14" dur="500"/>
                                        <p:tgtEl>
                                          <p:spTgt spid="6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left)">
                                      <p:cBhvr>
                                        <p:cTn id="18" dur="6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 calcmode="lin" valueType="num">
                                      <p:cBhvr>
                                        <p:cTn id="25" dur="500" fill="hold"/>
                                        <p:tgtEl>
                                          <p:spTgt spid="2"/>
                                        </p:tgtEl>
                                        <p:attrNameLst>
                                          <p:attrName>style.rotation</p:attrName>
                                        </p:attrNameLst>
                                      </p:cBhvr>
                                      <p:tavLst>
                                        <p:tav tm="0">
                                          <p:val>
                                            <p:fltVal val="360"/>
                                          </p:val>
                                        </p:tav>
                                        <p:tav tm="100000">
                                          <p:val>
                                            <p:fltVal val="0"/>
                                          </p:val>
                                        </p:tav>
                                      </p:tavLst>
                                    </p:anim>
                                    <p:animEffect transition="in" filter="fade">
                                      <p:cBhvr>
                                        <p:cTn id="26" dur="500"/>
                                        <p:tgtEl>
                                          <p:spTgt spid="2"/>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 calcmode="lin" valueType="num">
                                      <p:cBhvr>
                                        <p:cTn id="31" dur="500" fill="hold"/>
                                        <p:tgtEl>
                                          <p:spTgt spid="3"/>
                                        </p:tgtEl>
                                        <p:attrNameLst>
                                          <p:attrName>style.rotation</p:attrName>
                                        </p:attrNameLst>
                                      </p:cBhvr>
                                      <p:tavLst>
                                        <p:tav tm="0">
                                          <p:val>
                                            <p:fltVal val="360"/>
                                          </p:val>
                                        </p:tav>
                                        <p:tav tm="100000">
                                          <p:val>
                                            <p:fltVal val="0"/>
                                          </p:val>
                                        </p:tav>
                                      </p:tavLst>
                                    </p:anim>
                                    <p:animEffect transition="in" filter="fade">
                                      <p:cBhvr>
                                        <p:cTn id="32" dur="500"/>
                                        <p:tgtEl>
                                          <p:spTgt spid="3"/>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 calcmode="lin" valueType="num">
                                      <p:cBhvr>
                                        <p:cTn id="37" dur="500" fill="hold"/>
                                        <p:tgtEl>
                                          <p:spTgt spid="4"/>
                                        </p:tgtEl>
                                        <p:attrNameLst>
                                          <p:attrName>style.rotation</p:attrName>
                                        </p:attrNameLst>
                                      </p:cBhvr>
                                      <p:tavLst>
                                        <p:tav tm="0">
                                          <p:val>
                                            <p:fltVal val="360"/>
                                          </p:val>
                                        </p:tav>
                                        <p:tav tm="100000">
                                          <p:val>
                                            <p:fltVal val="0"/>
                                          </p:val>
                                        </p:tav>
                                      </p:tavLst>
                                    </p:anim>
                                    <p:animEffect transition="in" filter="fade">
                                      <p:cBhvr>
                                        <p:cTn id="38" dur="500"/>
                                        <p:tgtEl>
                                          <p:spTgt spid="4"/>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 calcmode="lin" valueType="num">
                                      <p:cBhvr>
                                        <p:cTn id="43" dur="500" fill="hold"/>
                                        <p:tgtEl>
                                          <p:spTgt spid="18"/>
                                        </p:tgtEl>
                                        <p:attrNameLst>
                                          <p:attrName>style.rotation</p:attrName>
                                        </p:attrNameLst>
                                      </p:cBhvr>
                                      <p:tavLst>
                                        <p:tav tm="0">
                                          <p:val>
                                            <p:fltVal val="360"/>
                                          </p:val>
                                        </p:tav>
                                        <p:tav tm="100000">
                                          <p:val>
                                            <p:fltVal val="0"/>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cTn>
                              </p:par>
                              <p:par>
                                <p:cTn id="50" presetID="22" presetClass="entr" presetSubtype="1"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par>
                                <p:cTn id="53" presetID="22" presetClass="entr" presetSubtype="1"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up)">
                                      <p:cBhvr>
                                        <p:cTn id="55" dur="500"/>
                                        <p:tgtEl>
                                          <p:spTgt spid="5"/>
                                        </p:tgtEl>
                                      </p:cBhvr>
                                    </p:animEffect>
                                  </p:childTnLst>
                                </p:cTn>
                              </p:par>
                              <p:par>
                                <p:cTn id="56" presetID="22" presetClass="entr" presetSubtype="1"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left)">
                                      <p:cBhvr>
                                        <p:cTn id="63" dur="500"/>
                                        <p:tgtEl>
                                          <p:spTgt spid="4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500"/>
                                        <p:tgtEl>
                                          <p:spTgt spid="5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left)">
                                      <p:cBhvr>
                                        <p:cTn id="72" dur="500"/>
                                        <p:tgtEl>
                                          <p:spTgt spid="5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left)">
                                      <p:cBhvr>
                                        <p:cTn id="81" dur="500"/>
                                        <p:tgtEl>
                                          <p:spTgt spid="51"/>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left)">
                                      <p:cBhvr>
                                        <p:cTn id="85" dur="500"/>
                                        <p:tgtEl>
                                          <p:spTgt spid="54"/>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wipe(left)">
                                      <p:cBhvr>
                                        <p:cTn id="89" dur="500"/>
                                        <p:tgtEl>
                                          <p:spTgt spid="6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wipe(up)">
                                      <p:cBhvr>
                                        <p:cTn id="94" dur="500"/>
                                        <p:tgtEl>
                                          <p:spTgt spid="88"/>
                                        </p:tgtEl>
                                      </p:cBhvr>
                                    </p:animEffect>
                                  </p:childTnLst>
                                </p:cTn>
                              </p:par>
                              <p:par>
                                <p:cTn id="95" presetID="22" presetClass="entr" presetSubtype="1" fill="hold" nodeType="with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up)">
                                      <p:cBhvr>
                                        <p:cTn id="97" dur="500"/>
                                        <p:tgtEl>
                                          <p:spTgt spid="81"/>
                                        </p:tgtEl>
                                      </p:cBhvr>
                                    </p:animEffect>
                                  </p:childTnLst>
                                </p:cTn>
                              </p:par>
                              <p:par>
                                <p:cTn id="98" presetID="22" presetClass="entr" presetSubtype="1" fill="hold"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wipe(up)">
                                      <p:cBhvr>
                                        <p:cTn id="100" dur="500"/>
                                        <p:tgtEl>
                                          <p:spTgt spid="62"/>
                                        </p:tgtEl>
                                      </p:cBhvr>
                                    </p:animEffect>
                                  </p:childTnLst>
                                </p:cTn>
                              </p:par>
                              <p:par>
                                <p:cTn id="101" presetID="22" presetClass="entr" presetSubtype="1" fill="hold"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up)">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2" grpId="0"/>
      <p:bldP spid="55" grpId="0"/>
      <p:bldP spid="57" grpId="0"/>
      <p:bldP spid="58" grpId="0"/>
      <p:bldP spid="48" grpId="0"/>
      <p:bldP spid="51" grpId="0"/>
      <p:bldP spid="54"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sosceles Triangle 45"/>
          <p:cNvSpPr/>
          <p:nvPr/>
        </p:nvSpPr>
        <p:spPr>
          <a:xfrm rot="5400000">
            <a:off x="4677569" y="1331119"/>
            <a:ext cx="50800" cy="87312"/>
          </a:xfrm>
          <a:prstGeom prst="triangle">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45" name="文本框 44"/>
          <p:cNvSpPr txBox="1"/>
          <p:nvPr/>
        </p:nvSpPr>
        <p:spPr>
          <a:xfrm>
            <a:off x="3234596" y="3751848"/>
            <a:ext cx="1249362" cy="338554"/>
          </a:xfrm>
          <a:prstGeom prst="rect">
            <a:avLst/>
          </a:prstGeom>
          <a:noFill/>
        </p:spPr>
        <p:txBody>
          <a:bodyPr>
            <a:spAutoFit/>
          </a:bodyPr>
          <a:lstStyle>
            <a:defPPr>
              <a:defRPr lang="zh-CN"/>
            </a:defPPr>
            <a:lvl1pPr fontAlgn="auto">
              <a:spcBef>
                <a:spcPts val="0"/>
              </a:spcBef>
              <a:spcAft>
                <a:spcPts val="0"/>
              </a:spcAft>
              <a:defRPr sz="1600" b="1">
                <a:gradFill>
                  <a:gsLst>
                    <a:gs pos="0">
                      <a:schemeClr val="accent1"/>
                    </a:gs>
                    <a:gs pos="100000">
                      <a:schemeClr val="accent1">
                        <a:lumMod val="50000"/>
                      </a:schemeClr>
                    </a:gs>
                  </a:gsLst>
                  <a:lin ang="5400000" scaled="1"/>
                </a:gradFill>
              </a:defRPr>
            </a:lvl1pPr>
          </a:lstStyle>
          <a:p>
            <a:r>
              <a:rPr lang="zh-CN" altLang="en-US" dirty="0"/>
              <a:t>人员管理</a:t>
            </a:r>
          </a:p>
        </p:txBody>
      </p:sp>
      <p:sp>
        <p:nvSpPr>
          <p:cNvPr id="48" name="Rectangle 23"/>
          <p:cNvSpPr/>
          <p:nvPr/>
        </p:nvSpPr>
        <p:spPr bwMode="auto">
          <a:xfrm>
            <a:off x="593531" y="1652168"/>
            <a:ext cx="3798062" cy="2014911"/>
          </a:xfrm>
          <a:prstGeom prst="rect">
            <a:avLst/>
          </a:prstGeom>
          <a:ln>
            <a:solidFill>
              <a:schemeClr val="accent4"/>
            </a:solidFill>
          </a:ln>
        </p:spPr>
        <p:txBody>
          <a:bodyPr wrap="square">
            <a:spAutoFit/>
          </a:bodyPr>
          <a:lstStyle/>
          <a:p>
            <a:pPr algn="r">
              <a:lnSpc>
                <a:spcPct val="120000"/>
              </a:lnSpc>
              <a:defRPr/>
            </a:pPr>
            <a:r>
              <a:rPr lang="en-US" altLang="zh-CN" sz="1050" dirty="0">
                <a:gradFill>
                  <a:gsLst>
                    <a:gs pos="0">
                      <a:schemeClr val="accent1"/>
                    </a:gs>
                    <a:gs pos="100000">
                      <a:schemeClr val="accent1">
                        <a:lumMod val="50000"/>
                      </a:schemeClr>
                    </a:gs>
                  </a:gsLst>
                  <a:lin ang="5400000" scaled="1"/>
                </a:gradFill>
                <a:latin typeface="+mn-ea"/>
              </a:rPr>
              <a:t>1</a:t>
            </a:r>
            <a:r>
              <a:rPr lang="zh-CN" altLang="en-US" sz="1050" dirty="0">
                <a:gradFill>
                  <a:gsLst>
                    <a:gs pos="0">
                      <a:schemeClr val="accent1"/>
                    </a:gs>
                    <a:gs pos="100000">
                      <a:schemeClr val="accent1">
                        <a:lumMod val="50000"/>
                      </a:schemeClr>
                    </a:gs>
                  </a:gsLst>
                  <a:lin ang="5400000" scaled="1"/>
                </a:gradFill>
                <a:latin typeface="+mn-ea"/>
              </a:rPr>
              <a:t>、法定代表人</a:t>
            </a:r>
            <a:r>
              <a:rPr lang="en-US" altLang="zh-CN" sz="1050" dirty="0">
                <a:gradFill>
                  <a:gsLst>
                    <a:gs pos="0">
                      <a:schemeClr val="accent1"/>
                    </a:gs>
                    <a:gs pos="100000">
                      <a:schemeClr val="accent1">
                        <a:lumMod val="50000"/>
                      </a:schemeClr>
                    </a:gs>
                  </a:gsLst>
                  <a:lin ang="5400000" scaled="1"/>
                </a:gradFill>
                <a:latin typeface="+mn-ea"/>
              </a:rPr>
              <a:t>\</a:t>
            </a:r>
            <a:r>
              <a:rPr lang="zh-CN" altLang="en-US" sz="1050" dirty="0">
                <a:gradFill>
                  <a:gsLst>
                    <a:gs pos="0">
                      <a:schemeClr val="accent1"/>
                    </a:gs>
                    <a:gs pos="100000">
                      <a:schemeClr val="accent1">
                        <a:lumMod val="50000"/>
                      </a:schemeClr>
                    </a:gs>
                  </a:gsLst>
                  <a:lin ang="5400000" scaled="1"/>
                </a:gradFill>
                <a:latin typeface="+mn-ea"/>
              </a:rPr>
              <a:t>执行事务合伙人（委派代表）募集业务人员应当具备基金从业资格</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defRPr/>
            </a:pPr>
            <a:r>
              <a:rPr lang="en-US" altLang="zh-CN" sz="1050" dirty="0">
                <a:gradFill>
                  <a:gsLst>
                    <a:gs pos="0">
                      <a:schemeClr val="accent1"/>
                    </a:gs>
                    <a:gs pos="100000">
                      <a:schemeClr val="accent1">
                        <a:lumMod val="50000"/>
                      </a:schemeClr>
                    </a:gs>
                  </a:gsLst>
                  <a:lin ang="5400000" scaled="1"/>
                </a:gradFill>
                <a:latin typeface="+mn-ea"/>
              </a:rPr>
              <a:t>2</a:t>
            </a:r>
            <a:r>
              <a:rPr lang="zh-CN" altLang="en-US" sz="1050" dirty="0">
                <a:gradFill>
                  <a:gsLst>
                    <a:gs pos="0">
                      <a:schemeClr val="accent1"/>
                    </a:gs>
                    <a:gs pos="100000">
                      <a:schemeClr val="accent1">
                        <a:lumMod val="50000"/>
                      </a:schemeClr>
                    </a:gs>
                  </a:gsLst>
                  <a:lin ang="5400000" scaled="1"/>
                </a:gradFill>
                <a:latin typeface="+mn-ea"/>
              </a:rPr>
              <a:t>、合规</a:t>
            </a:r>
            <a:r>
              <a:rPr lang="en-US" altLang="zh-CN" sz="1050" dirty="0">
                <a:gradFill>
                  <a:gsLst>
                    <a:gs pos="0">
                      <a:schemeClr val="accent1"/>
                    </a:gs>
                    <a:gs pos="100000">
                      <a:schemeClr val="accent1">
                        <a:lumMod val="50000"/>
                      </a:schemeClr>
                    </a:gs>
                  </a:gsLst>
                  <a:lin ang="5400000" scaled="1"/>
                </a:gradFill>
                <a:latin typeface="+mn-ea"/>
              </a:rPr>
              <a:t>\</a:t>
            </a:r>
            <a:r>
              <a:rPr lang="zh-CN" altLang="en-US" sz="1050" dirty="0">
                <a:gradFill>
                  <a:gsLst>
                    <a:gs pos="0">
                      <a:schemeClr val="accent1"/>
                    </a:gs>
                    <a:gs pos="100000">
                      <a:schemeClr val="accent1">
                        <a:lumMod val="50000"/>
                      </a:schemeClr>
                    </a:gs>
                  </a:gsLst>
                  <a:lin ang="5400000" scaled="1"/>
                </a:gradFill>
                <a:latin typeface="+mn-ea"/>
              </a:rPr>
              <a:t>风控负责人应当取得基金从业资格</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defRPr/>
            </a:pPr>
            <a:r>
              <a:rPr lang="en-US" altLang="zh-CN" sz="1050" dirty="0">
                <a:gradFill>
                  <a:gsLst>
                    <a:gs pos="0">
                      <a:schemeClr val="accent1"/>
                    </a:gs>
                    <a:gs pos="100000">
                      <a:schemeClr val="accent1">
                        <a:lumMod val="50000"/>
                      </a:schemeClr>
                    </a:gs>
                  </a:gsLst>
                  <a:lin ang="5400000" scaled="1"/>
                </a:gradFill>
                <a:latin typeface="+mn-ea"/>
              </a:rPr>
              <a:t>3</a:t>
            </a:r>
            <a:r>
              <a:rPr lang="zh-CN" altLang="en-US" sz="1050" dirty="0">
                <a:gradFill>
                  <a:gsLst>
                    <a:gs pos="0">
                      <a:schemeClr val="accent1"/>
                    </a:gs>
                    <a:gs pos="100000">
                      <a:schemeClr val="accent1">
                        <a:lumMod val="50000"/>
                      </a:schemeClr>
                    </a:gs>
                  </a:gsLst>
                  <a:lin ang="5400000" scaled="1"/>
                </a:gradFill>
                <a:latin typeface="+mn-ea"/>
              </a:rPr>
              <a:t>、私募基金管理人应具备至少</a:t>
            </a:r>
            <a:r>
              <a:rPr lang="en-US" altLang="zh-CN" sz="1050" dirty="0">
                <a:gradFill>
                  <a:gsLst>
                    <a:gs pos="0">
                      <a:schemeClr val="accent1"/>
                    </a:gs>
                    <a:gs pos="100000">
                      <a:schemeClr val="accent1">
                        <a:lumMod val="50000"/>
                      </a:schemeClr>
                    </a:gs>
                  </a:gsLst>
                  <a:lin ang="5400000" scaled="1"/>
                </a:gradFill>
                <a:latin typeface="+mn-ea"/>
              </a:rPr>
              <a:t>2</a:t>
            </a:r>
            <a:r>
              <a:rPr lang="zh-CN" altLang="en-US" sz="1050" dirty="0">
                <a:gradFill>
                  <a:gsLst>
                    <a:gs pos="0">
                      <a:schemeClr val="accent1"/>
                    </a:gs>
                    <a:gs pos="100000">
                      <a:schemeClr val="accent1">
                        <a:lumMod val="50000"/>
                      </a:schemeClr>
                    </a:gs>
                  </a:gsLst>
                  <a:lin ang="5400000" scaled="1"/>
                </a:gradFill>
                <a:latin typeface="+mn-ea"/>
              </a:rPr>
              <a:t>名高级管理人员</a:t>
            </a:r>
          </a:p>
          <a:p>
            <a:pPr algn="r">
              <a:lnSpc>
                <a:spcPct val="120000"/>
              </a:lnSpc>
              <a:defRPr/>
            </a:pPr>
            <a:r>
              <a:rPr lang="en-US" altLang="zh-CN" sz="1050" dirty="0">
                <a:gradFill>
                  <a:gsLst>
                    <a:gs pos="0">
                      <a:schemeClr val="accent1"/>
                    </a:gs>
                    <a:gs pos="100000">
                      <a:schemeClr val="accent1">
                        <a:lumMod val="50000"/>
                      </a:schemeClr>
                    </a:gs>
                  </a:gsLst>
                  <a:lin ang="5400000" scaled="1"/>
                </a:gradFill>
                <a:latin typeface="+mn-ea"/>
              </a:rPr>
              <a:t>4</a:t>
            </a:r>
            <a:r>
              <a:rPr lang="zh-CN" altLang="en-US" sz="1050" dirty="0">
                <a:gradFill>
                  <a:gsLst>
                    <a:gs pos="0">
                      <a:schemeClr val="accent1"/>
                    </a:gs>
                    <a:gs pos="100000">
                      <a:schemeClr val="accent1">
                        <a:lumMod val="50000"/>
                      </a:schemeClr>
                    </a:gs>
                  </a:gsLst>
                  <a:lin ang="5400000" scaled="1"/>
                </a:gradFill>
                <a:latin typeface="+mn-ea"/>
              </a:rPr>
              <a:t>、高级管理人员应当诚实守信，最近三年没有重大失信记录，未被中国证监会采取市场禁入措施</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defRPr/>
            </a:pPr>
            <a:r>
              <a:rPr lang="en-US" altLang="zh-CN" sz="1050" dirty="0">
                <a:gradFill>
                  <a:gsLst>
                    <a:gs pos="0">
                      <a:schemeClr val="accent1"/>
                    </a:gs>
                    <a:gs pos="100000">
                      <a:schemeClr val="accent1">
                        <a:lumMod val="50000"/>
                      </a:schemeClr>
                    </a:gs>
                  </a:gsLst>
                  <a:lin ang="5400000" scaled="1"/>
                </a:gradFill>
                <a:latin typeface="+mn-ea"/>
              </a:rPr>
              <a:t>5</a:t>
            </a:r>
            <a:r>
              <a:rPr lang="zh-CN" altLang="en-US" sz="1050" dirty="0">
                <a:gradFill>
                  <a:gsLst>
                    <a:gs pos="0">
                      <a:schemeClr val="accent1"/>
                    </a:gs>
                    <a:gs pos="100000">
                      <a:schemeClr val="accent1">
                        <a:lumMod val="50000"/>
                      </a:schemeClr>
                    </a:gs>
                  </a:gsLst>
                  <a:lin ang="5400000" scaled="1"/>
                </a:gradFill>
                <a:latin typeface="+mn-ea"/>
              </a:rPr>
              <a:t>、高管不得在非关联机构兼职</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defRPr/>
            </a:pPr>
            <a:r>
              <a:rPr lang="en-US" altLang="zh-CN" sz="1050" dirty="0">
                <a:gradFill>
                  <a:gsLst>
                    <a:gs pos="0">
                      <a:schemeClr val="accent1"/>
                    </a:gs>
                    <a:gs pos="100000">
                      <a:schemeClr val="accent1">
                        <a:lumMod val="50000"/>
                      </a:schemeClr>
                    </a:gs>
                  </a:gsLst>
                  <a:lin ang="5400000" scaled="1"/>
                </a:gradFill>
                <a:latin typeface="+mn-ea"/>
              </a:rPr>
              <a:t>6</a:t>
            </a:r>
            <a:r>
              <a:rPr lang="zh-CN" altLang="en-US" sz="1050" dirty="0">
                <a:gradFill>
                  <a:gsLst>
                    <a:gs pos="0">
                      <a:schemeClr val="accent1"/>
                    </a:gs>
                    <a:gs pos="100000">
                      <a:schemeClr val="accent1">
                        <a:lumMod val="50000"/>
                      </a:schemeClr>
                    </a:gs>
                  </a:gsLst>
                  <a:lin ang="5400000" scaled="1"/>
                </a:gradFill>
                <a:latin typeface="+mn-ea"/>
              </a:rPr>
              <a:t>、合规</a:t>
            </a:r>
            <a:r>
              <a:rPr lang="en-US" altLang="zh-CN" sz="1050" dirty="0">
                <a:gradFill>
                  <a:gsLst>
                    <a:gs pos="0">
                      <a:schemeClr val="accent1"/>
                    </a:gs>
                    <a:gs pos="100000">
                      <a:schemeClr val="accent1">
                        <a:lumMod val="50000"/>
                      </a:schemeClr>
                    </a:gs>
                  </a:gsLst>
                  <a:lin ang="5400000" scaled="1"/>
                </a:gradFill>
                <a:latin typeface="+mn-ea"/>
              </a:rPr>
              <a:t>\</a:t>
            </a:r>
            <a:r>
              <a:rPr lang="zh-CN" altLang="en-US" sz="1050" dirty="0">
                <a:gradFill>
                  <a:gsLst>
                    <a:gs pos="0">
                      <a:schemeClr val="accent1"/>
                    </a:gs>
                    <a:gs pos="100000">
                      <a:schemeClr val="accent1">
                        <a:lumMod val="50000"/>
                      </a:schemeClr>
                    </a:gs>
                  </a:gsLst>
                  <a:lin ang="5400000" scaled="1"/>
                </a:gradFill>
                <a:latin typeface="+mn-ea"/>
              </a:rPr>
              <a:t>风控负责人不得从事投资业务</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defRPr/>
            </a:pPr>
            <a:r>
              <a:rPr lang="en-US" altLang="zh-CN" sz="1050" dirty="0">
                <a:gradFill>
                  <a:gsLst>
                    <a:gs pos="0">
                      <a:schemeClr val="accent1"/>
                    </a:gs>
                    <a:gs pos="100000">
                      <a:schemeClr val="accent1">
                        <a:lumMod val="50000"/>
                      </a:schemeClr>
                    </a:gs>
                  </a:gsLst>
                  <a:lin ang="5400000" scaled="1"/>
                </a:gradFill>
                <a:latin typeface="+mn-ea"/>
              </a:rPr>
              <a:t>7</a:t>
            </a:r>
            <a:r>
              <a:rPr lang="zh-CN" altLang="en-US" sz="1050" dirty="0">
                <a:gradFill>
                  <a:gsLst>
                    <a:gs pos="0">
                      <a:schemeClr val="accent1"/>
                    </a:gs>
                    <a:gs pos="100000">
                      <a:schemeClr val="accent1">
                        <a:lumMod val="50000"/>
                      </a:schemeClr>
                    </a:gs>
                  </a:gsLst>
                  <a:lin ang="5400000" scaled="1"/>
                </a:gradFill>
                <a:latin typeface="+mn-ea"/>
              </a:rPr>
              <a:t>、不聘用从公募基金公司离职未满</a:t>
            </a:r>
            <a:r>
              <a:rPr lang="en-US" altLang="zh-CN" sz="1050" dirty="0">
                <a:gradFill>
                  <a:gsLst>
                    <a:gs pos="0">
                      <a:schemeClr val="accent1"/>
                    </a:gs>
                    <a:gs pos="100000">
                      <a:schemeClr val="accent1">
                        <a:lumMod val="50000"/>
                      </a:schemeClr>
                    </a:gs>
                  </a:gsLst>
                  <a:lin ang="5400000" scaled="1"/>
                </a:gradFill>
                <a:latin typeface="+mn-ea"/>
              </a:rPr>
              <a:t>3</a:t>
            </a:r>
            <a:r>
              <a:rPr lang="zh-CN" altLang="en-US" sz="1050" dirty="0">
                <a:gradFill>
                  <a:gsLst>
                    <a:gs pos="0">
                      <a:schemeClr val="accent1"/>
                    </a:gs>
                    <a:gs pos="100000">
                      <a:schemeClr val="accent1">
                        <a:lumMod val="50000"/>
                      </a:schemeClr>
                    </a:gs>
                  </a:gsLst>
                  <a:lin ang="5400000" scaled="1"/>
                </a:gradFill>
                <a:latin typeface="+mn-ea"/>
              </a:rPr>
              <a:t>个月基金经理从事投资，研究，交易等相关业务</a:t>
            </a:r>
          </a:p>
        </p:txBody>
      </p:sp>
      <p:grpSp>
        <p:nvGrpSpPr>
          <p:cNvPr id="6" name="组合 5">
            <a:extLst>
              <a:ext uri="{FF2B5EF4-FFF2-40B4-BE49-F238E27FC236}">
                <a16:creationId xmlns:a16="http://schemas.microsoft.com/office/drawing/2014/main" id="{711C0F98-1275-468B-BDF2-96B1885284FF}"/>
              </a:ext>
            </a:extLst>
          </p:cNvPr>
          <p:cNvGrpSpPr/>
          <p:nvPr/>
        </p:nvGrpSpPr>
        <p:grpSpPr>
          <a:xfrm>
            <a:off x="4558491" y="1356866"/>
            <a:ext cx="27017" cy="3786634"/>
            <a:chOff x="4558491" y="1356866"/>
            <a:chExt cx="27017" cy="3786634"/>
          </a:xfrm>
        </p:grpSpPr>
        <p:grpSp>
          <p:nvGrpSpPr>
            <p:cNvPr id="16400" name="Group 1"/>
            <p:cNvGrpSpPr/>
            <p:nvPr/>
          </p:nvGrpSpPr>
          <p:grpSpPr bwMode="auto">
            <a:xfrm>
              <a:off x="4558491" y="1356866"/>
              <a:ext cx="27017" cy="1512225"/>
              <a:chOff x="6077893" y="2108487"/>
              <a:chExt cx="36214" cy="1552769"/>
            </a:xfrm>
          </p:grpSpPr>
          <p:cxnSp>
            <p:nvCxnSpPr>
              <p:cNvPr id="12" name="Straight Connector 14"/>
              <p:cNvCxnSpPr/>
              <p:nvPr/>
            </p:nvCxnSpPr>
            <p:spPr>
              <a:xfrm>
                <a:off x="6115153" y="2108946"/>
                <a:ext cx="0" cy="1551819"/>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24"/>
              <p:cNvCxnSpPr/>
              <p:nvPr/>
            </p:nvCxnSpPr>
            <p:spPr>
              <a:xfrm>
                <a:off x="6076850" y="2108946"/>
                <a:ext cx="0" cy="1551819"/>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16401" name="Group 2"/>
            <p:cNvGrpSpPr/>
            <p:nvPr/>
          </p:nvGrpSpPr>
          <p:grpSpPr bwMode="auto">
            <a:xfrm>
              <a:off x="4558491" y="2847740"/>
              <a:ext cx="27017" cy="1116166"/>
              <a:chOff x="6077893" y="3797444"/>
              <a:chExt cx="36214" cy="1371599"/>
            </a:xfrm>
          </p:grpSpPr>
          <p:cxnSp>
            <p:nvCxnSpPr>
              <p:cNvPr id="15" name="Straight Connector 19"/>
              <p:cNvCxnSpPr/>
              <p:nvPr/>
            </p:nvCxnSpPr>
            <p:spPr>
              <a:xfrm>
                <a:off x="6115153" y="3797733"/>
                <a:ext cx="0" cy="1371411"/>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25"/>
              <p:cNvCxnSpPr/>
              <p:nvPr/>
            </p:nvCxnSpPr>
            <p:spPr>
              <a:xfrm>
                <a:off x="6076850" y="3797733"/>
                <a:ext cx="0" cy="1371411"/>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16402" name="Group 3"/>
            <p:cNvGrpSpPr/>
            <p:nvPr/>
          </p:nvGrpSpPr>
          <p:grpSpPr bwMode="auto">
            <a:xfrm>
              <a:off x="4558491" y="3978749"/>
              <a:ext cx="27017" cy="1164751"/>
              <a:chOff x="6077893" y="5305231"/>
              <a:chExt cx="36214" cy="1552769"/>
            </a:xfrm>
          </p:grpSpPr>
          <p:cxnSp>
            <p:nvCxnSpPr>
              <p:cNvPr id="18" name="Straight Connector 21"/>
              <p:cNvCxnSpPr/>
              <p:nvPr/>
            </p:nvCxnSpPr>
            <p:spPr>
              <a:xfrm>
                <a:off x="6115153" y="5304599"/>
                <a:ext cx="0" cy="1553401"/>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26"/>
              <p:cNvCxnSpPr/>
              <p:nvPr/>
            </p:nvCxnSpPr>
            <p:spPr>
              <a:xfrm>
                <a:off x="6076850" y="5304599"/>
                <a:ext cx="0" cy="1553401"/>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sp>
        <p:nvSpPr>
          <p:cNvPr id="20" name="Oval 40"/>
          <p:cNvSpPr/>
          <p:nvPr/>
        </p:nvSpPr>
        <p:spPr bwMode="auto">
          <a:xfrm>
            <a:off x="4521200" y="1317625"/>
            <a:ext cx="101600" cy="101600"/>
          </a:xfrm>
          <a:prstGeom prst="ellipse">
            <a:avLst/>
          </a:prstGeom>
          <a:gradFill>
            <a:gsLst>
              <a:gs pos="0">
                <a:schemeClr val="accent1"/>
              </a:gs>
              <a:gs pos="100000">
                <a:schemeClr val="accent1">
                  <a:lumMod val="50000"/>
                </a:schemeClr>
              </a:gs>
            </a:gsLst>
            <a:lin ang="54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21" name="Oval 41"/>
          <p:cNvSpPr/>
          <p:nvPr/>
        </p:nvSpPr>
        <p:spPr bwMode="auto">
          <a:xfrm>
            <a:off x="4521200" y="3870325"/>
            <a:ext cx="101600" cy="101600"/>
          </a:xfrm>
          <a:prstGeom prst="ellipse">
            <a:avLst/>
          </a:prstGeom>
          <a:gradFill>
            <a:gsLst>
              <a:gs pos="0">
                <a:schemeClr val="accent1"/>
              </a:gs>
              <a:gs pos="100000">
                <a:schemeClr val="accent1">
                  <a:lumMod val="50000"/>
                </a:schemeClr>
              </a:gs>
            </a:gsLst>
            <a:lin ang="54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38" name="文本框 48"/>
          <p:cNvSpPr txBox="1">
            <a:spLocks noChangeArrowheads="1"/>
          </p:cNvSpPr>
          <p:nvPr/>
        </p:nvSpPr>
        <p:spPr bwMode="auto">
          <a:xfrm>
            <a:off x="3836248" y="236041"/>
            <a:ext cx="178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defRPr/>
            </a:pPr>
            <a:r>
              <a:rPr lang="zh-CN" altLang="en-US" sz="2400" dirty="0">
                <a:gradFill>
                  <a:gsLst>
                    <a:gs pos="0">
                      <a:schemeClr val="accent1"/>
                    </a:gs>
                    <a:gs pos="100000">
                      <a:schemeClr val="accent1">
                        <a:lumMod val="50000"/>
                      </a:schemeClr>
                    </a:gs>
                  </a:gsLst>
                  <a:lin ang="5400000" scaled="1"/>
                </a:gradFill>
                <a:latin typeface="微软雅黑" panose="020B0503020204020204" pitchFamily="34" charset="-122"/>
              </a:rPr>
              <a:t>基金风控</a:t>
            </a:r>
          </a:p>
        </p:txBody>
      </p:sp>
      <p:sp>
        <p:nvSpPr>
          <p:cNvPr id="40" name="Content Placeholder 2"/>
          <p:cNvSpPr txBox="1"/>
          <p:nvPr/>
        </p:nvSpPr>
        <p:spPr>
          <a:xfrm>
            <a:off x="1760538" y="731838"/>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fontAlgn="auto">
              <a:lnSpc>
                <a:spcPct val="120000"/>
              </a:lnSpc>
              <a:spcBef>
                <a:spcPts val="0"/>
              </a:spcBef>
              <a:spcAft>
                <a:spcPts val="0"/>
              </a:spcAft>
              <a:buFont typeface="Arial" panose="020B0604020202020204" pitchFamily="34" charset="0"/>
              <a:buNone/>
              <a:defRPr/>
            </a:pPr>
            <a:r>
              <a:rPr lang="zh-CN" altLang="en-US" sz="1100" dirty="0">
                <a:gradFill>
                  <a:gsLst>
                    <a:gs pos="0">
                      <a:schemeClr val="accent1"/>
                    </a:gs>
                    <a:gs pos="100000">
                      <a:schemeClr val="accent1">
                        <a:lumMod val="50000"/>
                      </a:schemeClr>
                    </a:gs>
                  </a:gsLst>
                  <a:lin ang="5400000" scaled="1"/>
                </a:gradFill>
                <a:latin typeface="+mn-ea"/>
                <a:cs typeface="Arial" panose="020B0604020202020204" pitchFamily="34" charset="0"/>
              </a:rPr>
              <a:t>规章制度保障下的内部和外部执行</a:t>
            </a:r>
            <a:endParaRPr lang="en-US" altLang="zh-CN" sz="1100" dirty="0">
              <a:gradFill>
                <a:gsLst>
                  <a:gs pos="0">
                    <a:schemeClr val="accent1"/>
                  </a:gs>
                  <a:gs pos="100000">
                    <a:schemeClr val="accent1">
                      <a:lumMod val="50000"/>
                    </a:schemeClr>
                  </a:gs>
                </a:gsLst>
                <a:lin ang="5400000" scaled="1"/>
              </a:gradFill>
              <a:latin typeface="+mn-ea"/>
              <a:cs typeface="Arial" panose="020B0604020202020204" pitchFamily="34" charset="0"/>
            </a:endParaRPr>
          </a:p>
        </p:txBody>
      </p:sp>
      <p:cxnSp>
        <p:nvCxnSpPr>
          <p:cNvPr id="41" name="直接连接符 40"/>
          <p:cNvCxnSpPr/>
          <p:nvPr/>
        </p:nvCxnSpPr>
        <p:spPr>
          <a:xfrm>
            <a:off x="5400675" y="485775"/>
            <a:ext cx="10429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2627313" y="485775"/>
            <a:ext cx="104457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E4A46281-B94F-4E8F-8A55-24E25B07739F}"/>
              </a:ext>
            </a:extLst>
          </p:cNvPr>
          <p:cNvSpPr/>
          <p:nvPr/>
        </p:nvSpPr>
        <p:spPr>
          <a:xfrm>
            <a:off x="2488402" y="1228845"/>
            <a:ext cx="2031321" cy="338554"/>
          </a:xfrm>
          <a:prstGeom prst="rect">
            <a:avLst/>
          </a:prstGeom>
          <a:noFill/>
        </p:spPr>
        <p:txBody>
          <a:bodyPr wrap="square">
            <a:spAutoFit/>
          </a:bodyPr>
          <a:lstStyle/>
          <a:p>
            <a:r>
              <a:rPr lang="zh-CN" altLang="en-US" sz="1600" b="1" dirty="0">
                <a:gradFill>
                  <a:gsLst>
                    <a:gs pos="0">
                      <a:schemeClr val="accent1"/>
                    </a:gs>
                    <a:gs pos="100000">
                      <a:schemeClr val="accent1">
                        <a:lumMod val="50000"/>
                      </a:schemeClr>
                    </a:gs>
                  </a:gsLst>
                  <a:lin ang="5400000" scaled="1"/>
                </a:gradFill>
              </a:rPr>
              <a:t>禁止兼营其他业务</a:t>
            </a:r>
          </a:p>
        </p:txBody>
      </p:sp>
      <p:sp>
        <p:nvSpPr>
          <p:cNvPr id="5" name="矩形 4">
            <a:extLst>
              <a:ext uri="{FF2B5EF4-FFF2-40B4-BE49-F238E27FC236}">
                <a16:creationId xmlns:a16="http://schemas.microsoft.com/office/drawing/2014/main" id="{C0AB76F6-8F79-4B7B-88EC-9966442C541A}"/>
              </a:ext>
            </a:extLst>
          </p:cNvPr>
          <p:cNvSpPr/>
          <p:nvPr/>
        </p:nvSpPr>
        <p:spPr>
          <a:xfrm>
            <a:off x="4893651" y="1317625"/>
            <a:ext cx="4075431" cy="1045414"/>
          </a:xfrm>
          <a:prstGeom prst="rect">
            <a:avLst/>
          </a:prstGeom>
          <a:ln>
            <a:solidFill>
              <a:schemeClr val="accent4"/>
            </a:solidFill>
          </a:ln>
        </p:spPr>
        <p:txBody>
          <a:bodyPr wrap="square">
            <a:spAutoFit/>
          </a:bodyPr>
          <a:lstStyle/>
          <a:p>
            <a:pPr>
              <a:lnSpc>
                <a:spcPct val="120000"/>
              </a:lnSpc>
            </a:pPr>
            <a:r>
              <a:rPr lang="en-US" altLang="zh-CN" sz="1050" dirty="0">
                <a:gradFill>
                  <a:gsLst>
                    <a:gs pos="0">
                      <a:schemeClr val="accent1"/>
                    </a:gs>
                    <a:gs pos="100000">
                      <a:schemeClr val="accent1">
                        <a:lumMod val="50000"/>
                      </a:schemeClr>
                    </a:gs>
                  </a:gsLst>
                  <a:lin ang="5400000" scaled="1"/>
                </a:gradFill>
                <a:latin typeface="+mn-ea"/>
              </a:rPr>
              <a:t>1</a:t>
            </a:r>
            <a:r>
              <a:rPr lang="zh-CN" altLang="en-US" sz="1050" dirty="0">
                <a:gradFill>
                  <a:gsLst>
                    <a:gs pos="0">
                      <a:schemeClr val="accent1"/>
                    </a:gs>
                    <a:gs pos="100000">
                      <a:schemeClr val="accent1">
                        <a:lumMod val="50000"/>
                      </a:schemeClr>
                    </a:gs>
                  </a:gsLst>
                  <a:lin ang="5400000" scaled="1"/>
                </a:gradFill>
                <a:latin typeface="+mn-ea"/>
              </a:rPr>
              <a:t>、专业化运营原则，主营业务清晰</a:t>
            </a: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2</a:t>
            </a:r>
            <a:r>
              <a:rPr lang="zh-CN" altLang="en-US" sz="1050" dirty="0">
                <a:gradFill>
                  <a:gsLst>
                    <a:gs pos="0">
                      <a:schemeClr val="accent1"/>
                    </a:gs>
                    <a:gs pos="100000">
                      <a:schemeClr val="accent1">
                        <a:lumMod val="50000"/>
                      </a:schemeClr>
                    </a:gs>
                  </a:gsLst>
                  <a:lin ang="5400000" scaled="1"/>
                </a:gradFill>
                <a:latin typeface="+mn-ea"/>
              </a:rPr>
              <a:t>、不得兼营与私募基金管理无关或存在利益冲突的其他业务</a:t>
            </a: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3</a:t>
            </a:r>
            <a:r>
              <a:rPr lang="zh-CN" altLang="en-US" sz="1050" dirty="0">
                <a:gradFill>
                  <a:gsLst>
                    <a:gs pos="0">
                      <a:schemeClr val="accent1"/>
                    </a:gs>
                    <a:gs pos="100000">
                      <a:schemeClr val="accent1">
                        <a:lumMod val="50000"/>
                      </a:schemeClr>
                    </a:gs>
                  </a:gsLst>
                  <a:lin ang="5400000" scaled="1"/>
                </a:gradFill>
                <a:latin typeface="+mn-ea"/>
              </a:rPr>
              <a:t>、私募基金管理人不得兼营 “与私募基金属性相冲突、容易误导投资者” ，例如民间借贷、民间融资、配资业务、小额理财、小额借贷、</a:t>
            </a:r>
            <a:r>
              <a:rPr lang="en-US" altLang="zh-CN" sz="1050" dirty="0">
                <a:gradFill>
                  <a:gsLst>
                    <a:gs pos="0">
                      <a:schemeClr val="accent1"/>
                    </a:gs>
                    <a:gs pos="100000">
                      <a:schemeClr val="accent1">
                        <a:lumMod val="50000"/>
                      </a:schemeClr>
                    </a:gs>
                  </a:gsLst>
                  <a:lin ang="5400000" scaled="1"/>
                </a:gradFill>
                <a:latin typeface="+mn-ea"/>
              </a:rPr>
              <a:t>P2P</a:t>
            </a:r>
            <a:r>
              <a:rPr lang="zh-CN" altLang="en-US" sz="1050" dirty="0">
                <a:gradFill>
                  <a:gsLst>
                    <a:gs pos="0">
                      <a:schemeClr val="accent1"/>
                    </a:gs>
                    <a:gs pos="100000">
                      <a:schemeClr val="accent1">
                        <a:lumMod val="50000"/>
                      </a:schemeClr>
                    </a:gs>
                  </a:gsLst>
                  <a:lin ang="5400000" scaled="1"/>
                </a:gradFill>
                <a:latin typeface="+mn-ea"/>
              </a:rPr>
              <a:t>或</a:t>
            </a:r>
            <a:r>
              <a:rPr lang="en-US" altLang="zh-CN" sz="1050" dirty="0">
                <a:gradFill>
                  <a:gsLst>
                    <a:gs pos="0">
                      <a:schemeClr val="accent1"/>
                    </a:gs>
                    <a:gs pos="100000">
                      <a:schemeClr val="accent1">
                        <a:lumMod val="50000"/>
                      </a:schemeClr>
                    </a:gs>
                  </a:gsLst>
                  <a:lin ang="5400000" scaled="1"/>
                </a:gradFill>
                <a:latin typeface="+mn-ea"/>
              </a:rPr>
              <a:t>P2B</a:t>
            </a:r>
            <a:r>
              <a:rPr lang="zh-CN" altLang="en-US" sz="1050" dirty="0">
                <a:gradFill>
                  <a:gsLst>
                    <a:gs pos="0">
                      <a:schemeClr val="accent1"/>
                    </a:gs>
                    <a:gs pos="100000">
                      <a:schemeClr val="accent1">
                        <a:lumMod val="50000"/>
                      </a:schemeClr>
                    </a:gs>
                  </a:gsLst>
                  <a:lin ang="5400000" scaled="1"/>
                </a:gradFill>
                <a:latin typeface="+mn-ea"/>
              </a:rPr>
              <a:t>、众筹等。</a:t>
            </a:r>
          </a:p>
        </p:txBody>
      </p:sp>
      <p:sp>
        <p:nvSpPr>
          <p:cNvPr id="42" name="Isosceles Triangle 48">
            <a:extLst>
              <a:ext uri="{FF2B5EF4-FFF2-40B4-BE49-F238E27FC236}">
                <a16:creationId xmlns:a16="http://schemas.microsoft.com/office/drawing/2014/main" id="{99FBCCDC-0620-4902-BFFF-CB8D52A04E81}"/>
              </a:ext>
            </a:extLst>
          </p:cNvPr>
          <p:cNvSpPr/>
          <p:nvPr/>
        </p:nvSpPr>
        <p:spPr>
          <a:xfrm rot="16200000" flipH="1">
            <a:off x="4437063" y="3879057"/>
            <a:ext cx="52387" cy="87313"/>
          </a:xfrm>
          <a:prstGeom prst="triangle">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25" name="矩形 24">
            <a:extLst>
              <a:ext uri="{FF2B5EF4-FFF2-40B4-BE49-F238E27FC236}">
                <a16:creationId xmlns:a16="http://schemas.microsoft.com/office/drawing/2014/main" id="{F1E106E3-9144-409E-B9CA-CE5F384DDA1C}"/>
              </a:ext>
            </a:extLst>
          </p:cNvPr>
          <p:cNvSpPr/>
          <p:nvPr/>
        </p:nvSpPr>
        <p:spPr>
          <a:xfrm>
            <a:off x="4893651" y="2824911"/>
            <a:ext cx="4075431" cy="2014911"/>
          </a:xfrm>
          <a:prstGeom prst="rect">
            <a:avLst/>
          </a:prstGeom>
          <a:ln>
            <a:solidFill>
              <a:schemeClr val="accent4"/>
            </a:solidFill>
          </a:ln>
        </p:spPr>
        <p:txBody>
          <a:bodyPr wrap="square">
            <a:spAutoFit/>
          </a:bodyPr>
          <a:lstStyle/>
          <a:p>
            <a:pPr>
              <a:lnSpc>
                <a:spcPct val="120000"/>
              </a:lnSpc>
            </a:pPr>
            <a:r>
              <a:rPr lang="en-US" altLang="zh-CN" sz="1050" dirty="0">
                <a:gradFill>
                  <a:gsLst>
                    <a:gs pos="0">
                      <a:schemeClr val="accent1"/>
                    </a:gs>
                    <a:gs pos="100000">
                      <a:schemeClr val="accent1">
                        <a:lumMod val="50000"/>
                      </a:schemeClr>
                    </a:gs>
                  </a:gsLst>
                  <a:lin ang="5400000" scaled="1"/>
                </a:gradFill>
                <a:latin typeface="+mn-ea"/>
              </a:rPr>
              <a:t>1</a:t>
            </a:r>
            <a:r>
              <a:rPr lang="zh-CN" altLang="en-US" sz="1050" dirty="0">
                <a:gradFill>
                  <a:gsLst>
                    <a:gs pos="0">
                      <a:schemeClr val="accent1"/>
                    </a:gs>
                    <a:gs pos="100000">
                      <a:schemeClr val="accent1">
                        <a:lumMod val="50000"/>
                      </a:schemeClr>
                    </a:gs>
                  </a:gsLst>
                  <a:lin ang="5400000" scaled="1"/>
                </a:gradFill>
                <a:latin typeface="+mn-ea"/>
              </a:rPr>
              <a:t>、 公开推介或者变相公开推介</a:t>
            </a:r>
            <a:endParaRPr lang="en-US" altLang="zh-CN" sz="1050" dirty="0">
              <a:gradFill>
                <a:gsLst>
                  <a:gs pos="0">
                    <a:schemeClr val="accent1"/>
                  </a:gs>
                  <a:gs pos="100000">
                    <a:schemeClr val="accent1">
                      <a:lumMod val="50000"/>
                    </a:schemeClr>
                  </a:gs>
                </a:gsLst>
                <a:lin ang="5400000" scaled="1"/>
              </a:gradFill>
              <a:latin typeface="+mn-ea"/>
            </a:endParaRP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2</a:t>
            </a:r>
            <a:r>
              <a:rPr lang="zh-CN" altLang="en-US" sz="1050" dirty="0">
                <a:gradFill>
                  <a:gsLst>
                    <a:gs pos="0">
                      <a:schemeClr val="accent1"/>
                    </a:gs>
                    <a:gs pos="100000">
                      <a:schemeClr val="accent1">
                        <a:lumMod val="50000"/>
                      </a:schemeClr>
                    </a:gs>
                  </a:gsLst>
                  <a:lin ang="5400000" scaled="1"/>
                </a:gradFill>
                <a:latin typeface="+mn-ea"/>
              </a:rPr>
              <a:t>、推介材料虚假记载、误导性陈述或者重大遗漏</a:t>
            </a:r>
            <a:endParaRPr lang="en-US" altLang="zh-CN" sz="1050" dirty="0">
              <a:gradFill>
                <a:gsLst>
                  <a:gs pos="0">
                    <a:schemeClr val="accent1"/>
                  </a:gs>
                  <a:gs pos="100000">
                    <a:schemeClr val="accent1">
                      <a:lumMod val="50000"/>
                    </a:schemeClr>
                  </a:gs>
                </a:gsLst>
                <a:lin ang="5400000" scaled="1"/>
              </a:gradFill>
              <a:latin typeface="+mn-ea"/>
            </a:endParaRP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3</a:t>
            </a:r>
            <a:r>
              <a:rPr lang="zh-CN" altLang="en-US" sz="1050" dirty="0">
                <a:gradFill>
                  <a:gsLst>
                    <a:gs pos="0">
                      <a:schemeClr val="accent1"/>
                    </a:gs>
                    <a:gs pos="100000">
                      <a:schemeClr val="accent1">
                        <a:lumMod val="50000"/>
                      </a:schemeClr>
                    </a:gs>
                  </a:gsLst>
                  <a:lin ang="5400000" scaled="1"/>
                </a:gradFill>
                <a:latin typeface="+mn-ea"/>
              </a:rPr>
              <a:t>、承诺投资者资金不受损失、承诺投资者最低收益，包括宣传“预期收益”、“预计收益”、“预测投 资业绩”等相关内容</a:t>
            </a:r>
            <a:endParaRPr lang="en-US" altLang="zh-CN" sz="1050" dirty="0">
              <a:gradFill>
                <a:gsLst>
                  <a:gs pos="0">
                    <a:schemeClr val="accent1"/>
                  </a:gs>
                  <a:gs pos="100000">
                    <a:schemeClr val="accent1">
                      <a:lumMod val="50000"/>
                    </a:schemeClr>
                  </a:gs>
                </a:gsLst>
                <a:lin ang="5400000" scaled="1"/>
              </a:gradFill>
              <a:latin typeface="+mn-ea"/>
            </a:endParaRP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4</a:t>
            </a:r>
            <a:r>
              <a:rPr lang="zh-CN" altLang="en-US" sz="1050" dirty="0">
                <a:gradFill>
                  <a:gsLst>
                    <a:gs pos="0">
                      <a:schemeClr val="accent1"/>
                    </a:gs>
                    <a:gs pos="100000">
                      <a:schemeClr val="accent1">
                        <a:lumMod val="50000"/>
                      </a:schemeClr>
                    </a:gs>
                  </a:gsLst>
                  <a:lin ang="5400000" scaled="1"/>
                </a:gradFill>
                <a:latin typeface="+mn-ea"/>
              </a:rPr>
              <a:t>、夸大或者片面推介基金，违规使用“安全”、“保证”、“承诺”、“保险”、“避险”、“有保 障”、“高收益”、“无风险”等可能误导投资人进行风险判断的措辞</a:t>
            </a:r>
            <a:endParaRPr lang="en-US" altLang="zh-CN" sz="1050" dirty="0">
              <a:gradFill>
                <a:gsLst>
                  <a:gs pos="0">
                    <a:schemeClr val="accent1"/>
                  </a:gs>
                  <a:gs pos="100000">
                    <a:schemeClr val="accent1">
                      <a:lumMod val="50000"/>
                    </a:schemeClr>
                  </a:gs>
                </a:gsLst>
                <a:lin ang="5400000" scaled="1"/>
              </a:gradFill>
              <a:latin typeface="+mn-ea"/>
            </a:endParaRP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5</a:t>
            </a:r>
            <a:r>
              <a:rPr lang="zh-CN" altLang="en-US" sz="1050" dirty="0">
                <a:gradFill>
                  <a:gsLst>
                    <a:gs pos="0">
                      <a:schemeClr val="accent1"/>
                    </a:gs>
                    <a:gs pos="100000">
                      <a:schemeClr val="accent1">
                        <a:lumMod val="50000"/>
                      </a:schemeClr>
                    </a:gs>
                  </a:gsLst>
                  <a:lin ang="5400000" scaled="1"/>
                </a:gradFill>
                <a:latin typeface="+mn-ea"/>
              </a:rPr>
              <a:t>、使用“欲购从速”、“申购良机”等片面强调集中营销时间限制的措辞</a:t>
            </a:r>
            <a:endParaRPr lang="en-US" altLang="zh-CN" sz="1050" dirty="0">
              <a:gradFill>
                <a:gsLst>
                  <a:gs pos="0">
                    <a:schemeClr val="accent1"/>
                  </a:gs>
                  <a:gs pos="100000">
                    <a:schemeClr val="accent1">
                      <a:lumMod val="50000"/>
                    </a:schemeClr>
                  </a:gs>
                </a:gsLst>
                <a:lin ang="5400000" scaled="1"/>
              </a:gradFill>
              <a:latin typeface="+mn-ea"/>
            </a:endParaRPr>
          </a:p>
          <a:p>
            <a:pPr>
              <a:lnSpc>
                <a:spcPct val="120000"/>
              </a:lnSpc>
            </a:pPr>
            <a:r>
              <a:rPr lang="zh-CN" altLang="en-US" sz="1050" dirty="0">
                <a:gradFill>
                  <a:gsLst>
                    <a:gs pos="0">
                      <a:schemeClr val="accent1"/>
                    </a:gs>
                    <a:gs pos="100000">
                      <a:schemeClr val="accent1">
                        <a:lumMod val="50000"/>
                      </a:schemeClr>
                    </a:gs>
                  </a:gsLst>
                  <a:lin ang="5400000" scaled="1"/>
                </a:gradFill>
                <a:latin typeface="+mn-ea"/>
              </a:rPr>
              <a:t> </a:t>
            </a:r>
            <a:r>
              <a:rPr lang="en-US" altLang="zh-CN" sz="1050" dirty="0">
                <a:gradFill>
                  <a:gsLst>
                    <a:gs pos="0">
                      <a:schemeClr val="accent1"/>
                    </a:gs>
                    <a:gs pos="100000">
                      <a:schemeClr val="accent1">
                        <a:lumMod val="50000"/>
                      </a:schemeClr>
                    </a:gs>
                  </a:gsLst>
                  <a:lin ang="5400000" scaled="1"/>
                </a:gradFill>
                <a:latin typeface="+mn-ea"/>
              </a:rPr>
              <a:t>6</a:t>
            </a:r>
            <a:r>
              <a:rPr lang="zh-CN" altLang="en-US" sz="1050" dirty="0">
                <a:gradFill>
                  <a:gsLst>
                    <a:gs pos="0">
                      <a:schemeClr val="accent1"/>
                    </a:gs>
                    <a:gs pos="100000">
                      <a:schemeClr val="accent1">
                        <a:lumMod val="50000"/>
                      </a:schemeClr>
                    </a:gs>
                  </a:gsLst>
                  <a:lin ang="5400000" scaled="1"/>
                </a:gradFill>
                <a:latin typeface="+mn-ea"/>
              </a:rPr>
              <a:t>、推介或片面节选少于</a:t>
            </a:r>
            <a:r>
              <a:rPr lang="en-US" altLang="zh-CN" sz="1050" dirty="0">
                <a:gradFill>
                  <a:gsLst>
                    <a:gs pos="0">
                      <a:schemeClr val="accent1"/>
                    </a:gs>
                    <a:gs pos="100000">
                      <a:schemeClr val="accent1">
                        <a:lumMod val="50000"/>
                      </a:schemeClr>
                    </a:gs>
                  </a:gsLst>
                  <a:lin ang="5400000" scaled="1"/>
                </a:gradFill>
                <a:latin typeface="+mn-ea"/>
              </a:rPr>
              <a:t>6</a:t>
            </a:r>
            <a:r>
              <a:rPr lang="zh-CN" altLang="en-US" sz="1050" dirty="0">
                <a:gradFill>
                  <a:gsLst>
                    <a:gs pos="0">
                      <a:schemeClr val="accent1"/>
                    </a:gs>
                    <a:gs pos="100000">
                      <a:schemeClr val="accent1">
                        <a:lumMod val="50000"/>
                      </a:schemeClr>
                    </a:gs>
                  </a:gsLst>
                  <a:lin ang="5400000" scaled="1"/>
                </a:gradFill>
                <a:latin typeface="+mn-ea"/>
              </a:rPr>
              <a:t>个月过往整体业绩或过往基金产品业绩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par>
                                <p:cTn id="12" presetID="22" presetClass="entr" presetSubtype="2" fill="hold" nodeType="withEffect">
                                  <p:stCondLst>
                                    <p:cond delay="400"/>
                                  </p:stCondLst>
                                  <p:childTnLst>
                                    <p:set>
                                      <p:cBhvr>
                                        <p:cTn id="13" dur="1" fill="hold">
                                          <p:stCondLst>
                                            <p:cond delay="0"/>
                                          </p:stCondLst>
                                        </p:cTn>
                                        <p:tgtEl>
                                          <p:spTgt spid="43"/>
                                        </p:tgtEl>
                                        <p:attrNameLst>
                                          <p:attrName>style.visibility</p:attrName>
                                        </p:attrNameLst>
                                      </p:cBhvr>
                                      <p:to>
                                        <p:strVal val="visible"/>
                                      </p:to>
                                    </p:set>
                                    <p:animEffect transition="in" filter="wipe(right)">
                                      <p:cBhvr>
                                        <p:cTn id="14" dur="500"/>
                                        <p:tgtEl>
                                          <p:spTgt spid="4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6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500"/>
                            </p:stCondLst>
                            <p:childTnLst>
                              <p:par>
                                <p:cTn id="30" presetID="2" presetClass="entr" presetSubtype="2" decel="10000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1+#ppt_w/2"/>
                                          </p:val>
                                        </p:tav>
                                        <p:tav tm="100000">
                                          <p:val>
                                            <p:strVal val="#ppt_x"/>
                                          </p:val>
                                        </p:tav>
                                      </p:tavLst>
                                    </p:anim>
                                    <p:anim calcmode="lin" valueType="num">
                                      <p:cBhvr additive="base">
                                        <p:cTn id="33"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5" grpId="0"/>
      <p:bldP spid="48" grpId="0" animBg="1"/>
      <p:bldP spid="38" grpId="0"/>
      <p:bldP spid="40" grpId="0"/>
      <p:bldP spid="42"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sosceles Triangle 45"/>
          <p:cNvSpPr/>
          <p:nvPr/>
        </p:nvSpPr>
        <p:spPr>
          <a:xfrm rot="5400000">
            <a:off x="4677569" y="1331119"/>
            <a:ext cx="50800" cy="87312"/>
          </a:xfrm>
          <a:prstGeom prst="triangle">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25" name="Isosceles Triangle 48"/>
          <p:cNvSpPr/>
          <p:nvPr/>
        </p:nvSpPr>
        <p:spPr>
          <a:xfrm rot="16200000" flipH="1">
            <a:off x="4427538" y="2609850"/>
            <a:ext cx="52387" cy="87313"/>
          </a:xfrm>
          <a:prstGeom prst="triangle">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45" name="文本框 44"/>
          <p:cNvSpPr txBox="1"/>
          <p:nvPr/>
        </p:nvSpPr>
        <p:spPr>
          <a:xfrm>
            <a:off x="3349384" y="2458036"/>
            <a:ext cx="1249362" cy="338554"/>
          </a:xfrm>
          <a:prstGeom prst="rect">
            <a:avLst/>
          </a:prstGeom>
          <a:noFill/>
        </p:spPr>
        <p:txBody>
          <a:bodyPr>
            <a:spAutoFit/>
          </a:bodyPr>
          <a:lstStyle>
            <a:defPPr>
              <a:defRPr lang="zh-CN"/>
            </a:defPPr>
            <a:lvl1pPr fontAlgn="auto">
              <a:spcBef>
                <a:spcPts val="0"/>
              </a:spcBef>
              <a:spcAft>
                <a:spcPts val="0"/>
              </a:spcAft>
              <a:defRPr sz="1600" b="1">
                <a:gradFill>
                  <a:gsLst>
                    <a:gs pos="0">
                      <a:schemeClr val="accent1"/>
                    </a:gs>
                    <a:gs pos="100000">
                      <a:schemeClr val="accent1">
                        <a:lumMod val="50000"/>
                      </a:schemeClr>
                    </a:gs>
                  </a:gsLst>
                  <a:lin ang="5400000" scaled="1"/>
                </a:gradFill>
              </a:defRPr>
            </a:lvl1pPr>
          </a:lstStyle>
          <a:p>
            <a:r>
              <a:rPr lang="zh-CN" altLang="en-US" dirty="0"/>
              <a:t>如实披露</a:t>
            </a:r>
          </a:p>
        </p:txBody>
      </p:sp>
      <p:sp>
        <p:nvSpPr>
          <p:cNvPr id="56" name="Isosceles Triangle 45"/>
          <p:cNvSpPr/>
          <p:nvPr/>
        </p:nvSpPr>
        <p:spPr>
          <a:xfrm rot="5400000">
            <a:off x="4675982" y="3877468"/>
            <a:ext cx="50800" cy="87313"/>
          </a:xfrm>
          <a:prstGeom prst="triangle">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57" name="文本框 56"/>
          <p:cNvSpPr txBox="1"/>
          <p:nvPr/>
        </p:nvSpPr>
        <p:spPr>
          <a:xfrm>
            <a:off x="4806950" y="3808413"/>
            <a:ext cx="2213321" cy="338554"/>
          </a:xfrm>
          <a:prstGeom prst="rect">
            <a:avLst/>
          </a:prstGeom>
          <a:noFill/>
        </p:spPr>
        <p:txBody>
          <a:bodyPr wrap="square">
            <a:spAutoFit/>
          </a:bodyPr>
          <a:lstStyle>
            <a:defPPr>
              <a:defRPr lang="zh-CN"/>
            </a:defPPr>
            <a:lvl1pPr fontAlgn="auto">
              <a:spcBef>
                <a:spcPts val="0"/>
              </a:spcBef>
              <a:spcAft>
                <a:spcPts val="0"/>
              </a:spcAft>
              <a:defRPr sz="1600" b="1">
                <a:gradFill>
                  <a:gsLst>
                    <a:gs pos="0">
                      <a:schemeClr val="accent1"/>
                    </a:gs>
                    <a:gs pos="100000">
                      <a:schemeClr val="accent1">
                        <a:lumMod val="50000"/>
                      </a:schemeClr>
                    </a:gs>
                  </a:gsLst>
                  <a:lin ang="5400000" scaled="1"/>
                </a:gradFill>
              </a:defRPr>
            </a:lvl1pPr>
          </a:lstStyle>
          <a:p>
            <a:r>
              <a:rPr lang="zh-CN" altLang="en-US" dirty="0"/>
              <a:t>产品风险定级</a:t>
            </a:r>
          </a:p>
        </p:txBody>
      </p:sp>
      <p:grpSp>
        <p:nvGrpSpPr>
          <p:cNvPr id="3" name="组合 2"/>
          <p:cNvGrpSpPr/>
          <p:nvPr/>
        </p:nvGrpSpPr>
        <p:grpSpPr bwMode="auto">
          <a:xfrm>
            <a:off x="4497388" y="-164553"/>
            <a:ext cx="125412" cy="5308054"/>
            <a:chOff x="4520930" y="1318196"/>
            <a:chExt cx="102141" cy="3825305"/>
          </a:xfrm>
        </p:grpSpPr>
        <p:grpSp>
          <p:nvGrpSpPr>
            <p:cNvPr id="16400" name="Group 1"/>
            <p:cNvGrpSpPr/>
            <p:nvPr/>
          </p:nvGrpSpPr>
          <p:grpSpPr bwMode="auto">
            <a:xfrm>
              <a:off x="4558420" y="1357431"/>
              <a:ext cx="27161" cy="1512000"/>
              <a:chOff x="6077893" y="2108487"/>
              <a:chExt cx="36214" cy="1552769"/>
            </a:xfrm>
          </p:grpSpPr>
          <p:cxnSp>
            <p:nvCxnSpPr>
              <p:cNvPr id="12" name="Straight Connector 14"/>
              <p:cNvCxnSpPr/>
              <p:nvPr/>
            </p:nvCxnSpPr>
            <p:spPr>
              <a:xfrm>
                <a:off x="6115153" y="2108946"/>
                <a:ext cx="0" cy="1551819"/>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24"/>
              <p:cNvCxnSpPr/>
              <p:nvPr/>
            </p:nvCxnSpPr>
            <p:spPr>
              <a:xfrm>
                <a:off x="6076850" y="2108946"/>
                <a:ext cx="0" cy="1551819"/>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16401" name="Group 2"/>
            <p:cNvGrpSpPr/>
            <p:nvPr/>
          </p:nvGrpSpPr>
          <p:grpSpPr bwMode="auto">
            <a:xfrm>
              <a:off x="4558420" y="2848083"/>
              <a:ext cx="27161" cy="1116000"/>
              <a:chOff x="6077893" y="3797444"/>
              <a:chExt cx="36214" cy="1371599"/>
            </a:xfrm>
          </p:grpSpPr>
          <p:cxnSp>
            <p:nvCxnSpPr>
              <p:cNvPr id="15" name="Straight Connector 19"/>
              <p:cNvCxnSpPr/>
              <p:nvPr/>
            </p:nvCxnSpPr>
            <p:spPr>
              <a:xfrm>
                <a:off x="6115153" y="3797733"/>
                <a:ext cx="0" cy="1371411"/>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25"/>
              <p:cNvCxnSpPr/>
              <p:nvPr/>
            </p:nvCxnSpPr>
            <p:spPr>
              <a:xfrm>
                <a:off x="6076850" y="3797733"/>
                <a:ext cx="0" cy="1371411"/>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16402" name="Group 3"/>
            <p:cNvGrpSpPr/>
            <p:nvPr/>
          </p:nvGrpSpPr>
          <p:grpSpPr bwMode="auto">
            <a:xfrm>
              <a:off x="4558420" y="3978924"/>
              <a:ext cx="27161" cy="1164577"/>
              <a:chOff x="6077893" y="5305231"/>
              <a:chExt cx="36214" cy="1552769"/>
            </a:xfrm>
          </p:grpSpPr>
          <p:cxnSp>
            <p:nvCxnSpPr>
              <p:cNvPr id="18" name="Straight Connector 21"/>
              <p:cNvCxnSpPr/>
              <p:nvPr/>
            </p:nvCxnSpPr>
            <p:spPr>
              <a:xfrm>
                <a:off x="6115153" y="5304599"/>
                <a:ext cx="0" cy="1553401"/>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26"/>
              <p:cNvCxnSpPr/>
              <p:nvPr/>
            </p:nvCxnSpPr>
            <p:spPr>
              <a:xfrm>
                <a:off x="6076850" y="5304599"/>
                <a:ext cx="0" cy="1553401"/>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sp>
          <p:nvSpPr>
            <p:cNvPr id="20" name="Oval 40"/>
            <p:cNvSpPr/>
            <p:nvPr/>
          </p:nvSpPr>
          <p:spPr>
            <a:xfrm>
              <a:off x="4520930" y="1318196"/>
              <a:ext cx="102141" cy="101585"/>
            </a:xfrm>
            <a:prstGeom prst="ellipse">
              <a:avLst/>
            </a:prstGeom>
            <a:gradFill>
              <a:gsLst>
                <a:gs pos="0">
                  <a:schemeClr val="accent1"/>
                </a:gs>
                <a:gs pos="100000">
                  <a:schemeClr val="accent1">
                    <a:lumMod val="50000"/>
                  </a:schemeClr>
                </a:gs>
              </a:gsLst>
              <a:lin ang="54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21" name="Oval 41"/>
            <p:cNvSpPr/>
            <p:nvPr/>
          </p:nvSpPr>
          <p:spPr>
            <a:xfrm>
              <a:off x="4520930" y="3870516"/>
              <a:ext cx="102141" cy="101585"/>
            </a:xfrm>
            <a:prstGeom prst="ellipse">
              <a:avLst/>
            </a:prstGeom>
            <a:gradFill>
              <a:gsLst>
                <a:gs pos="0">
                  <a:schemeClr val="accent1"/>
                </a:gs>
                <a:gs pos="100000">
                  <a:schemeClr val="accent1">
                    <a:lumMod val="50000"/>
                  </a:schemeClr>
                </a:gs>
              </a:gsLst>
              <a:lin ang="54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10" name="Oval 16"/>
            <p:cNvSpPr/>
            <p:nvPr/>
          </p:nvSpPr>
          <p:spPr>
            <a:xfrm>
              <a:off x="4520930" y="2611816"/>
              <a:ext cx="102141" cy="103172"/>
            </a:xfrm>
            <a:prstGeom prst="ellipse">
              <a:avLst/>
            </a:prstGeom>
            <a:gradFill>
              <a:gsLst>
                <a:gs pos="0">
                  <a:schemeClr val="accent1"/>
                </a:gs>
                <a:gs pos="100000">
                  <a:schemeClr val="accent1">
                    <a:lumMod val="50000"/>
                  </a:schemeClr>
                </a:gs>
              </a:gsLst>
              <a:lin ang="54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grpSp>
      <p:sp>
        <p:nvSpPr>
          <p:cNvPr id="33" name="Rectangle 23">
            <a:extLst>
              <a:ext uri="{FF2B5EF4-FFF2-40B4-BE49-F238E27FC236}">
                <a16:creationId xmlns:a16="http://schemas.microsoft.com/office/drawing/2014/main" id="{A8E46D93-4ED9-4B0F-AC45-6A62EC0090B9}"/>
              </a:ext>
            </a:extLst>
          </p:cNvPr>
          <p:cNvSpPr/>
          <p:nvPr/>
        </p:nvSpPr>
        <p:spPr bwMode="auto">
          <a:xfrm>
            <a:off x="4806950" y="2033849"/>
            <a:ext cx="3798062" cy="1239314"/>
          </a:xfrm>
          <a:prstGeom prst="rect">
            <a:avLst/>
          </a:prstGeom>
          <a:ln>
            <a:solidFill>
              <a:schemeClr val="accent4"/>
            </a:solidFill>
          </a:ln>
        </p:spPr>
        <p:txBody>
          <a:bodyPr wrap="square">
            <a:spAutoFit/>
          </a:bodyPr>
          <a:lstStyle/>
          <a:p>
            <a:pPr>
              <a:lnSpc>
                <a:spcPct val="120000"/>
              </a:lnSpc>
              <a:defRPr/>
            </a:pPr>
            <a:r>
              <a:rPr lang="en-US" altLang="zh-CN" sz="1050" dirty="0">
                <a:gradFill>
                  <a:gsLst>
                    <a:gs pos="0">
                      <a:schemeClr val="accent1"/>
                    </a:gs>
                    <a:gs pos="100000">
                      <a:schemeClr val="accent1">
                        <a:lumMod val="50000"/>
                      </a:schemeClr>
                    </a:gs>
                  </a:gsLst>
                  <a:lin ang="5400000" scaled="1"/>
                </a:gradFill>
                <a:latin typeface="+mn-ea"/>
              </a:rPr>
              <a:t>1</a:t>
            </a:r>
            <a:r>
              <a:rPr lang="zh-CN" altLang="en-US" sz="1050" dirty="0">
                <a:gradFill>
                  <a:gsLst>
                    <a:gs pos="0">
                      <a:schemeClr val="accent1"/>
                    </a:gs>
                    <a:gs pos="100000">
                      <a:schemeClr val="accent1">
                        <a:lumMod val="50000"/>
                      </a:schemeClr>
                    </a:gs>
                  </a:gsLst>
                  <a:lin ang="5400000" scaled="1"/>
                </a:gradFill>
                <a:latin typeface="+mn-ea"/>
              </a:rPr>
              <a:t> 、基金投资</a:t>
            </a:r>
          </a:p>
          <a:p>
            <a:pPr>
              <a:lnSpc>
                <a:spcPct val="120000"/>
              </a:lnSpc>
              <a:defRPr/>
            </a:pPr>
            <a:r>
              <a:rPr lang="en-US" altLang="zh-CN" sz="1050" dirty="0">
                <a:gradFill>
                  <a:gsLst>
                    <a:gs pos="0">
                      <a:schemeClr val="accent1"/>
                    </a:gs>
                    <a:gs pos="100000">
                      <a:schemeClr val="accent1">
                        <a:lumMod val="50000"/>
                      </a:schemeClr>
                    </a:gs>
                  </a:gsLst>
                  <a:lin ang="5400000" scaled="1"/>
                </a:gradFill>
                <a:latin typeface="+mn-ea"/>
              </a:rPr>
              <a:t>2</a:t>
            </a:r>
            <a:r>
              <a:rPr lang="zh-CN" altLang="en-US" sz="1050" dirty="0">
                <a:gradFill>
                  <a:gsLst>
                    <a:gs pos="0">
                      <a:schemeClr val="accent1"/>
                    </a:gs>
                    <a:gs pos="100000">
                      <a:schemeClr val="accent1">
                        <a:lumMod val="50000"/>
                      </a:schemeClr>
                    </a:gs>
                  </a:gsLst>
                  <a:lin ang="5400000" scaled="1"/>
                </a:gradFill>
                <a:latin typeface="+mn-ea"/>
              </a:rPr>
              <a:t>、资产负债</a:t>
            </a:r>
          </a:p>
          <a:p>
            <a:pPr>
              <a:lnSpc>
                <a:spcPct val="120000"/>
              </a:lnSpc>
              <a:defRPr/>
            </a:pPr>
            <a:r>
              <a:rPr lang="en-US" altLang="zh-CN" sz="1050" dirty="0">
                <a:gradFill>
                  <a:gsLst>
                    <a:gs pos="0">
                      <a:schemeClr val="accent1"/>
                    </a:gs>
                    <a:gs pos="100000">
                      <a:schemeClr val="accent1">
                        <a:lumMod val="50000"/>
                      </a:schemeClr>
                    </a:gs>
                  </a:gsLst>
                  <a:lin ang="5400000" scaled="1"/>
                </a:gradFill>
                <a:latin typeface="+mn-ea"/>
              </a:rPr>
              <a:t>3</a:t>
            </a:r>
            <a:r>
              <a:rPr lang="zh-CN" altLang="en-US" sz="1050" dirty="0">
                <a:gradFill>
                  <a:gsLst>
                    <a:gs pos="0">
                      <a:schemeClr val="accent1"/>
                    </a:gs>
                    <a:gs pos="100000">
                      <a:schemeClr val="accent1">
                        <a:lumMod val="50000"/>
                      </a:schemeClr>
                    </a:gs>
                  </a:gsLst>
                  <a:lin ang="5400000" scaled="1"/>
                </a:gradFill>
                <a:latin typeface="+mn-ea"/>
              </a:rPr>
              <a:t>、投资收益分配</a:t>
            </a:r>
          </a:p>
          <a:p>
            <a:pPr>
              <a:lnSpc>
                <a:spcPct val="120000"/>
              </a:lnSpc>
              <a:defRPr/>
            </a:pPr>
            <a:r>
              <a:rPr lang="en-US" altLang="zh-CN" sz="1050" dirty="0">
                <a:gradFill>
                  <a:gsLst>
                    <a:gs pos="0">
                      <a:schemeClr val="accent1"/>
                    </a:gs>
                    <a:gs pos="100000">
                      <a:schemeClr val="accent1">
                        <a:lumMod val="50000"/>
                      </a:schemeClr>
                    </a:gs>
                  </a:gsLst>
                  <a:lin ang="5400000" scaled="1"/>
                </a:gradFill>
                <a:latin typeface="+mn-ea"/>
              </a:rPr>
              <a:t>4</a:t>
            </a:r>
            <a:r>
              <a:rPr lang="zh-CN" altLang="en-US" sz="1050" dirty="0">
                <a:gradFill>
                  <a:gsLst>
                    <a:gs pos="0">
                      <a:schemeClr val="accent1"/>
                    </a:gs>
                    <a:gs pos="100000">
                      <a:schemeClr val="accent1">
                        <a:lumMod val="50000"/>
                      </a:schemeClr>
                    </a:gs>
                  </a:gsLst>
                  <a:lin ang="5400000" scaled="1"/>
                </a:gradFill>
                <a:latin typeface="+mn-ea"/>
              </a:rPr>
              <a:t>、基金承担的费用和业绩报酬</a:t>
            </a:r>
          </a:p>
          <a:p>
            <a:pPr>
              <a:lnSpc>
                <a:spcPct val="120000"/>
              </a:lnSpc>
              <a:defRPr/>
            </a:pPr>
            <a:r>
              <a:rPr lang="en-US" altLang="zh-CN" sz="1050" dirty="0">
                <a:gradFill>
                  <a:gsLst>
                    <a:gs pos="0">
                      <a:schemeClr val="accent1"/>
                    </a:gs>
                    <a:gs pos="100000">
                      <a:schemeClr val="accent1">
                        <a:lumMod val="50000"/>
                      </a:schemeClr>
                    </a:gs>
                  </a:gsLst>
                  <a:lin ang="5400000" scaled="1"/>
                </a:gradFill>
                <a:latin typeface="+mn-ea"/>
              </a:rPr>
              <a:t>5</a:t>
            </a:r>
            <a:r>
              <a:rPr lang="zh-CN" altLang="en-US" sz="1050" dirty="0">
                <a:gradFill>
                  <a:gsLst>
                    <a:gs pos="0">
                      <a:schemeClr val="accent1"/>
                    </a:gs>
                    <a:gs pos="100000">
                      <a:schemeClr val="accent1">
                        <a:lumMod val="50000"/>
                      </a:schemeClr>
                    </a:gs>
                  </a:gsLst>
                  <a:lin ang="5400000" scaled="1"/>
                </a:gradFill>
                <a:latin typeface="+mn-ea"/>
              </a:rPr>
              <a:t> 、可能存在利益冲突及可能影响投资者合法权益重大信息</a:t>
            </a:r>
          </a:p>
          <a:p>
            <a:pPr>
              <a:lnSpc>
                <a:spcPct val="120000"/>
              </a:lnSpc>
              <a:defRPr/>
            </a:pPr>
            <a:r>
              <a:rPr lang="en-US" altLang="zh-CN" sz="1050" dirty="0">
                <a:gradFill>
                  <a:gsLst>
                    <a:gs pos="0">
                      <a:schemeClr val="accent1"/>
                    </a:gs>
                    <a:gs pos="100000">
                      <a:schemeClr val="accent1">
                        <a:lumMod val="50000"/>
                      </a:schemeClr>
                    </a:gs>
                  </a:gsLst>
                  <a:lin ang="5400000" scaled="1"/>
                </a:gradFill>
                <a:latin typeface="+mn-ea"/>
              </a:rPr>
              <a:t>6</a:t>
            </a:r>
            <a:r>
              <a:rPr lang="zh-CN" altLang="en-US" sz="1050" dirty="0">
                <a:gradFill>
                  <a:gsLst>
                    <a:gs pos="0">
                      <a:schemeClr val="accent1"/>
                    </a:gs>
                    <a:gs pos="100000">
                      <a:schemeClr val="accent1">
                        <a:lumMod val="50000"/>
                      </a:schemeClr>
                    </a:gs>
                  </a:gsLst>
                  <a:lin ang="5400000" scaled="1"/>
                </a:gradFill>
                <a:latin typeface="+mn-ea"/>
              </a:rPr>
              <a:t>、不得隐瞒或者提供虚假信息</a:t>
            </a:r>
            <a:endParaRPr lang="zh-CN" altLang="en-US" sz="900" dirty="0">
              <a:gradFill>
                <a:gsLst>
                  <a:gs pos="0">
                    <a:schemeClr val="accent1"/>
                  </a:gs>
                  <a:gs pos="100000">
                    <a:schemeClr val="accent1">
                      <a:lumMod val="50000"/>
                    </a:schemeClr>
                  </a:gs>
                </a:gsLst>
                <a:lin ang="5400000" scaled="1"/>
              </a:gradFill>
              <a:latin typeface="+mn-ea"/>
              <a:ea typeface="+mn-ea"/>
            </a:endParaRPr>
          </a:p>
        </p:txBody>
      </p:sp>
      <p:sp>
        <p:nvSpPr>
          <p:cNvPr id="34" name="Rectangle 23">
            <a:extLst>
              <a:ext uri="{FF2B5EF4-FFF2-40B4-BE49-F238E27FC236}">
                <a16:creationId xmlns:a16="http://schemas.microsoft.com/office/drawing/2014/main" id="{A9D1FCF2-7C8F-4A06-AEBC-5C6C27F309B9}"/>
              </a:ext>
            </a:extLst>
          </p:cNvPr>
          <p:cNvSpPr/>
          <p:nvPr/>
        </p:nvSpPr>
        <p:spPr bwMode="auto">
          <a:xfrm>
            <a:off x="323529" y="483065"/>
            <a:ext cx="3942077" cy="1433213"/>
          </a:xfrm>
          <a:prstGeom prst="rect">
            <a:avLst/>
          </a:prstGeom>
          <a:ln>
            <a:solidFill>
              <a:schemeClr val="accent4"/>
            </a:solidFill>
          </a:ln>
        </p:spPr>
        <p:txBody>
          <a:bodyPr wrap="square">
            <a:spAutoFit/>
          </a:bodyPr>
          <a:lstStyle/>
          <a:p>
            <a:pPr algn="r">
              <a:lnSpc>
                <a:spcPct val="120000"/>
              </a:lnSpc>
              <a:defRPr/>
            </a:pPr>
            <a:r>
              <a:rPr lang="en-US" altLang="zh-CN" sz="1050" dirty="0">
                <a:gradFill>
                  <a:gsLst>
                    <a:gs pos="0">
                      <a:schemeClr val="accent1"/>
                    </a:gs>
                    <a:gs pos="100000">
                      <a:schemeClr val="accent1">
                        <a:lumMod val="50000"/>
                      </a:schemeClr>
                    </a:gs>
                  </a:gsLst>
                  <a:lin ang="5400000" scaled="1"/>
                </a:gradFill>
                <a:latin typeface="+mn-ea"/>
              </a:rPr>
              <a:t>7</a:t>
            </a:r>
            <a:r>
              <a:rPr lang="zh-CN" altLang="en-US" sz="1050" dirty="0">
                <a:gradFill>
                  <a:gsLst>
                    <a:gs pos="0">
                      <a:schemeClr val="accent1"/>
                    </a:gs>
                    <a:gs pos="100000">
                      <a:schemeClr val="accent1">
                        <a:lumMod val="50000"/>
                      </a:schemeClr>
                    </a:gs>
                  </a:gsLst>
                  <a:lin ang="5400000" scaled="1"/>
                </a:gradFill>
                <a:latin typeface="+mn-ea"/>
              </a:rPr>
              <a:t>、登载个人、法人或者其他组织祝贺性、恭维性或推荐性文字</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defRPr/>
            </a:pPr>
            <a:r>
              <a:rPr lang="en-US" altLang="zh-CN" sz="1050" dirty="0">
                <a:gradFill>
                  <a:gsLst>
                    <a:gs pos="0">
                      <a:schemeClr val="accent1"/>
                    </a:gs>
                    <a:gs pos="100000">
                      <a:schemeClr val="accent1">
                        <a:lumMod val="50000"/>
                      </a:schemeClr>
                    </a:gs>
                  </a:gsLst>
                  <a:lin ang="5400000" scaled="1"/>
                </a:gradFill>
                <a:latin typeface="+mn-ea"/>
              </a:rPr>
              <a:t>8</a:t>
            </a:r>
            <a:r>
              <a:rPr lang="zh-CN" altLang="en-US" sz="1050" dirty="0">
                <a:gradFill>
                  <a:gsLst>
                    <a:gs pos="0">
                      <a:schemeClr val="accent1"/>
                    </a:gs>
                    <a:gs pos="100000">
                      <a:schemeClr val="accent1">
                        <a:lumMod val="50000"/>
                      </a:schemeClr>
                    </a:gs>
                  </a:gsLst>
                  <a:lin ang="5400000" scaled="1"/>
                </a:gradFill>
                <a:latin typeface="+mn-ea"/>
              </a:rPr>
              <a:t>、采用不具有可比性、公平性、准确性、权威性的数据来源和方法进行业绩比较，任意使用业绩最佳、规模最大等相关措辞</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defRPr/>
            </a:pPr>
            <a:r>
              <a:rPr lang="en-US" altLang="zh-CN" sz="1050" dirty="0">
                <a:gradFill>
                  <a:gsLst>
                    <a:gs pos="0">
                      <a:schemeClr val="accent1"/>
                    </a:gs>
                    <a:gs pos="100000">
                      <a:schemeClr val="accent1">
                        <a:lumMod val="50000"/>
                      </a:schemeClr>
                    </a:gs>
                  </a:gsLst>
                  <a:lin ang="5400000" scaled="1"/>
                </a:gradFill>
                <a:latin typeface="+mn-ea"/>
              </a:rPr>
              <a:t>9</a:t>
            </a:r>
            <a:r>
              <a:rPr lang="zh-CN" altLang="en-US" sz="1050" dirty="0">
                <a:gradFill>
                  <a:gsLst>
                    <a:gs pos="0">
                      <a:schemeClr val="accent1"/>
                    </a:gs>
                    <a:gs pos="100000">
                      <a:schemeClr val="accent1">
                        <a:lumMod val="50000"/>
                      </a:schemeClr>
                    </a:gs>
                  </a:gsLst>
                  <a:lin ang="5400000" scaled="1"/>
                </a:gradFill>
                <a:latin typeface="+mn-ea"/>
              </a:rPr>
              <a:t>、恶意贬低同行</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defRPr/>
            </a:pPr>
            <a:r>
              <a:rPr lang="en-US" altLang="zh-CN" sz="1050" dirty="0">
                <a:gradFill>
                  <a:gsLst>
                    <a:gs pos="0">
                      <a:schemeClr val="accent1"/>
                    </a:gs>
                    <a:gs pos="100000">
                      <a:schemeClr val="accent1">
                        <a:lumMod val="50000"/>
                      </a:schemeClr>
                    </a:gs>
                  </a:gsLst>
                  <a:lin ang="5400000" scaled="1"/>
                </a:gradFill>
                <a:latin typeface="+mn-ea"/>
              </a:rPr>
              <a:t>10</a:t>
            </a:r>
            <a:r>
              <a:rPr lang="zh-CN" altLang="en-US" sz="1050" dirty="0">
                <a:gradFill>
                  <a:gsLst>
                    <a:gs pos="0">
                      <a:schemeClr val="accent1"/>
                    </a:gs>
                    <a:gs pos="100000">
                      <a:schemeClr val="accent1">
                        <a:lumMod val="50000"/>
                      </a:schemeClr>
                    </a:gs>
                  </a:gsLst>
                  <a:lin ang="5400000" scaled="1"/>
                </a:gradFill>
                <a:latin typeface="+mn-ea"/>
              </a:rPr>
              <a:t> 、允许非本机构雇佣的人员进行私募基金推介</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defRPr/>
            </a:pPr>
            <a:r>
              <a:rPr lang="en-US" altLang="zh-CN" sz="1050" dirty="0">
                <a:gradFill>
                  <a:gsLst>
                    <a:gs pos="0">
                      <a:schemeClr val="accent1"/>
                    </a:gs>
                    <a:gs pos="100000">
                      <a:schemeClr val="accent1">
                        <a:lumMod val="50000"/>
                      </a:schemeClr>
                    </a:gs>
                  </a:gsLst>
                  <a:lin ang="5400000" scaled="1"/>
                </a:gradFill>
                <a:latin typeface="+mn-ea"/>
              </a:rPr>
              <a:t>11</a:t>
            </a:r>
            <a:r>
              <a:rPr lang="zh-CN" altLang="en-US" sz="1050" dirty="0">
                <a:gradFill>
                  <a:gsLst>
                    <a:gs pos="0">
                      <a:schemeClr val="accent1"/>
                    </a:gs>
                    <a:gs pos="100000">
                      <a:schemeClr val="accent1">
                        <a:lumMod val="50000"/>
                      </a:schemeClr>
                    </a:gs>
                  </a:gsLst>
                  <a:lin ang="5400000" scaled="1"/>
                </a:gradFill>
                <a:latin typeface="+mn-ea"/>
              </a:rPr>
              <a:t> 、推介非本机构设立或负责募集的私募基金</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defRPr/>
            </a:pPr>
            <a:r>
              <a:rPr lang="zh-CN" altLang="en-US" sz="1050" dirty="0">
                <a:gradFill>
                  <a:gsLst>
                    <a:gs pos="0">
                      <a:schemeClr val="accent1"/>
                    </a:gs>
                    <a:gs pos="100000">
                      <a:schemeClr val="accent1">
                        <a:lumMod val="50000"/>
                      </a:schemeClr>
                    </a:gs>
                  </a:gsLst>
                  <a:lin ang="5400000" scaled="1"/>
                </a:gradFill>
                <a:latin typeface="+mn-ea"/>
              </a:rPr>
              <a:t> </a:t>
            </a:r>
            <a:r>
              <a:rPr lang="en-US" altLang="zh-CN" sz="1050" dirty="0">
                <a:gradFill>
                  <a:gsLst>
                    <a:gs pos="0">
                      <a:schemeClr val="accent1"/>
                    </a:gs>
                    <a:gs pos="100000">
                      <a:schemeClr val="accent1">
                        <a:lumMod val="50000"/>
                      </a:schemeClr>
                    </a:gs>
                  </a:gsLst>
                  <a:lin ang="5400000" scaled="1"/>
                </a:gradFill>
                <a:latin typeface="+mn-ea"/>
              </a:rPr>
              <a:t>12</a:t>
            </a:r>
            <a:r>
              <a:rPr lang="zh-CN" altLang="en-US" sz="1050" dirty="0">
                <a:gradFill>
                  <a:gsLst>
                    <a:gs pos="0">
                      <a:schemeClr val="accent1"/>
                    </a:gs>
                    <a:gs pos="100000">
                      <a:schemeClr val="accent1">
                        <a:lumMod val="50000"/>
                      </a:schemeClr>
                    </a:gs>
                  </a:gsLst>
                  <a:lin ang="5400000" scaled="1"/>
                </a:gradFill>
                <a:latin typeface="+mn-ea"/>
              </a:rPr>
              <a:t>、法律法规、中国证监会和中国基金业协会禁止的其他行为</a:t>
            </a:r>
            <a:endParaRPr lang="zh-CN" altLang="en-US" sz="900" dirty="0">
              <a:gradFill>
                <a:gsLst>
                  <a:gs pos="0">
                    <a:schemeClr val="accent1"/>
                  </a:gs>
                  <a:gs pos="100000">
                    <a:schemeClr val="accent1">
                      <a:lumMod val="50000"/>
                    </a:schemeClr>
                  </a:gs>
                </a:gsLst>
                <a:lin ang="5400000" scaled="1"/>
              </a:gradFill>
              <a:latin typeface="+mn-ea"/>
              <a:ea typeface="+mn-ea"/>
            </a:endParaRPr>
          </a:p>
        </p:txBody>
      </p:sp>
      <p:sp>
        <p:nvSpPr>
          <p:cNvPr id="35" name="文本框 34">
            <a:extLst>
              <a:ext uri="{FF2B5EF4-FFF2-40B4-BE49-F238E27FC236}">
                <a16:creationId xmlns:a16="http://schemas.microsoft.com/office/drawing/2014/main" id="{406EF128-5BDC-48C6-911C-FABFBDB51A6F}"/>
              </a:ext>
            </a:extLst>
          </p:cNvPr>
          <p:cNvSpPr txBox="1"/>
          <p:nvPr/>
        </p:nvSpPr>
        <p:spPr>
          <a:xfrm>
            <a:off x="4725030" y="1230898"/>
            <a:ext cx="1249362" cy="338554"/>
          </a:xfrm>
          <a:prstGeom prst="rect">
            <a:avLst/>
          </a:prstGeom>
          <a:noFill/>
        </p:spPr>
        <p:txBody>
          <a:bodyPr>
            <a:spAutoFit/>
          </a:bodyPr>
          <a:lstStyle>
            <a:defPPr>
              <a:defRPr lang="zh-CN"/>
            </a:defPPr>
            <a:lvl1pPr fontAlgn="auto">
              <a:spcBef>
                <a:spcPts val="0"/>
              </a:spcBef>
              <a:spcAft>
                <a:spcPts val="0"/>
              </a:spcAft>
              <a:defRPr sz="1600" b="1">
                <a:gradFill>
                  <a:gsLst>
                    <a:gs pos="0">
                      <a:schemeClr val="accent1"/>
                    </a:gs>
                    <a:gs pos="100000">
                      <a:schemeClr val="accent1">
                        <a:lumMod val="50000"/>
                      </a:schemeClr>
                    </a:gs>
                  </a:gsLst>
                  <a:lin ang="5400000" scaled="1"/>
                </a:gradFill>
              </a:defRPr>
            </a:lvl1pPr>
          </a:lstStyle>
          <a:p>
            <a:r>
              <a:rPr lang="zh-CN" altLang="en-US" dirty="0"/>
              <a:t>人员管理</a:t>
            </a:r>
          </a:p>
        </p:txBody>
      </p:sp>
      <p:sp>
        <p:nvSpPr>
          <p:cNvPr id="37" name="Rectangle 23">
            <a:extLst>
              <a:ext uri="{FF2B5EF4-FFF2-40B4-BE49-F238E27FC236}">
                <a16:creationId xmlns:a16="http://schemas.microsoft.com/office/drawing/2014/main" id="{C178722A-3D6D-46A4-B563-79884BB199A7}"/>
              </a:ext>
            </a:extLst>
          </p:cNvPr>
          <p:cNvSpPr/>
          <p:nvPr/>
        </p:nvSpPr>
        <p:spPr bwMode="auto">
          <a:xfrm>
            <a:off x="349460" y="3036019"/>
            <a:ext cx="3942077" cy="1821011"/>
          </a:xfrm>
          <a:prstGeom prst="rect">
            <a:avLst/>
          </a:prstGeom>
          <a:ln>
            <a:solidFill>
              <a:schemeClr val="accent4"/>
            </a:solidFill>
          </a:ln>
        </p:spPr>
        <p:txBody>
          <a:bodyPr wrap="square">
            <a:spAutoFit/>
          </a:bodyPr>
          <a:lstStyle/>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1</a:t>
            </a:r>
            <a:r>
              <a:rPr lang="zh-CN" altLang="en-US" sz="1050" dirty="0">
                <a:gradFill>
                  <a:gsLst>
                    <a:gs pos="0">
                      <a:schemeClr val="accent1"/>
                    </a:gs>
                    <a:gs pos="100000">
                      <a:schemeClr val="accent1">
                        <a:lumMod val="50000"/>
                      </a:schemeClr>
                    </a:gs>
                  </a:gsLst>
                  <a:lin ang="5400000" scaled="1"/>
                </a:gradFill>
                <a:latin typeface="+mn-ea"/>
              </a:rPr>
              <a:t>、基金产品或者服务的风险等级要由低到高至少划分为</a:t>
            </a:r>
            <a:r>
              <a:rPr lang="en-US" altLang="zh-CN" sz="1050" dirty="0">
                <a:gradFill>
                  <a:gsLst>
                    <a:gs pos="0">
                      <a:schemeClr val="accent1"/>
                    </a:gs>
                    <a:gs pos="100000">
                      <a:schemeClr val="accent1">
                        <a:lumMod val="50000"/>
                      </a:schemeClr>
                    </a:gs>
                  </a:gsLst>
                  <a:lin ang="5400000" scaled="1"/>
                </a:gradFill>
                <a:latin typeface="+mn-ea"/>
              </a:rPr>
              <a:t>R1</a:t>
            </a:r>
            <a:r>
              <a:rPr lang="zh-CN" altLang="en-US" sz="1050" dirty="0">
                <a:gradFill>
                  <a:gsLst>
                    <a:gs pos="0">
                      <a:schemeClr val="accent1"/>
                    </a:gs>
                    <a:gs pos="100000">
                      <a:schemeClr val="accent1">
                        <a:lumMod val="50000"/>
                      </a:schemeClr>
                    </a:gs>
                  </a:gsLst>
                  <a:lin ang="5400000" scaled="1"/>
                </a:gradFill>
                <a:latin typeface="+mn-ea"/>
              </a:rPr>
              <a:t>、</a:t>
            </a:r>
            <a:r>
              <a:rPr lang="en-US" altLang="zh-CN" sz="1050" dirty="0">
                <a:gradFill>
                  <a:gsLst>
                    <a:gs pos="0">
                      <a:schemeClr val="accent1"/>
                    </a:gs>
                    <a:gs pos="100000">
                      <a:schemeClr val="accent1">
                        <a:lumMod val="50000"/>
                      </a:schemeClr>
                    </a:gs>
                  </a:gsLst>
                  <a:lin ang="5400000" scaled="1"/>
                </a:gradFill>
                <a:latin typeface="+mn-ea"/>
              </a:rPr>
              <a:t>R2</a:t>
            </a:r>
            <a:r>
              <a:rPr lang="zh-CN" altLang="en-US" sz="1050" dirty="0">
                <a:gradFill>
                  <a:gsLst>
                    <a:gs pos="0">
                      <a:schemeClr val="accent1"/>
                    </a:gs>
                    <a:gs pos="100000">
                      <a:schemeClr val="accent1">
                        <a:lumMod val="50000"/>
                      </a:schemeClr>
                    </a:gs>
                  </a:gsLst>
                  <a:lin ang="5400000" scaled="1"/>
                </a:gradFill>
                <a:latin typeface="+mn-ea"/>
              </a:rPr>
              <a:t>、</a:t>
            </a:r>
            <a:r>
              <a:rPr lang="en-US" altLang="zh-CN" sz="1050" dirty="0">
                <a:gradFill>
                  <a:gsLst>
                    <a:gs pos="0">
                      <a:schemeClr val="accent1"/>
                    </a:gs>
                    <a:gs pos="100000">
                      <a:schemeClr val="accent1">
                        <a:lumMod val="50000"/>
                      </a:schemeClr>
                    </a:gs>
                  </a:gsLst>
                  <a:lin ang="5400000" scaled="1"/>
                </a:gradFill>
                <a:latin typeface="+mn-ea"/>
              </a:rPr>
              <a:t>R3</a:t>
            </a:r>
            <a:r>
              <a:rPr lang="zh-CN" altLang="en-US" sz="1050" dirty="0">
                <a:gradFill>
                  <a:gsLst>
                    <a:gs pos="0">
                      <a:schemeClr val="accent1"/>
                    </a:gs>
                    <a:gs pos="100000">
                      <a:schemeClr val="accent1">
                        <a:lumMod val="50000"/>
                      </a:schemeClr>
                    </a:gs>
                  </a:gsLst>
                  <a:lin ang="5400000" scaled="1"/>
                </a:gradFill>
                <a:latin typeface="+mn-ea"/>
              </a:rPr>
              <a:t>、</a:t>
            </a:r>
            <a:r>
              <a:rPr lang="en-US" altLang="zh-CN" sz="1050" dirty="0">
                <a:gradFill>
                  <a:gsLst>
                    <a:gs pos="0">
                      <a:schemeClr val="accent1"/>
                    </a:gs>
                    <a:gs pos="100000">
                      <a:schemeClr val="accent1">
                        <a:lumMod val="50000"/>
                      </a:schemeClr>
                    </a:gs>
                  </a:gsLst>
                  <a:lin ang="5400000" scaled="1"/>
                </a:gradFill>
                <a:latin typeface="+mn-ea"/>
              </a:rPr>
              <a:t>R4</a:t>
            </a:r>
            <a:r>
              <a:rPr lang="zh-CN" altLang="en-US" sz="1050" dirty="0">
                <a:gradFill>
                  <a:gsLst>
                    <a:gs pos="0">
                      <a:schemeClr val="accent1"/>
                    </a:gs>
                    <a:gs pos="100000">
                      <a:schemeClr val="accent1">
                        <a:lumMod val="50000"/>
                      </a:schemeClr>
                    </a:gs>
                  </a:gsLst>
                  <a:lin ang="5400000" scaled="1"/>
                </a:gradFill>
                <a:latin typeface="+mn-ea"/>
              </a:rPr>
              <a:t>、</a:t>
            </a:r>
            <a:r>
              <a:rPr lang="en-US" altLang="zh-CN" sz="1050" dirty="0">
                <a:gradFill>
                  <a:gsLst>
                    <a:gs pos="0">
                      <a:schemeClr val="accent1"/>
                    </a:gs>
                    <a:gs pos="100000">
                      <a:schemeClr val="accent1">
                        <a:lumMod val="50000"/>
                      </a:schemeClr>
                    </a:gs>
                  </a:gsLst>
                  <a:lin ang="5400000" scaled="1"/>
                </a:gradFill>
                <a:latin typeface="+mn-ea"/>
              </a:rPr>
              <a:t>R5</a:t>
            </a:r>
            <a:r>
              <a:rPr lang="zh-CN" altLang="en-US" sz="1050" dirty="0">
                <a:gradFill>
                  <a:gsLst>
                    <a:gs pos="0">
                      <a:schemeClr val="accent1"/>
                    </a:gs>
                    <a:gs pos="100000">
                      <a:schemeClr val="accent1">
                        <a:lumMod val="50000"/>
                      </a:schemeClr>
                    </a:gs>
                  </a:gsLst>
                  <a:lin ang="5400000" scaled="1"/>
                </a:gradFill>
                <a:latin typeface="+mn-ea"/>
              </a:rPr>
              <a:t>五个等级</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2</a:t>
            </a:r>
            <a:r>
              <a:rPr lang="zh-CN" altLang="en-US" sz="1050" dirty="0">
                <a:gradFill>
                  <a:gsLst>
                    <a:gs pos="0">
                      <a:schemeClr val="accent1"/>
                    </a:gs>
                    <a:gs pos="100000">
                      <a:schemeClr val="accent1">
                        <a:lumMod val="50000"/>
                      </a:schemeClr>
                    </a:gs>
                  </a:gsLst>
                  <a:lin ang="5400000" scaled="1"/>
                </a:gradFill>
                <a:latin typeface="+mn-ea"/>
              </a:rPr>
              <a:t>、通过定量和定性相结合对基金产品或者服务进行风险分级</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3</a:t>
            </a:r>
            <a:r>
              <a:rPr lang="zh-CN" altLang="en-US" sz="1050" dirty="0">
                <a:gradFill>
                  <a:gsLst>
                    <a:gs pos="0">
                      <a:schemeClr val="accent1"/>
                    </a:gs>
                    <a:gs pos="100000">
                      <a:schemeClr val="accent1">
                        <a:lumMod val="50000"/>
                      </a:schemeClr>
                    </a:gs>
                  </a:gsLst>
                  <a:lin ang="5400000" scaled="1"/>
                </a:gradFill>
                <a:latin typeface="+mn-ea"/>
              </a:rPr>
              <a:t>、根据基金产品或者服务风险因素与风险等级的相关性，确定各项评估因素的分值和权重，建立评估分值与基金产品风险等级的对应关系</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4</a:t>
            </a:r>
            <a:r>
              <a:rPr lang="zh-CN" altLang="en-US" sz="1050" dirty="0">
                <a:gradFill>
                  <a:gsLst>
                    <a:gs pos="0">
                      <a:schemeClr val="accent1"/>
                    </a:gs>
                    <a:gs pos="100000">
                      <a:schemeClr val="accent1">
                        <a:lumMod val="50000"/>
                      </a:schemeClr>
                    </a:gs>
                  </a:gsLst>
                  <a:lin ang="5400000" scaled="1"/>
                </a:gradFill>
                <a:latin typeface="+mn-ea"/>
              </a:rPr>
              <a:t>、定量分析对基金产品进行风险分级时，可以运用贝塔系数、标准差、风险在险值等风险指标体系，划分基金的期限风险、流动性风险、波动性风险等</a:t>
            </a:r>
          </a:p>
        </p:txBody>
      </p:sp>
    </p:spTree>
    <p:extLst>
      <p:ext uri="{BB962C8B-B14F-4D97-AF65-F5344CB8AC3E}">
        <p14:creationId xmlns:p14="http://schemas.microsoft.com/office/powerpoint/2010/main" val="1864666792"/>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randombar(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500"/>
                            </p:stCondLst>
                            <p:childTnLst>
                              <p:par>
                                <p:cTn id="24" presetID="2" presetClass="entr" presetSubtype="2" decel="10000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1+#ppt_w/2"/>
                                          </p:val>
                                        </p:tav>
                                        <p:tav tm="100000">
                                          <p:val>
                                            <p:strVal val="#ppt_x"/>
                                          </p:val>
                                        </p:tav>
                                      </p:tavLst>
                                    </p:anim>
                                    <p:anim calcmode="lin" valueType="num">
                                      <p:cBhvr additive="base">
                                        <p:cTn id="27"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par>
                          <p:cTn id="43" fill="hold">
                            <p:stCondLst>
                              <p:cond delay="500"/>
                            </p:stCondLst>
                            <p:childTnLst>
                              <p:par>
                                <p:cTn id="44" presetID="2" presetClass="entr" presetSubtype="2" decel="100000"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fill="hold"/>
                                        <p:tgtEl>
                                          <p:spTgt spid="57"/>
                                        </p:tgtEl>
                                        <p:attrNameLst>
                                          <p:attrName>ppt_x</p:attrName>
                                        </p:attrNameLst>
                                      </p:cBhvr>
                                      <p:tavLst>
                                        <p:tav tm="0">
                                          <p:val>
                                            <p:strVal val="1+#ppt_w/2"/>
                                          </p:val>
                                        </p:tav>
                                        <p:tav tm="100000">
                                          <p:val>
                                            <p:strVal val="#ppt_x"/>
                                          </p:val>
                                        </p:tav>
                                      </p:tavLst>
                                    </p:anim>
                                    <p:anim calcmode="lin" valueType="num">
                                      <p:cBhvr additive="base">
                                        <p:cTn id="47"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45" grpId="0"/>
      <p:bldP spid="56" grpId="0" animBg="1"/>
      <p:bldP spid="57" grpId="0"/>
      <p:bldP spid="33" grpId="0" animBg="1"/>
      <p:bldP spid="34" grpId="0" animBg="1"/>
      <p:bldP spid="35" grpId="0"/>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sosceles Triangle 48"/>
          <p:cNvSpPr/>
          <p:nvPr/>
        </p:nvSpPr>
        <p:spPr>
          <a:xfrm rot="16200000" flipH="1">
            <a:off x="4428332" y="221456"/>
            <a:ext cx="50800" cy="87313"/>
          </a:xfrm>
          <a:prstGeom prst="triangle">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55" name="文本框 54"/>
          <p:cNvSpPr txBox="1"/>
          <p:nvPr/>
        </p:nvSpPr>
        <p:spPr>
          <a:xfrm>
            <a:off x="2483769" y="152400"/>
            <a:ext cx="1888206" cy="338554"/>
          </a:xfrm>
          <a:prstGeom prst="rect">
            <a:avLst/>
          </a:prstGeom>
          <a:noFill/>
        </p:spPr>
        <p:txBody>
          <a:bodyPr wrap="square">
            <a:spAutoFit/>
          </a:bodyPr>
          <a:lstStyle/>
          <a:p>
            <a:pPr eaLnBrk="1" fontAlgn="auto" hangingPunct="1">
              <a:spcBef>
                <a:spcPts val="0"/>
              </a:spcBef>
              <a:spcAft>
                <a:spcPts val="0"/>
              </a:spcAft>
              <a:defRPr/>
            </a:pPr>
            <a:r>
              <a:rPr lang="zh-CN" altLang="en-US" sz="1600" dirty="0">
                <a:gradFill>
                  <a:gsLst>
                    <a:gs pos="0">
                      <a:schemeClr val="accent1"/>
                    </a:gs>
                    <a:gs pos="100000">
                      <a:schemeClr val="accent1">
                        <a:lumMod val="50000"/>
                      </a:schemeClr>
                    </a:gs>
                  </a:gsLst>
                  <a:lin ang="5400000" scaled="1"/>
                </a:gradFill>
                <a:latin typeface="+mn-lt"/>
                <a:ea typeface="+mn-ea"/>
              </a:rPr>
              <a:t>投资者适当性匹配</a:t>
            </a:r>
          </a:p>
        </p:txBody>
      </p:sp>
      <p:sp>
        <p:nvSpPr>
          <p:cNvPr id="56" name="Isosceles Triangle 45"/>
          <p:cNvSpPr/>
          <p:nvPr/>
        </p:nvSpPr>
        <p:spPr>
          <a:xfrm rot="5400000">
            <a:off x="4675188" y="2070100"/>
            <a:ext cx="52387" cy="87313"/>
          </a:xfrm>
          <a:prstGeom prst="triangle">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57" name="文本框 56"/>
          <p:cNvSpPr txBox="1"/>
          <p:nvPr/>
        </p:nvSpPr>
        <p:spPr>
          <a:xfrm>
            <a:off x="4831457" y="1994486"/>
            <a:ext cx="1249363" cy="338554"/>
          </a:xfrm>
          <a:prstGeom prst="rect">
            <a:avLst/>
          </a:prstGeom>
          <a:noFill/>
        </p:spPr>
        <p:txBody>
          <a:bodyPr wrap="square">
            <a:spAutoFit/>
          </a:bodyPr>
          <a:lstStyle>
            <a:defPPr>
              <a:defRPr lang="zh-CN"/>
            </a:defPPr>
            <a:lvl1pPr fontAlgn="auto">
              <a:spcBef>
                <a:spcPts val="0"/>
              </a:spcBef>
              <a:spcAft>
                <a:spcPts val="0"/>
              </a:spcAft>
              <a:defRPr sz="1600">
                <a:gradFill>
                  <a:gsLst>
                    <a:gs pos="0">
                      <a:schemeClr val="accent1"/>
                    </a:gs>
                    <a:gs pos="100000">
                      <a:schemeClr val="accent1">
                        <a:lumMod val="50000"/>
                      </a:schemeClr>
                    </a:gs>
                  </a:gsLst>
                  <a:lin ang="5400000" scaled="1"/>
                </a:gradFill>
              </a:defRPr>
            </a:lvl1pPr>
          </a:lstStyle>
          <a:p>
            <a:r>
              <a:rPr lang="zh-CN" altLang="en-US" dirty="0"/>
              <a:t>信息披露</a:t>
            </a:r>
          </a:p>
        </p:txBody>
      </p:sp>
      <p:sp>
        <p:nvSpPr>
          <p:cNvPr id="38" name="Isosceles Triangle 48"/>
          <p:cNvSpPr/>
          <p:nvPr/>
        </p:nvSpPr>
        <p:spPr>
          <a:xfrm rot="16200000" flipH="1">
            <a:off x="4427538" y="3727450"/>
            <a:ext cx="52387" cy="87313"/>
          </a:xfrm>
          <a:prstGeom prst="triangle">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42" name="文本框 41"/>
          <p:cNvSpPr txBox="1"/>
          <p:nvPr/>
        </p:nvSpPr>
        <p:spPr>
          <a:xfrm>
            <a:off x="2915817" y="3659188"/>
            <a:ext cx="1419646" cy="338554"/>
          </a:xfrm>
          <a:prstGeom prst="rect">
            <a:avLst/>
          </a:prstGeom>
          <a:noFill/>
        </p:spPr>
        <p:txBody>
          <a:bodyPr wrap="square">
            <a:spAutoFit/>
          </a:bodyPr>
          <a:lstStyle>
            <a:defPPr>
              <a:defRPr lang="zh-CN"/>
            </a:defPPr>
            <a:lvl1pPr fontAlgn="auto">
              <a:spcBef>
                <a:spcPts val="0"/>
              </a:spcBef>
              <a:spcAft>
                <a:spcPts val="0"/>
              </a:spcAft>
              <a:defRPr sz="1600">
                <a:gradFill>
                  <a:gsLst>
                    <a:gs pos="0">
                      <a:schemeClr val="accent1"/>
                    </a:gs>
                    <a:gs pos="100000">
                      <a:schemeClr val="accent1">
                        <a:lumMod val="50000"/>
                      </a:schemeClr>
                    </a:gs>
                  </a:gsLst>
                  <a:lin ang="5400000" scaled="1"/>
                </a:gradFill>
              </a:defRPr>
            </a:lvl1pPr>
          </a:lstStyle>
          <a:p>
            <a:r>
              <a:rPr lang="zh-CN" altLang="en-US" dirty="0"/>
              <a:t>信息的报送</a:t>
            </a:r>
          </a:p>
        </p:txBody>
      </p:sp>
      <p:grpSp>
        <p:nvGrpSpPr>
          <p:cNvPr id="2" name="组合 1"/>
          <p:cNvGrpSpPr/>
          <p:nvPr/>
        </p:nvGrpSpPr>
        <p:grpSpPr bwMode="auto">
          <a:xfrm>
            <a:off x="4521200" y="-4763"/>
            <a:ext cx="101600" cy="5170488"/>
            <a:chOff x="4520930" y="-4831"/>
            <a:chExt cx="102141" cy="5170972"/>
          </a:xfrm>
        </p:grpSpPr>
        <p:grpSp>
          <p:nvGrpSpPr>
            <p:cNvPr id="18448" name="Group 1"/>
            <p:cNvGrpSpPr/>
            <p:nvPr/>
          </p:nvGrpSpPr>
          <p:grpSpPr bwMode="auto">
            <a:xfrm>
              <a:off x="4558420" y="-4831"/>
              <a:ext cx="27161" cy="2664000"/>
              <a:chOff x="6077893" y="2108487"/>
              <a:chExt cx="36214" cy="1552769"/>
            </a:xfrm>
          </p:grpSpPr>
          <p:cxnSp>
            <p:nvCxnSpPr>
              <p:cNvPr id="12" name="Straight Connector 14"/>
              <p:cNvCxnSpPr/>
              <p:nvPr/>
            </p:nvCxnSpPr>
            <p:spPr>
              <a:xfrm>
                <a:off x="6115153" y="2108487"/>
                <a:ext cx="0" cy="1552813"/>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24"/>
              <p:cNvCxnSpPr/>
              <p:nvPr/>
            </p:nvCxnSpPr>
            <p:spPr>
              <a:xfrm>
                <a:off x="6076850" y="2108487"/>
                <a:ext cx="0" cy="1552813"/>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18449" name="Group 2"/>
            <p:cNvGrpSpPr/>
            <p:nvPr/>
          </p:nvGrpSpPr>
          <p:grpSpPr bwMode="auto">
            <a:xfrm>
              <a:off x="4558420" y="1747075"/>
              <a:ext cx="27161" cy="2160000"/>
              <a:chOff x="6077893" y="3797444"/>
              <a:chExt cx="36214" cy="1371599"/>
            </a:xfrm>
          </p:grpSpPr>
          <p:cxnSp>
            <p:nvCxnSpPr>
              <p:cNvPr id="15" name="Straight Connector 19"/>
              <p:cNvCxnSpPr/>
              <p:nvPr/>
            </p:nvCxnSpPr>
            <p:spPr>
              <a:xfrm>
                <a:off x="6115153" y="3796981"/>
                <a:ext cx="0" cy="1372101"/>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25"/>
              <p:cNvCxnSpPr/>
              <p:nvPr/>
            </p:nvCxnSpPr>
            <p:spPr>
              <a:xfrm>
                <a:off x="6076850" y="3796981"/>
                <a:ext cx="0" cy="1372101"/>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18450" name="Group 3"/>
            <p:cNvGrpSpPr/>
            <p:nvPr/>
          </p:nvGrpSpPr>
          <p:grpSpPr bwMode="auto">
            <a:xfrm>
              <a:off x="4558420" y="3618141"/>
              <a:ext cx="27161" cy="1548000"/>
              <a:chOff x="6077893" y="5305231"/>
              <a:chExt cx="36214" cy="1552769"/>
            </a:xfrm>
          </p:grpSpPr>
          <p:cxnSp>
            <p:nvCxnSpPr>
              <p:cNvPr id="18" name="Straight Connector 21"/>
              <p:cNvCxnSpPr/>
              <p:nvPr/>
            </p:nvCxnSpPr>
            <p:spPr>
              <a:xfrm>
                <a:off x="6115153" y="5305274"/>
                <a:ext cx="0" cy="1552726"/>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26"/>
              <p:cNvCxnSpPr/>
              <p:nvPr/>
            </p:nvCxnSpPr>
            <p:spPr>
              <a:xfrm>
                <a:off x="6076850" y="5305274"/>
                <a:ext cx="0" cy="1552726"/>
              </a:xfrm>
              <a:prstGeom prst="line">
                <a:avLst/>
              </a:prstGeom>
              <a:ln w="95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sp>
          <p:nvSpPr>
            <p:cNvPr id="21" name="Oval 41"/>
            <p:cNvSpPr/>
            <p:nvPr/>
          </p:nvSpPr>
          <p:spPr>
            <a:xfrm>
              <a:off x="4520930" y="2062288"/>
              <a:ext cx="102141" cy="101610"/>
            </a:xfrm>
            <a:prstGeom prst="ellipse">
              <a:avLst/>
            </a:prstGeom>
            <a:gradFill>
              <a:gsLst>
                <a:gs pos="0">
                  <a:schemeClr val="accent1"/>
                </a:gs>
                <a:gs pos="100000">
                  <a:schemeClr val="accent1">
                    <a:lumMod val="50000"/>
                  </a:schemeClr>
                </a:gs>
              </a:gsLst>
              <a:lin ang="54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10" name="Oval 16"/>
            <p:cNvSpPr/>
            <p:nvPr/>
          </p:nvSpPr>
          <p:spPr>
            <a:xfrm>
              <a:off x="4520930" y="223791"/>
              <a:ext cx="102141" cy="101610"/>
            </a:xfrm>
            <a:prstGeom prst="ellipse">
              <a:avLst/>
            </a:prstGeom>
            <a:gradFill>
              <a:gsLst>
                <a:gs pos="0">
                  <a:schemeClr val="accent1"/>
                </a:gs>
                <a:gs pos="100000">
                  <a:schemeClr val="accent1">
                    <a:lumMod val="50000"/>
                  </a:schemeClr>
                </a:gs>
              </a:gsLst>
              <a:lin ang="54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sp>
          <p:nvSpPr>
            <p:cNvPr id="43" name="Oval 16"/>
            <p:cNvSpPr/>
            <p:nvPr/>
          </p:nvSpPr>
          <p:spPr>
            <a:xfrm>
              <a:off x="4520930" y="3729320"/>
              <a:ext cx="102141" cy="103197"/>
            </a:xfrm>
            <a:prstGeom prst="ellipse">
              <a:avLst/>
            </a:prstGeom>
            <a:gradFill>
              <a:gsLst>
                <a:gs pos="0">
                  <a:schemeClr val="accent1"/>
                </a:gs>
                <a:gs pos="100000">
                  <a:schemeClr val="accent1">
                    <a:lumMod val="50000"/>
                  </a:schemeClr>
                </a:gs>
              </a:gsLst>
              <a:lin ang="54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gradFill>
                  <a:gsLst>
                    <a:gs pos="0">
                      <a:schemeClr val="accent1"/>
                    </a:gs>
                    <a:gs pos="100000">
                      <a:schemeClr val="accent1">
                        <a:lumMod val="50000"/>
                      </a:schemeClr>
                    </a:gs>
                  </a:gsLst>
                  <a:lin ang="5400000" scaled="1"/>
                </a:gradFill>
              </a:endParaRPr>
            </a:p>
          </p:txBody>
        </p:sp>
      </p:grpSp>
      <p:sp>
        <p:nvSpPr>
          <p:cNvPr id="37" name="Rectangle 23">
            <a:extLst>
              <a:ext uri="{FF2B5EF4-FFF2-40B4-BE49-F238E27FC236}">
                <a16:creationId xmlns:a16="http://schemas.microsoft.com/office/drawing/2014/main" id="{CEE6789B-A99C-4CEA-8331-E818A7E47699}"/>
              </a:ext>
            </a:extLst>
          </p:cNvPr>
          <p:cNvSpPr/>
          <p:nvPr/>
        </p:nvSpPr>
        <p:spPr bwMode="auto">
          <a:xfrm>
            <a:off x="4860032" y="293755"/>
            <a:ext cx="3942077" cy="1239314"/>
          </a:xfrm>
          <a:prstGeom prst="rect">
            <a:avLst/>
          </a:prstGeom>
          <a:ln>
            <a:solidFill>
              <a:schemeClr val="accent4"/>
            </a:solidFill>
          </a:ln>
        </p:spPr>
        <p:txBody>
          <a:bodyPr wrap="square">
            <a:spAutoFit/>
          </a:bodyPr>
          <a:lstStyle/>
          <a:p>
            <a:pPr>
              <a:lnSpc>
                <a:spcPct val="120000"/>
              </a:lnSpc>
            </a:pPr>
            <a:r>
              <a:rPr lang="en-US" altLang="zh-CN" sz="1050" dirty="0">
                <a:gradFill>
                  <a:gsLst>
                    <a:gs pos="0">
                      <a:schemeClr val="accent1"/>
                    </a:gs>
                    <a:gs pos="100000">
                      <a:schemeClr val="accent1">
                        <a:lumMod val="50000"/>
                      </a:schemeClr>
                    </a:gs>
                  </a:gsLst>
                  <a:lin ang="5400000" scaled="1"/>
                </a:gradFill>
                <a:latin typeface="+mn-ea"/>
              </a:rPr>
              <a:t>1</a:t>
            </a:r>
            <a:r>
              <a:rPr lang="zh-CN" altLang="en-US" sz="1050" dirty="0">
                <a:gradFill>
                  <a:gsLst>
                    <a:gs pos="0">
                      <a:schemeClr val="accent1"/>
                    </a:gs>
                    <a:gs pos="100000">
                      <a:schemeClr val="accent1">
                        <a:lumMod val="50000"/>
                      </a:schemeClr>
                    </a:gs>
                  </a:gsLst>
                  <a:lin ang="5400000" scaled="1"/>
                </a:gradFill>
                <a:latin typeface="+mn-ea"/>
              </a:rPr>
              <a:t>、问卷调查等方式确定特定对象</a:t>
            </a:r>
            <a:endParaRPr lang="en-US" altLang="zh-CN" sz="1050" dirty="0">
              <a:gradFill>
                <a:gsLst>
                  <a:gs pos="0">
                    <a:schemeClr val="accent1"/>
                  </a:gs>
                  <a:gs pos="100000">
                    <a:schemeClr val="accent1">
                      <a:lumMod val="50000"/>
                    </a:schemeClr>
                  </a:gs>
                </a:gsLst>
                <a:lin ang="5400000" scaled="1"/>
              </a:gradFill>
              <a:latin typeface="+mn-ea"/>
            </a:endParaRP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2</a:t>
            </a:r>
            <a:r>
              <a:rPr lang="zh-CN" altLang="en-US" sz="1050" dirty="0">
                <a:gradFill>
                  <a:gsLst>
                    <a:gs pos="0">
                      <a:schemeClr val="accent1"/>
                    </a:gs>
                    <a:gs pos="100000">
                      <a:schemeClr val="accent1">
                        <a:lumMod val="50000"/>
                      </a:schemeClr>
                    </a:gs>
                  </a:gsLst>
                  <a:lin ang="5400000" scaled="1"/>
                </a:gradFill>
                <a:latin typeface="+mn-ea"/>
              </a:rPr>
              <a:t>、累计不超过</a:t>
            </a:r>
            <a:r>
              <a:rPr lang="en-US" altLang="zh-CN" sz="1050" dirty="0">
                <a:gradFill>
                  <a:gsLst>
                    <a:gs pos="0">
                      <a:schemeClr val="accent1"/>
                    </a:gs>
                    <a:gs pos="100000">
                      <a:schemeClr val="accent1">
                        <a:lumMod val="50000"/>
                      </a:schemeClr>
                    </a:gs>
                  </a:gsLst>
                  <a:lin ang="5400000" scaled="1"/>
                </a:gradFill>
                <a:latin typeface="+mn-ea"/>
              </a:rPr>
              <a:t>200</a:t>
            </a:r>
            <a:r>
              <a:rPr lang="zh-CN" altLang="en-US" sz="1050" dirty="0">
                <a:gradFill>
                  <a:gsLst>
                    <a:gs pos="0">
                      <a:schemeClr val="accent1"/>
                    </a:gs>
                    <a:gs pos="100000">
                      <a:schemeClr val="accent1">
                        <a:lumMod val="50000"/>
                      </a:schemeClr>
                    </a:gs>
                  </a:gsLst>
                  <a:lin ang="5400000" scaled="1"/>
                </a:gradFill>
                <a:latin typeface="+mn-ea"/>
              </a:rPr>
              <a:t>人</a:t>
            </a:r>
            <a:r>
              <a:rPr lang="en-US" altLang="zh-CN" sz="1050" dirty="0">
                <a:gradFill>
                  <a:gsLst>
                    <a:gs pos="0">
                      <a:schemeClr val="accent1"/>
                    </a:gs>
                    <a:gs pos="100000">
                      <a:schemeClr val="accent1">
                        <a:lumMod val="50000"/>
                      </a:schemeClr>
                    </a:gs>
                  </a:gsLst>
                  <a:lin ang="5400000" scaled="1"/>
                </a:gradFill>
                <a:latin typeface="+mn-ea"/>
              </a:rPr>
              <a:t>/50</a:t>
            </a:r>
            <a:r>
              <a:rPr lang="zh-CN" altLang="en-US" sz="1050" dirty="0">
                <a:gradFill>
                  <a:gsLst>
                    <a:gs pos="0">
                      <a:schemeClr val="accent1"/>
                    </a:gs>
                    <a:gs pos="100000">
                      <a:schemeClr val="accent1">
                        <a:lumMod val="50000"/>
                      </a:schemeClr>
                    </a:gs>
                  </a:gsLst>
                  <a:lin ang="5400000" scaled="1"/>
                </a:gradFill>
                <a:latin typeface="+mn-ea"/>
              </a:rPr>
              <a:t>人 </a:t>
            </a:r>
            <a:endParaRPr lang="en-US" altLang="zh-CN" sz="1050" dirty="0">
              <a:gradFill>
                <a:gsLst>
                  <a:gs pos="0">
                    <a:schemeClr val="accent1"/>
                  </a:gs>
                  <a:gs pos="100000">
                    <a:schemeClr val="accent1">
                      <a:lumMod val="50000"/>
                    </a:schemeClr>
                  </a:gs>
                </a:gsLst>
                <a:lin ang="5400000" scaled="1"/>
              </a:gradFill>
              <a:latin typeface="+mn-ea"/>
            </a:endParaRP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3</a:t>
            </a:r>
            <a:r>
              <a:rPr lang="zh-CN" altLang="en-US" sz="1050" dirty="0">
                <a:gradFill>
                  <a:gsLst>
                    <a:gs pos="0">
                      <a:schemeClr val="accent1"/>
                    </a:gs>
                    <a:gs pos="100000">
                      <a:schemeClr val="accent1">
                        <a:lumMod val="50000"/>
                      </a:schemeClr>
                    </a:gs>
                  </a:gsLst>
                  <a:lin ang="5400000" scaled="1"/>
                </a:gradFill>
                <a:latin typeface="+mn-ea"/>
              </a:rPr>
              <a:t>、</a:t>
            </a:r>
            <a:r>
              <a:rPr lang="en-US" altLang="zh-CN" sz="1050" dirty="0">
                <a:gradFill>
                  <a:gsLst>
                    <a:gs pos="0">
                      <a:schemeClr val="accent1"/>
                    </a:gs>
                    <a:gs pos="100000">
                      <a:schemeClr val="accent1">
                        <a:lumMod val="50000"/>
                      </a:schemeClr>
                    </a:gs>
                  </a:gsLst>
                  <a:lin ang="5400000" scaled="1"/>
                </a:gradFill>
                <a:latin typeface="+mn-ea"/>
              </a:rPr>
              <a:t>《</a:t>
            </a:r>
            <a:r>
              <a:rPr lang="zh-CN" altLang="en-US" sz="1050" dirty="0">
                <a:gradFill>
                  <a:gsLst>
                    <a:gs pos="0">
                      <a:schemeClr val="accent1"/>
                    </a:gs>
                    <a:gs pos="100000">
                      <a:schemeClr val="accent1">
                        <a:lumMod val="50000"/>
                      </a:schemeClr>
                    </a:gs>
                  </a:gsLst>
                  <a:lin ang="5400000" scaled="1"/>
                </a:gradFill>
                <a:latin typeface="+mn-ea"/>
              </a:rPr>
              <a:t>关于规范金融机构资产管理业务的指导意见</a:t>
            </a:r>
            <a:r>
              <a:rPr lang="en-US" altLang="zh-CN" sz="1050" dirty="0">
                <a:gradFill>
                  <a:gsLst>
                    <a:gs pos="0">
                      <a:schemeClr val="accent1"/>
                    </a:gs>
                    <a:gs pos="100000">
                      <a:schemeClr val="accent1">
                        <a:lumMod val="50000"/>
                      </a:schemeClr>
                    </a:gs>
                  </a:gsLst>
                  <a:lin ang="5400000" scaled="1"/>
                </a:gradFill>
                <a:latin typeface="+mn-ea"/>
              </a:rPr>
              <a:t>》</a:t>
            </a:r>
            <a:r>
              <a:rPr lang="zh-CN" altLang="en-US" sz="1050" dirty="0">
                <a:gradFill>
                  <a:gsLst>
                    <a:gs pos="0">
                      <a:schemeClr val="accent1"/>
                    </a:gs>
                    <a:gs pos="100000">
                      <a:schemeClr val="accent1">
                        <a:lumMod val="50000"/>
                      </a:schemeClr>
                    </a:gs>
                  </a:gsLst>
                  <a:lin ang="5400000" scaled="1"/>
                </a:gradFill>
                <a:latin typeface="+mn-ea"/>
              </a:rPr>
              <a:t>限定的对象</a:t>
            </a:r>
            <a:endParaRPr lang="en-US" altLang="zh-CN" sz="1050" dirty="0">
              <a:gradFill>
                <a:gsLst>
                  <a:gs pos="0">
                    <a:schemeClr val="accent1"/>
                  </a:gs>
                  <a:gs pos="100000">
                    <a:schemeClr val="accent1">
                      <a:lumMod val="50000"/>
                    </a:schemeClr>
                  </a:gs>
                </a:gsLst>
                <a:lin ang="5400000" scaled="1"/>
              </a:gradFill>
              <a:latin typeface="+mn-ea"/>
            </a:endParaRP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4</a:t>
            </a:r>
            <a:r>
              <a:rPr lang="zh-CN" altLang="en-US" sz="1050" dirty="0">
                <a:gradFill>
                  <a:gsLst>
                    <a:gs pos="0">
                      <a:schemeClr val="accent1"/>
                    </a:gs>
                    <a:gs pos="100000">
                      <a:schemeClr val="accent1">
                        <a:lumMod val="50000"/>
                      </a:schemeClr>
                    </a:gs>
                  </a:gsLst>
                  <a:lin ang="5400000" scaled="1"/>
                </a:gradFill>
                <a:latin typeface="+mn-ea"/>
              </a:rPr>
              <a:t>、投资者书面承诺其为自己购买私募基金</a:t>
            </a:r>
            <a:endParaRPr lang="en-US" altLang="zh-CN" sz="1050" dirty="0">
              <a:gradFill>
                <a:gsLst>
                  <a:gs pos="0">
                    <a:schemeClr val="accent1"/>
                  </a:gs>
                  <a:gs pos="100000">
                    <a:schemeClr val="accent1">
                      <a:lumMod val="50000"/>
                    </a:schemeClr>
                  </a:gs>
                </a:gsLst>
                <a:lin ang="5400000" scaled="1"/>
              </a:gradFill>
              <a:latin typeface="+mn-ea"/>
            </a:endParaRP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5</a:t>
            </a:r>
            <a:r>
              <a:rPr lang="zh-CN" altLang="en-US" sz="1050" dirty="0">
                <a:gradFill>
                  <a:gsLst>
                    <a:gs pos="0">
                      <a:schemeClr val="accent1"/>
                    </a:gs>
                    <a:gs pos="100000">
                      <a:schemeClr val="accent1">
                        <a:lumMod val="50000"/>
                      </a:schemeClr>
                    </a:gs>
                  </a:gsLst>
                  <a:lin ang="5400000" scaled="1"/>
                </a:gradFill>
                <a:latin typeface="+mn-ea"/>
              </a:rPr>
              <a:t>、投资者保证投资资金来源合法</a:t>
            </a: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6</a:t>
            </a:r>
            <a:r>
              <a:rPr lang="zh-CN" altLang="en-US" sz="1050" dirty="0">
                <a:gradFill>
                  <a:gsLst>
                    <a:gs pos="0">
                      <a:schemeClr val="accent1"/>
                    </a:gs>
                    <a:gs pos="100000">
                      <a:schemeClr val="accent1">
                        <a:lumMod val="50000"/>
                      </a:schemeClr>
                    </a:gs>
                  </a:gsLst>
                  <a:lin ang="5400000" scaled="1"/>
                </a:gradFill>
                <a:latin typeface="+mn-ea"/>
              </a:rPr>
              <a:t>、风险揭示书签字</a:t>
            </a:r>
          </a:p>
        </p:txBody>
      </p:sp>
      <p:sp>
        <p:nvSpPr>
          <p:cNvPr id="40" name="Rectangle 23">
            <a:extLst>
              <a:ext uri="{FF2B5EF4-FFF2-40B4-BE49-F238E27FC236}">
                <a16:creationId xmlns:a16="http://schemas.microsoft.com/office/drawing/2014/main" id="{9AE2D836-4ADE-404A-84D7-8FF1F89691AD}"/>
              </a:ext>
            </a:extLst>
          </p:cNvPr>
          <p:cNvSpPr/>
          <p:nvPr/>
        </p:nvSpPr>
        <p:spPr bwMode="auto">
          <a:xfrm>
            <a:off x="1547666" y="1442506"/>
            <a:ext cx="2736304" cy="2014911"/>
          </a:xfrm>
          <a:prstGeom prst="rect">
            <a:avLst/>
          </a:prstGeom>
          <a:ln>
            <a:solidFill>
              <a:schemeClr val="accent4"/>
            </a:solidFill>
          </a:ln>
        </p:spPr>
        <p:txBody>
          <a:bodyPr wrap="square">
            <a:spAutoFit/>
          </a:bodyPr>
          <a:lstStyle/>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1</a:t>
            </a:r>
            <a:r>
              <a:rPr lang="zh-CN" altLang="en-US" sz="1050" dirty="0">
                <a:gradFill>
                  <a:gsLst>
                    <a:gs pos="0">
                      <a:schemeClr val="accent1"/>
                    </a:gs>
                    <a:gs pos="100000">
                      <a:schemeClr val="accent1">
                        <a:lumMod val="50000"/>
                      </a:schemeClr>
                    </a:gs>
                  </a:gsLst>
                  <a:lin ang="5400000" scaled="1"/>
                </a:gradFill>
                <a:latin typeface="+mn-ea"/>
              </a:rPr>
              <a:t>、基金合同</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2</a:t>
            </a:r>
            <a:r>
              <a:rPr lang="zh-CN" altLang="en-US" sz="1050" dirty="0">
                <a:gradFill>
                  <a:gsLst>
                    <a:gs pos="0">
                      <a:schemeClr val="accent1"/>
                    </a:gs>
                    <a:gs pos="100000">
                      <a:schemeClr val="accent1">
                        <a:lumMod val="50000"/>
                      </a:schemeClr>
                    </a:gs>
                  </a:gsLst>
                  <a:lin ang="5400000" scaled="1"/>
                </a:gradFill>
                <a:latin typeface="+mn-ea"/>
              </a:rPr>
              <a:t>、招募说明书等宣传推介文件</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3</a:t>
            </a:r>
            <a:r>
              <a:rPr lang="zh-CN" altLang="en-US" sz="1050" dirty="0">
                <a:gradFill>
                  <a:gsLst>
                    <a:gs pos="0">
                      <a:schemeClr val="accent1"/>
                    </a:gs>
                    <a:gs pos="100000">
                      <a:schemeClr val="accent1">
                        <a:lumMod val="50000"/>
                      </a:schemeClr>
                    </a:gs>
                  </a:gsLst>
                  <a:lin ang="5400000" scaled="1"/>
                </a:gradFill>
                <a:latin typeface="+mn-ea"/>
              </a:rPr>
              <a:t>、基金销售协议中的主权权利义务条款</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4</a:t>
            </a:r>
            <a:r>
              <a:rPr lang="zh-CN" altLang="en-US" sz="1050" dirty="0">
                <a:gradFill>
                  <a:gsLst>
                    <a:gs pos="0">
                      <a:schemeClr val="accent1"/>
                    </a:gs>
                    <a:gs pos="100000">
                      <a:schemeClr val="accent1">
                        <a:lumMod val="50000"/>
                      </a:schemeClr>
                    </a:gs>
                  </a:gsLst>
                  <a:lin ang="5400000" scaled="1"/>
                </a:gradFill>
                <a:latin typeface="+mn-ea"/>
              </a:rPr>
              <a:t>、基金的投资情况</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5</a:t>
            </a:r>
            <a:r>
              <a:rPr lang="zh-CN" altLang="en-US" sz="1050" dirty="0">
                <a:gradFill>
                  <a:gsLst>
                    <a:gs pos="0">
                      <a:schemeClr val="accent1"/>
                    </a:gs>
                    <a:gs pos="100000">
                      <a:schemeClr val="accent1">
                        <a:lumMod val="50000"/>
                      </a:schemeClr>
                    </a:gs>
                  </a:gsLst>
                  <a:lin ang="5400000" scaled="1"/>
                </a:gradFill>
                <a:latin typeface="+mn-ea"/>
              </a:rPr>
              <a:t>、基金的资产负债情况</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6</a:t>
            </a:r>
            <a:r>
              <a:rPr lang="zh-CN" altLang="en-US" sz="1050" dirty="0">
                <a:gradFill>
                  <a:gsLst>
                    <a:gs pos="0">
                      <a:schemeClr val="accent1"/>
                    </a:gs>
                    <a:gs pos="100000">
                      <a:schemeClr val="accent1">
                        <a:lumMod val="50000"/>
                      </a:schemeClr>
                    </a:gs>
                  </a:gsLst>
                  <a:lin ang="5400000" scaled="1"/>
                </a:gradFill>
                <a:latin typeface="+mn-ea"/>
              </a:rPr>
              <a:t>、基金的投资收益分配情况</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7</a:t>
            </a:r>
            <a:r>
              <a:rPr lang="zh-CN" altLang="en-US" sz="1050" dirty="0">
                <a:gradFill>
                  <a:gsLst>
                    <a:gs pos="0">
                      <a:schemeClr val="accent1"/>
                    </a:gs>
                    <a:gs pos="100000">
                      <a:schemeClr val="accent1">
                        <a:lumMod val="50000"/>
                      </a:schemeClr>
                    </a:gs>
                  </a:gsLst>
                  <a:lin ang="5400000" scaled="1"/>
                </a:gradFill>
                <a:latin typeface="+mn-ea"/>
              </a:rPr>
              <a:t>、基金承担的费用和业绩报酬安排</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8</a:t>
            </a:r>
            <a:r>
              <a:rPr lang="zh-CN" altLang="en-US" sz="1050" dirty="0">
                <a:gradFill>
                  <a:gsLst>
                    <a:gs pos="0">
                      <a:schemeClr val="accent1"/>
                    </a:gs>
                    <a:gs pos="100000">
                      <a:schemeClr val="accent1">
                        <a:lumMod val="50000"/>
                      </a:schemeClr>
                    </a:gs>
                  </a:gsLst>
                  <a:lin ang="5400000" scaled="1"/>
                </a:gradFill>
                <a:latin typeface="+mn-ea"/>
              </a:rPr>
              <a:t>、可能存在的利益冲突</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9</a:t>
            </a:r>
            <a:r>
              <a:rPr lang="zh-CN" altLang="en-US" sz="1050" dirty="0">
                <a:gradFill>
                  <a:gsLst>
                    <a:gs pos="0">
                      <a:schemeClr val="accent1"/>
                    </a:gs>
                    <a:gs pos="100000">
                      <a:schemeClr val="accent1">
                        <a:lumMod val="50000"/>
                      </a:schemeClr>
                    </a:gs>
                  </a:gsLst>
                  <a:lin ang="5400000" scaled="1"/>
                </a:gradFill>
                <a:latin typeface="+mn-ea"/>
              </a:rPr>
              <a:t>、重大诉讼、仲裁</a:t>
            </a:r>
            <a:endParaRPr lang="en-US" altLang="zh-CN" sz="1050" dirty="0">
              <a:gradFill>
                <a:gsLst>
                  <a:gs pos="0">
                    <a:schemeClr val="accent1"/>
                  </a:gs>
                  <a:gs pos="100000">
                    <a:schemeClr val="accent1">
                      <a:lumMod val="50000"/>
                    </a:schemeClr>
                  </a:gs>
                </a:gsLst>
                <a:lin ang="5400000" scaled="1"/>
              </a:gradFill>
              <a:latin typeface="+mn-ea"/>
            </a:endParaRPr>
          </a:p>
          <a:p>
            <a:pPr algn="r">
              <a:lnSpc>
                <a:spcPct val="120000"/>
              </a:lnSpc>
            </a:pPr>
            <a:r>
              <a:rPr lang="en-US" altLang="zh-CN" sz="1050" dirty="0">
                <a:gradFill>
                  <a:gsLst>
                    <a:gs pos="0">
                      <a:schemeClr val="accent1"/>
                    </a:gs>
                    <a:gs pos="100000">
                      <a:schemeClr val="accent1">
                        <a:lumMod val="50000"/>
                      </a:schemeClr>
                    </a:gs>
                  </a:gsLst>
                  <a:lin ang="5400000" scaled="1"/>
                </a:gradFill>
                <a:latin typeface="+mn-ea"/>
              </a:rPr>
              <a:t>10</a:t>
            </a:r>
            <a:r>
              <a:rPr lang="zh-CN" altLang="en-US" sz="1050" dirty="0">
                <a:gradFill>
                  <a:gsLst>
                    <a:gs pos="0">
                      <a:schemeClr val="accent1"/>
                    </a:gs>
                    <a:gs pos="100000">
                      <a:schemeClr val="accent1">
                        <a:lumMod val="50000"/>
                      </a:schemeClr>
                    </a:gs>
                  </a:gsLst>
                  <a:lin ang="5400000" scaled="1"/>
                </a:gradFill>
                <a:latin typeface="+mn-ea"/>
              </a:rPr>
              <a:t>、其他重大信息</a:t>
            </a:r>
          </a:p>
        </p:txBody>
      </p:sp>
      <p:sp>
        <p:nvSpPr>
          <p:cNvPr id="41" name="Rectangle 23">
            <a:extLst>
              <a:ext uri="{FF2B5EF4-FFF2-40B4-BE49-F238E27FC236}">
                <a16:creationId xmlns:a16="http://schemas.microsoft.com/office/drawing/2014/main" id="{DDC795D4-FE88-4077-AC2D-9B17DA962C15}"/>
              </a:ext>
            </a:extLst>
          </p:cNvPr>
          <p:cNvSpPr/>
          <p:nvPr/>
        </p:nvSpPr>
        <p:spPr bwMode="auto">
          <a:xfrm>
            <a:off x="4890528" y="3345348"/>
            <a:ext cx="3942077" cy="851515"/>
          </a:xfrm>
          <a:prstGeom prst="rect">
            <a:avLst/>
          </a:prstGeom>
          <a:ln>
            <a:solidFill>
              <a:schemeClr val="accent4"/>
            </a:solidFill>
          </a:ln>
        </p:spPr>
        <p:txBody>
          <a:bodyPr wrap="square">
            <a:spAutoFit/>
          </a:bodyPr>
          <a:lstStyle/>
          <a:p>
            <a:pPr>
              <a:lnSpc>
                <a:spcPct val="120000"/>
              </a:lnSpc>
            </a:pPr>
            <a:r>
              <a:rPr lang="en-US" altLang="zh-CN" sz="1050" dirty="0">
                <a:gradFill>
                  <a:gsLst>
                    <a:gs pos="0">
                      <a:schemeClr val="accent1"/>
                    </a:gs>
                    <a:gs pos="100000">
                      <a:schemeClr val="accent1">
                        <a:lumMod val="50000"/>
                      </a:schemeClr>
                    </a:gs>
                  </a:gsLst>
                  <a:lin ang="5400000" scaled="1"/>
                </a:gradFill>
                <a:latin typeface="+mn-ea"/>
              </a:rPr>
              <a:t>1</a:t>
            </a:r>
            <a:r>
              <a:rPr lang="zh-CN" altLang="en-US" sz="1050" dirty="0">
                <a:gradFill>
                  <a:gsLst>
                    <a:gs pos="0">
                      <a:schemeClr val="accent1"/>
                    </a:gs>
                    <a:gs pos="100000">
                      <a:schemeClr val="accent1">
                        <a:lumMod val="50000"/>
                      </a:schemeClr>
                    </a:gs>
                  </a:gsLst>
                  <a:lin ang="5400000" scaled="1"/>
                </a:gradFill>
                <a:latin typeface="+mn-ea"/>
              </a:rPr>
              <a:t>、每季度结束之日起</a:t>
            </a:r>
            <a:r>
              <a:rPr lang="en-US" altLang="zh-CN" sz="1050" dirty="0">
                <a:gradFill>
                  <a:gsLst>
                    <a:gs pos="0">
                      <a:schemeClr val="accent1"/>
                    </a:gs>
                    <a:gs pos="100000">
                      <a:schemeClr val="accent1">
                        <a:lumMod val="50000"/>
                      </a:schemeClr>
                    </a:gs>
                  </a:gsLst>
                  <a:lin ang="5400000" scaled="1"/>
                </a:gradFill>
                <a:latin typeface="+mn-ea"/>
              </a:rPr>
              <a:t>10</a:t>
            </a:r>
            <a:r>
              <a:rPr lang="zh-CN" altLang="en-US" sz="1050" dirty="0">
                <a:gradFill>
                  <a:gsLst>
                    <a:gs pos="0">
                      <a:schemeClr val="accent1"/>
                    </a:gs>
                    <a:gs pos="100000">
                      <a:schemeClr val="accent1">
                        <a:lumMod val="50000"/>
                      </a:schemeClr>
                    </a:gs>
                  </a:gsLst>
                  <a:lin ang="5400000" scaled="1"/>
                </a:gradFill>
                <a:latin typeface="+mn-ea"/>
              </a:rPr>
              <a:t>个工作日内季度报送</a:t>
            </a:r>
            <a:endParaRPr lang="en-US" altLang="zh-CN" sz="1050" dirty="0">
              <a:gradFill>
                <a:gsLst>
                  <a:gs pos="0">
                    <a:schemeClr val="accent1"/>
                  </a:gs>
                  <a:gs pos="100000">
                    <a:schemeClr val="accent1">
                      <a:lumMod val="50000"/>
                    </a:schemeClr>
                  </a:gs>
                </a:gsLst>
                <a:lin ang="5400000" scaled="1"/>
              </a:gradFill>
              <a:latin typeface="+mn-ea"/>
            </a:endParaRP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2</a:t>
            </a:r>
            <a:r>
              <a:rPr lang="zh-CN" altLang="en-US" sz="1050" dirty="0">
                <a:gradFill>
                  <a:gsLst>
                    <a:gs pos="0">
                      <a:schemeClr val="accent1"/>
                    </a:gs>
                    <a:gs pos="100000">
                      <a:schemeClr val="accent1">
                        <a:lumMod val="50000"/>
                      </a:schemeClr>
                    </a:gs>
                  </a:gsLst>
                  <a:lin ang="5400000" scaled="1"/>
                </a:gradFill>
                <a:latin typeface="+mn-ea"/>
              </a:rPr>
              <a:t>、每年度结束之日起</a:t>
            </a:r>
            <a:r>
              <a:rPr lang="en-US" altLang="zh-CN" sz="1050" dirty="0">
                <a:gradFill>
                  <a:gsLst>
                    <a:gs pos="0">
                      <a:schemeClr val="accent1"/>
                    </a:gs>
                    <a:gs pos="100000">
                      <a:schemeClr val="accent1">
                        <a:lumMod val="50000"/>
                      </a:schemeClr>
                    </a:gs>
                  </a:gsLst>
                  <a:lin ang="5400000" scaled="1"/>
                </a:gradFill>
                <a:latin typeface="+mn-ea"/>
              </a:rPr>
              <a:t>20</a:t>
            </a:r>
            <a:r>
              <a:rPr lang="zh-CN" altLang="en-US" sz="1050" dirty="0">
                <a:gradFill>
                  <a:gsLst>
                    <a:gs pos="0">
                      <a:schemeClr val="accent1"/>
                    </a:gs>
                    <a:gs pos="100000">
                      <a:schemeClr val="accent1">
                        <a:lumMod val="50000"/>
                      </a:schemeClr>
                    </a:gs>
                  </a:gsLst>
                  <a:lin ang="5400000" scaled="1"/>
                </a:gradFill>
                <a:latin typeface="+mn-ea"/>
              </a:rPr>
              <a:t>个工作日内年度报送</a:t>
            </a:r>
            <a:endParaRPr lang="en-US" altLang="zh-CN" sz="1050" dirty="0">
              <a:gradFill>
                <a:gsLst>
                  <a:gs pos="0">
                    <a:schemeClr val="accent1"/>
                  </a:gs>
                  <a:gs pos="100000">
                    <a:schemeClr val="accent1">
                      <a:lumMod val="50000"/>
                    </a:schemeClr>
                  </a:gs>
                </a:gsLst>
                <a:lin ang="5400000" scaled="1"/>
              </a:gradFill>
              <a:latin typeface="+mn-ea"/>
            </a:endParaRP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3</a:t>
            </a:r>
            <a:r>
              <a:rPr lang="zh-CN" altLang="en-US" sz="1050" dirty="0">
                <a:gradFill>
                  <a:gsLst>
                    <a:gs pos="0">
                      <a:schemeClr val="accent1"/>
                    </a:gs>
                    <a:gs pos="100000">
                      <a:schemeClr val="accent1">
                        <a:lumMod val="50000"/>
                      </a:schemeClr>
                    </a:gs>
                  </a:gsLst>
                  <a:lin ang="5400000" scaled="1"/>
                </a:gradFill>
                <a:latin typeface="+mn-ea"/>
              </a:rPr>
              <a:t>、私募基金管理人重大事项</a:t>
            </a:r>
            <a:r>
              <a:rPr lang="en-US" altLang="zh-CN" sz="1050" dirty="0">
                <a:gradFill>
                  <a:gsLst>
                    <a:gs pos="0">
                      <a:schemeClr val="accent1"/>
                    </a:gs>
                    <a:gs pos="100000">
                      <a:schemeClr val="accent1">
                        <a:lumMod val="50000"/>
                      </a:schemeClr>
                    </a:gs>
                  </a:gsLst>
                  <a:lin ang="5400000" scaled="1"/>
                </a:gradFill>
                <a:latin typeface="+mn-ea"/>
              </a:rPr>
              <a:t>10</a:t>
            </a:r>
            <a:r>
              <a:rPr lang="zh-CN" altLang="en-US" sz="1050" dirty="0">
                <a:gradFill>
                  <a:gsLst>
                    <a:gs pos="0">
                      <a:schemeClr val="accent1"/>
                    </a:gs>
                    <a:gs pos="100000">
                      <a:schemeClr val="accent1">
                        <a:lumMod val="50000"/>
                      </a:schemeClr>
                    </a:gs>
                  </a:gsLst>
                  <a:lin ang="5400000" scaled="1"/>
                </a:gradFill>
                <a:latin typeface="+mn-ea"/>
              </a:rPr>
              <a:t>个工作日内报告</a:t>
            </a:r>
            <a:endParaRPr lang="en-US" altLang="zh-CN" sz="1050" dirty="0">
              <a:gradFill>
                <a:gsLst>
                  <a:gs pos="0">
                    <a:schemeClr val="accent1"/>
                  </a:gs>
                  <a:gs pos="100000">
                    <a:schemeClr val="accent1">
                      <a:lumMod val="50000"/>
                    </a:schemeClr>
                  </a:gs>
                </a:gsLst>
                <a:lin ang="5400000" scaled="1"/>
              </a:gradFill>
              <a:latin typeface="+mn-ea"/>
            </a:endParaRPr>
          </a:p>
          <a:p>
            <a:pPr>
              <a:lnSpc>
                <a:spcPct val="120000"/>
              </a:lnSpc>
            </a:pPr>
            <a:r>
              <a:rPr lang="en-US" altLang="zh-CN" sz="1050" dirty="0">
                <a:gradFill>
                  <a:gsLst>
                    <a:gs pos="0">
                      <a:schemeClr val="accent1"/>
                    </a:gs>
                    <a:gs pos="100000">
                      <a:schemeClr val="accent1">
                        <a:lumMod val="50000"/>
                      </a:schemeClr>
                    </a:gs>
                  </a:gsLst>
                  <a:lin ang="5400000" scaled="1"/>
                </a:gradFill>
                <a:latin typeface="+mn-ea"/>
              </a:rPr>
              <a:t>4</a:t>
            </a:r>
            <a:r>
              <a:rPr lang="zh-CN" altLang="en-US" sz="1050" dirty="0">
                <a:gradFill>
                  <a:gsLst>
                    <a:gs pos="0">
                      <a:schemeClr val="accent1"/>
                    </a:gs>
                    <a:gs pos="100000">
                      <a:schemeClr val="accent1">
                        <a:lumMod val="50000"/>
                      </a:schemeClr>
                    </a:gs>
                  </a:gsLst>
                  <a:lin ang="5400000" scaled="1"/>
                </a:gradFill>
                <a:latin typeface="+mn-ea"/>
              </a:rPr>
              <a:t>、私募基金重大事项</a:t>
            </a:r>
            <a:r>
              <a:rPr lang="en-US" altLang="zh-CN" sz="1050" dirty="0">
                <a:gradFill>
                  <a:gsLst>
                    <a:gs pos="0">
                      <a:schemeClr val="accent1"/>
                    </a:gs>
                    <a:gs pos="100000">
                      <a:schemeClr val="accent1">
                        <a:lumMod val="50000"/>
                      </a:schemeClr>
                    </a:gs>
                  </a:gsLst>
                  <a:lin ang="5400000" scaled="1"/>
                </a:gradFill>
                <a:latin typeface="+mn-ea"/>
              </a:rPr>
              <a:t>5</a:t>
            </a:r>
            <a:r>
              <a:rPr lang="zh-CN" altLang="en-US" sz="1050" dirty="0">
                <a:gradFill>
                  <a:gsLst>
                    <a:gs pos="0">
                      <a:schemeClr val="accent1"/>
                    </a:gs>
                    <a:gs pos="100000">
                      <a:schemeClr val="accent1">
                        <a:lumMod val="50000"/>
                      </a:schemeClr>
                    </a:gs>
                  </a:gsLst>
                  <a:lin ang="5400000" scaled="1"/>
                </a:gradFill>
                <a:latin typeface="+mn-ea"/>
              </a:rPr>
              <a:t>个工作日报告</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0-#ppt_w/2"/>
                                          </p:val>
                                        </p:tav>
                                        <p:tav tm="100000">
                                          <p:val>
                                            <p:strVal val="#ppt_x"/>
                                          </p:val>
                                        </p:tav>
                                      </p:tavLst>
                                    </p:anim>
                                    <p:anim calcmode="lin" valueType="num">
                                      <p:cBhvr additive="base">
                                        <p:cTn id="17"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2" presetClass="entr" presetSubtype="2" decel="10000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1+#ppt_w/2"/>
                                          </p:val>
                                        </p:tav>
                                        <p:tav tm="100000">
                                          <p:val>
                                            <p:strVal val="#ppt_x"/>
                                          </p:val>
                                        </p:tav>
                                      </p:tavLst>
                                    </p:anim>
                                    <p:anim calcmode="lin" valueType="num">
                                      <p:cBhvr additive="base">
                                        <p:cTn id="26"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500"/>
                            </p:stCondLst>
                            <p:childTnLst>
                              <p:par>
                                <p:cTn id="33" presetID="2" presetClass="entr" presetSubtype="8" decel="10000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0-#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5" grpId="0"/>
      <p:bldP spid="56" grpId="0" animBg="1"/>
      <p:bldP spid="57" grpId="0"/>
      <p:bldP spid="38" grpId="0" animBg="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bwMode="auto">
          <a:xfrm>
            <a:off x="3178175" y="3124200"/>
            <a:ext cx="949325" cy="1155700"/>
            <a:chOff x="3178461" y="3124342"/>
            <a:chExt cx="949325" cy="1155700"/>
          </a:xfrm>
        </p:grpSpPr>
        <p:sp>
          <p:nvSpPr>
            <p:cNvPr id="4" name="Freeform 7"/>
            <p:cNvSpPr/>
            <p:nvPr/>
          </p:nvSpPr>
          <p:spPr bwMode="auto">
            <a:xfrm>
              <a:off x="3178461" y="3124342"/>
              <a:ext cx="949325" cy="1155700"/>
            </a:xfrm>
            <a:custGeom>
              <a:avLst/>
              <a:gdLst>
                <a:gd name="T0" fmla="*/ 389 w 573"/>
                <a:gd name="T1" fmla="*/ 198 h 697"/>
                <a:gd name="T2" fmla="*/ 487 w 573"/>
                <a:gd name="T3" fmla="*/ 194 h 697"/>
                <a:gd name="T4" fmla="*/ 436 w 573"/>
                <a:gd name="T5" fmla="*/ 277 h 697"/>
                <a:gd name="T6" fmla="*/ 573 w 573"/>
                <a:gd name="T7" fmla="*/ 404 h 697"/>
                <a:gd name="T8" fmla="*/ 394 w 573"/>
                <a:gd name="T9" fmla="*/ 697 h 697"/>
                <a:gd name="T10" fmla="*/ 0 w 573"/>
                <a:gd name="T11" fmla="*/ 3 h 697"/>
                <a:gd name="T12" fmla="*/ 344 w 573"/>
                <a:gd name="T13" fmla="*/ 0 h 697"/>
                <a:gd name="T14" fmla="*/ 389 w 573"/>
                <a:gd name="T15" fmla="*/ 198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697">
                  <a:moveTo>
                    <a:pt x="389" y="198"/>
                  </a:moveTo>
                  <a:cubicBezTo>
                    <a:pt x="487" y="194"/>
                    <a:pt x="487" y="194"/>
                    <a:pt x="487" y="194"/>
                  </a:cubicBezTo>
                  <a:cubicBezTo>
                    <a:pt x="436" y="277"/>
                    <a:pt x="436" y="277"/>
                    <a:pt x="436" y="277"/>
                  </a:cubicBezTo>
                  <a:cubicBezTo>
                    <a:pt x="473" y="328"/>
                    <a:pt x="520" y="371"/>
                    <a:pt x="573" y="404"/>
                  </a:cubicBezTo>
                  <a:cubicBezTo>
                    <a:pt x="394" y="697"/>
                    <a:pt x="394" y="697"/>
                    <a:pt x="394" y="697"/>
                  </a:cubicBezTo>
                  <a:cubicBezTo>
                    <a:pt x="152" y="549"/>
                    <a:pt x="3" y="287"/>
                    <a:pt x="0" y="3"/>
                  </a:cubicBezTo>
                  <a:cubicBezTo>
                    <a:pt x="344" y="0"/>
                    <a:pt x="344" y="0"/>
                    <a:pt x="344" y="0"/>
                  </a:cubicBezTo>
                  <a:cubicBezTo>
                    <a:pt x="345" y="71"/>
                    <a:pt x="361" y="138"/>
                    <a:pt x="389" y="198"/>
                  </a:cubicBezTo>
                  <a:close/>
                </a:path>
              </a:pathLst>
            </a:custGeom>
            <a:gradFill>
              <a:gsLst>
                <a:gs pos="0">
                  <a:schemeClr val="accent1"/>
                </a:gs>
                <a:gs pos="100000">
                  <a:schemeClr val="accent1">
                    <a:lumMod val="50000"/>
                  </a:schemeClr>
                </a:gs>
              </a:gsLst>
              <a:lin ang="5400000" scaled="1"/>
            </a:gradFill>
            <a:ln>
              <a:noFill/>
            </a:ln>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grpSp>
          <p:nvGrpSpPr>
            <p:cNvPr id="8" name="Group 12"/>
            <p:cNvGrpSpPr>
              <a:grpSpLocks noChangeAspect="1"/>
            </p:cNvGrpSpPr>
            <p:nvPr/>
          </p:nvGrpSpPr>
          <p:grpSpPr>
            <a:xfrm>
              <a:off x="3500701" y="3533708"/>
              <a:ext cx="216000" cy="175766"/>
              <a:chOff x="1550139" y="1314466"/>
              <a:chExt cx="509139" cy="414300"/>
            </a:xfrm>
            <a:solidFill>
              <a:schemeClr val="bg1"/>
            </a:solidFill>
          </p:grpSpPr>
          <p:sp>
            <p:nvSpPr>
              <p:cNvPr id="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1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1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grpSp>
      </p:grpSp>
      <p:grpSp>
        <p:nvGrpSpPr>
          <p:cNvPr id="35" name="组合 34"/>
          <p:cNvGrpSpPr/>
          <p:nvPr/>
        </p:nvGrpSpPr>
        <p:grpSpPr bwMode="auto">
          <a:xfrm>
            <a:off x="4954588" y="1951038"/>
            <a:ext cx="950912" cy="1155700"/>
            <a:chOff x="4954873" y="1951179"/>
            <a:chExt cx="950913" cy="1155700"/>
          </a:xfrm>
        </p:grpSpPr>
        <p:sp>
          <p:nvSpPr>
            <p:cNvPr id="7" name="Freeform 10"/>
            <p:cNvSpPr/>
            <p:nvPr/>
          </p:nvSpPr>
          <p:spPr bwMode="auto">
            <a:xfrm>
              <a:off x="4954873" y="1951179"/>
              <a:ext cx="950913" cy="1155700"/>
            </a:xfrm>
            <a:custGeom>
              <a:avLst/>
              <a:gdLst>
                <a:gd name="T0" fmla="*/ 0 w 574"/>
                <a:gd name="T1" fmla="*/ 293 h 697"/>
                <a:gd name="T2" fmla="*/ 178 w 574"/>
                <a:gd name="T3" fmla="*/ 0 h 697"/>
                <a:gd name="T4" fmla="*/ 574 w 574"/>
                <a:gd name="T5" fmla="*/ 692 h 697"/>
                <a:gd name="T6" fmla="*/ 231 w 574"/>
                <a:gd name="T7" fmla="*/ 697 h 697"/>
                <a:gd name="T8" fmla="*/ 190 w 574"/>
                <a:gd name="T9" fmla="*/ 508 h 697"/>
                <a:gd name="T10" fmla="*/ 91 w 574"/>
                <a:gd name="T11" fmla="*/ 511 h 697"/>
                <a:gd name="T12" fmla="*/ 144 w 574"/>
                <a:gd name="T13" fmla="*/ 428 h 697"/>
                <a:gd name="T14" fmla="*/ 0 w 574"/>
                <a:gd name="T15" fmla="*/ 293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697">
                  <a:moveTo>
                    <a:pt x="0" y="293"/>
                  </a:moveTo>
                  <a:cubicBezTo>
                    <a:pt x="178" y="0"/>
                    <a:pt x="178" y="0"/>
                    <a:pt x="178" y="0"/>
                  </a:cubicBezTo>
                  <a:cubicBezTo>
                    <a:pt x="421" y="147"/>
                    <a:pt x="571" y="409"/>
                    <a:pt x="574" y="692"/>
                  </a:cubicBezTo>
                  <a:cubicBezTo>
                    <a:pt x="231" y="697"/>
                    <a:pt x="231" y="697"/>
                    <a:pt x="231" y="697"/>
                  </a:cubicBezTo>
                  <a:cubicBezTo>
                    <a:pt x="230" y="630"/>
                    <a:pt x="215" y="566"/>
                    <a:pt x="190" y="508"/>
                  </a:cubicBezTo>
                  <a:cubicBezTo>
                    <a:pt x="91" y="511"/>
                    <a:pt x="91" y="511"/>
                    <a:pt x="91" y="511"/>
                  </a:cubicBezTo>
                  <a:cubicBezTo>
                    <a:pt x="144" y="428"/>
                    <a:pt x="144" y="428"/>
                    <a:pt x="144" y="428"/>
                  </a:cubicBezTo>
                  <a:cubicBezTo>
                    <a:pt x="106" y="374"/>
                    <a:pt x="57" y="328"/>
                    <a:pt x="0" y="293"/>
                  </a:cubicBezTo>
                  <a:close/>
                </a:path>
              </a:pathLst>
            </a:custGeom>
            <a:gradFill>
              <a:gsLst>
                <a:gs pos="0">
                  <a:schemeClr val="accent1"/>
                </a:gs>
                <a:gs pos="100000">
                  <a:schemeClr val="accent1">
                    <a:lumMod val="50000"/>
                  </a:schemeClr>
                </a:gs>
              </a:gsLst>
              <a:lin ang="5400000" scaled="1"/>
            </a:gradFill>
            <a:ln>
              <a:noFill/>
            </a:ln>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19" name="Freeform 34"/>
            <p:cNvSpPr>
              <a:spLocks noChangeAspect="1"/>
            </p:cNvSpPr>
            <p:nvPr/>
          </p:nvSpPr>
          <p:spPr bwMode="auto">
            <a:xfrm>
              <a:off x="5346985" y="2525854"/>
              <a:ext cx="215900" cy="190500"/>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grpSp>
      <p:grpSp>
        <p:nvGrpSpPr>
          <p:cNvPr id="38" name="组合 37"/>
          <p:cNvGrpSpPr/>
          <p:nvPr/>
        </p:nvGrpSpPr>
        <p:grpSpPr bwMode="auto">
          <a:xfrm>
            <a:off x="3870325" y="3763963"/>
            <a:ext cx="1322388" cy="776287"/>
            <a:chOff x="3870611" y="3764104"/>
            <a:chExt cx="1322388" cy="776288"/>
          </a:xfrm>
        </p:grpSpPr>
        <p:sp>
          <p:nvSpPr>
            <p:cNvPr id="3" name="Freeform 6"/>
            <p:cNvSpPr/>
            <p:nvPr/>
          </p:nvSpPr>
          <p:spPr bwMode="auto">
            <a:xfrm>
              <a:off x="3870611" y="3764104"/>
              <a:ext cx="1322388" cy="776288"/>
            </a:xfrm>
            <a:custGeom>
              <a:avLst/>
              <a:gdLst>
                <a:gd name="T0" fmla="*/ 359 w 798"/>
                <a:gd name="T1" fmla="*/ 87 h 468"/>
                <a:gd name="T2" fmla="*/ 406 w 798"/>
                <a:gd name="T3" fmla="*/ 0 h 468"/>
                <a:gd name="T4" fmla="*/ 451 w 798"/>
                <a:gd name="T5" fmla="*/ 87 h 468"/>
                <a:gd name="T6" fmla="*/ 634 w 798"/>
                <a:gd name="T7" fmla="*/ 31 h 468"/>
                <a:gd name="T8" fmla="*/ 798 w 798"/>
                <a:gd name="T9" fmla="*/ 333 h 468"/>
                <a:gd name="T10" fmla="*/ 0 w 798"/>
                <a:gd name="T11" fmla="*/ 325 h 468"/>
                <a:gd name="T12" fmla="*/ 169 w 798"/>
                <a:gd name="T13" fmla="*/ 26 h 468"/>
                <a:gd name="T14" fmla="*/ 359 w 798"/>
                <a:gd name="T15" fmla="*/ 87 h 4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8" h="468">
                  <a:moveTo>
                    <a:pt x="359" y="87"/>
                  </a:moveTo>
                  <a:cubicBezTo>
                    <a:pt x="406" y="0"/>
                    <a:pt x="406" y="0"/>
                    <a:pt x="406" y="0"/>
                  </a:cubicBezTo>
                  <a:cubicBezTo>
                    <a:pt x="451" y="87"/>
                    <a:pt x="451" y="87"/>
                    <a:pt x="451" y="87"/>
                  </a:cubicBezTo>
                  <a:cubicBezTo>
                    <a:pt x="517" y="80"/>
                    <a:pt x="579" y="61"/>
                    <a:pt x="634" y="31"/>
                  </a:cubicBezTo>
                  <a:cubicBezTo>
                    <a:pt x="798" y="333"/>
                    <a:pt x="798" y="333"/>
                    <a:pt x="798" y="333"/>
                  </a:cubicBezTo>
                  <a:cubicBezTo>
                    <a:pt x="548" y="468"/>
                    <a:pt x="246" y="465"/>
                    <a:pt x="0" y="325"/>
                  </a:cubicBezTo>
                  <a:cubicBezTo>
                    <a:pt x="169" y="26"/>
                    <a:pt x="169" y="26"/>
                    <a:pt x="169" y="26"/>
                  </a:cubicBezTo>
                  <a:cubicBezTo>
                    <a:pt x="226" y="59"/>
                    <a:pt x="291" y="80"/>
                    <a:pt x="359" y="87"/>
                  </a:cubicBezTo>
                  <a:close/>
                </a:path>
              </a:pathLst>
            </a:custGeom>
            <a:gradFill>
              <a:gsLst>
                <a:gs pos="0">
                  <a:schemeClr val="accent1"/>
                </a:gs>
                <a:gs pos="100000">
                  <a:schemeClr val="accent1">
                    <a:lumMod val="50000"/>
                  </a:schemeClr>
                </a:gs>
              </a:gsLst>
              <a:lin ang="5400000" scaled="1"/>
            </a:gradFill>
            <a:ln>
              <a:noFill/>
            </a:ln>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20" name="Freeform 55"/>
            <p:cNvSpPr>
              <a:spLocks noChangeAspect="1" noEditPoints="1"/>
            </p:cNvSpPr>
            <p:nvPr/>
          </p:nvSpPr>
          <p:spPr bwMode="auto">
            <a:xfrm>
              <a:off x="4426236" y="4073666"/>
              <a:ext cx="215900" cy="225425"/>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grpSp>
      <p:grpSp>
        <p:nvGrpSpPr>
          <p:cNvPr id="45" name="组合 44"/>
          <p:cNvGrpSpPr/>
          <p:nvPr/>
        </p:nvGrpSpPr>
        <p:grpSpPr bwMode="auto">
          <a:xfrm>
            <a:off x="3179763" y="1944688"/>
            <a:ext cx="955675" cy="1155700"/>
            <a:chOff x="3180048" y="1944829"/>
            <a:chExt cx="955675" cy="1155700"/>
          </a:xfrm>
        </p:grpSpPr>
        <p:sp>
          <p:nvSpPr>
            <p:cNvPr id="5" name="Freeform 8"/>
            <p:cNvSpPr/>
            <p:nvPr/>
          </p:nvSpPr>
          <p:spPr bwMode="auto">
            <a:xfrm>
              <a:off x="3180048" y="1944829"/>
              <a:ext cx="955675" cy="1155700"/>
            </a:xfrm>
            <a:custGeom>
              <a:avLst/>
              <a:gdLst>
                <a:gd name="T0" fmla="*/ 422 w 577"/>
                <a:gd name="T1" fmla="*/ 443 h 697"/>
                <a:gd name="T2" fmla="*/ 477 w 577"/>
                <a:gd name="T3" fmla="*/ 524 h 697"/>
                <a:gd name="T4" fmla="*/ 379 w 577"/>
                <a:gd name="T5" fmla="*/ 524 h 697"/>
                <a:gd name="T6" fmla="*/ 343 w 577"/>
                <a:gd name="T7" fmla="*/ 697 h 697"/>
                <a:gd name="T8" fmla="*/ 0 w 577"/>
                <a:gd name="T9" fmla="*/ 689 h 697"/>
                <a:gd name="T10" fmla="*/ 402 w 577"/>
                <a:gd name="T11" fmla="*/ 0 h 697"/>
                <a:gd name="T12" fmla="*/ 577 w 577"/>
                <a:gd name="T13" fmla="*/ 295 h 697"/>
                <a:gd name="T14" fmla="*/ 422 w 577"/>
                <a:gd name="T15" fmla="*/ 443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 h="697">
                  <a:moveTo>
                    <a:pt x="422" y="443"/>
                  </a:moveTo>
                  <a:cubicBezTo>
                    <a:pt x="477" y="524"/>
                    <a:pt x="477" y="524"/>
                    <a:pt x="477" y="524"/>
                  </a:cubicBezTo>
                  <a:cubicBezTo>
                    <a:pt x="379" y="524"/>
                    <a:pt x="379" y="524"/>
                    <a:pt x="379" y="524"/>
                  </a:cubicBezTo>
                  <a:cubicBezTo>
                    <a:pt x="357" y="578"/>
                    <a:pt x="344" y="636"/>
                    <a:pt x="343" y="697"/>
                  </a:cubicBezTo>
                  <a:cubicBezTo>
                    <a:pt x="0" y="689"/>
                    <a:pt x="0" y="689"/>
                    <a:pt x="0" y="689"/>
                  </a:cubicBezTo>
                  <a:cubicBezTo>
                    <a:pt x="6" y="406"/>
                    <a:pt x="158" y="145"/>
                    <a:pt x="402" y="0"/>
                  </a:cubicBezTo>
                  <a:cubicBezTo>
                    <a:pt x="577" y="295"/>
                    <a:pt x="577" y="295"/>
                    <a:pt x="577" y="295"/>
                  </a:cubicBezTo>
                  <a:cubicBezTo>
                    <a:pt x="515" y="332"/>
                    <a:pt x="462" y="383"/>
                    <a:pt x="422" y="443"/>
                  </a:cubicBezTo>
                  <a:close/>
                </a:path>
              </a:pathLst>
            </a:custGeom>
            <a:gradFill>
              <a:gsLst>
                <a:gs pos="0">
                  <a:schemeClr val="accent1"/>
                </a:gs>
                <a:gs pos="100000">
                  <a:schemeClr val="accent1">
                    <a:lumMod val="50000"/>
                  </a:schemeClr>
                </a:gs>
              </a:gsLst>
              <a:lin ang="5400000" scaled="1"/>
            </a:gradFill>
            <a:ln>
              <a:noFill/>
            </a:ln>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grpSp>
          <p:nvGrpSpPr>
            <p:cNvPr id="21" name="Group 25"/>
            <p:cNvGrpSpPr>
              <a:grpSpLocks noChangeAspect="1"/>
            </p:cNvGrpSpPr>
            <p:nvPr/>
          </p:nvGrpSpPr>
          <p:grpSpPr>
            <a:xfrm>
              <a:off x="3474889" y="2434485"/>
              <a:ext cx="252000" cy="248000"/>
              <a:chOff x="1587575" y="2265358"/>
              <a:chExt cx="314468" cy="309477"/>
            </a:xfrm>
            <a:solidFill>
              <a:schemeClr val="bg1"/>
            </a:solidFill>
          </p:grpSpPr>
          <p:sp>
            <p:nvSpPr>
              <p:cNvPr id="22"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23"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grpSp>
      </p:grpSp>
      <p:grpSp>
        <p:nvGrpSpPr>
          <p:cNvPr id="37" name="组合 36"/>
          <p:cNvGrpSpPr/>
          <p:nvPr/>
        </p:nvGrpSpPr>
        <p:grpSpPr bwMode="auto">
          <a:xfrm>
            <a:off x="4949825" y="3133725"/>
            <a:ext cx="955675" cy="1155700"/>
            <a:chOff x="4950111" y="3133867"/>
            <a:chExt cx="955675" cy="1155700"/>
          </a:xfrm>
        </p:grpSpPr>
        <p:sp>
          <p:nvSpPr>
            <p:cNvPr id="6" name="Freeform 9"/>
            <p:cNvSpPr/>
            <p:nvPr/>
          </p:nvSpPr>
          <p:spPr bwMode="auto">
            <a:xfrm>
              <a:off x="4950111" y="3133867"/>
              <a:ext cx="955675" cy="1155700"/>
            </a:xfrm>
            <a:custGeom>
              <a:avLst/>
              <a:gdLst>
                <a:gd name="T0" fmla="*/ 155 w 577"/>
                <a:gd name="T1" fmla="*/ 253 h 697"/>
                <a:gd name="T2" fmla="*/ 100 w 577"/>
                <a:gd name="T3" fmla="*/ 172 h 697"/>
                <a:gd name="T4" fmla="*/ 198 w 577"/>
                <a:gd name="T5" fmla="*/ 172 h 697"/>
                <a:gd name="T6" fmla="*/ 234 w 577"/>
                <a:gd name="T7" fmla="*/ 0 h 697"/>
                <a:gd name="T8" fmla="*/ 577 w 577"/>
                <a:gd name="T9" fmla="*/ 7 h 697"/>
                <a:gd name="T10" fmla="*/ 175 w 577"/>
                <a:gd name="T11" fmla="*/ 697 h 697"/>
                <a:gd name="T12" fmla="*/ 0 w 577"/>
                <a:gd name="T13" fmla="*/ 401 h 697"/>
                <a:gd name="T14" fmla="*/ 155 w 577"/>
                <a:gd name="T15" fmla="*/ 253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 h="697">
                  <a:moveTo>
                    <a:pt x="155" y="253"/>
                  </a:moveTo>
                  <a:cubicBezTo>
                    <a:pt x="100" y="172"/>
                    <a:pt x="100" y="172"/>
                    <a:pt x="100" y="172"/>
                  </a:cubicBezTo>
                  <a:cubicBezTo>
                    <a:pt x="198" y="172"/>
                    <a:pt x="198" y="172"/>
                    <a:pt x="198" y="172"/>
                  </a:cubicBezTo>
                  <a:cubicBezTo>
                    <a:pt x="220" y="119"/>
                    <a:pt x="233" y="61"/>
                    <a:pt x="234" y="0"/>
                  </a:cubicBezTo>
                  <a:cubicBezTo>
                    <a:pt x="577" y="7"/>
                    <a:pt x="577" y="7"/>
                    <a:pt x="577" y="7"/>
                  </a:cubicBezTo>
                  <a:cubicBezTo>
                    <a:pt x="571" y="291"/>
                    <a:pt x="419" y="551"/>
                    <a:pt x="175" y="697"/>
                  </a:cubicBezTo>
                  <a:cubicBezTo>
                    <a:pt x="0" y="401"/>
                    <a:pt x="0" y="401"/>
                    <a:pt x="0" y="401"/>
                  </a:cubicBezTo>
                  <a:cubicBezTo>
                    <a:pt x="62" y="364"/>
                    <a:pt x="115" y="314"/>
                    <a:pt x="155" y="253"/>
                  </a:cubicBezTo>
                  <a:close/>
                </a:path>
              </a:pathLst>
            </a:custGeom>
            <a:gradFill>
              <a:gsLst>
                <a:gs pos="0">
                  <a:schemeClr val="accent1"/>
                </a:gs>
                <a:gs pos="100000">
                  <a:schemeClr val="accent1">
                    <a:lumMod val="50000"/>
                  </a:schemeClr>
                </a:gs>
              </a:gsLst>
              <a:lin ang="5400000" scaled="1"/>
            </a:gradFill>
            <a:ln>
              <a:noFill/>
            </a:ln>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grpSp>
          <p:nvGrpSpPr>
            <p:cNvPr id="24" name="Group 28"/>
            <p:cNvGrpSpPr>
              <a:grpSpLocks noChangeAspect="1"/>
            </p:cNvGrpSpPr>
            <p:nvPr/>
          </p:nvGrpSpPr>
          <p:grpSpPr>
            <a:xfrm>
              <a:off x="5409895" y="3555438"/>
              <a:ext cx="180000" cy="225693"/>
              <a:chOff x="5106627" y="2260366"/>
              <a:chExt cx="324452" cy="406813"/>
            </a:xfrm>
            <a:solidFill>
              <a:schemeClr val="bg1"/>
            </a:solidFill>
          </p:grpSpPr>
          <p:sp>
            <p:nvSpPr>
              <p:cNvPr id="2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2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2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28"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grpSp>
      </p:grpSp>
      <p:grpSp>
        <p:nvGrpSpPr>
          <p:cNvPr id="34" name="组合 33"/>
          <p:cNvGrpSpPr/>
          <p:nvPr/>
        </p:nvGrpSpPr>
        <p:grpSpPr bwMode="auto">
          <a:xfrm>
            <a:off x="3884613" y="1693863"/>
            <a:ext cx="1322387" cy="779462"/>
            <a:chOff x="3884898" y="1694004"/>
            <a:chExt cx="1322388" cy="779463"/>
          </a:xfrm>
        </p:grpSpPr>
        <p:sp>
          <p:nvSpPr>
            <p:cNvPr id="2" name="Freeform 5"/>
            <p:cNvSpPr/>
            <p:nvPr/>
          </p:nvSpPr>
          <p:spPr bwMode="auto">
            <a:xfrm>
              <a:off x="3884898" y="1694004"/>
              <a:ext cx="1322388" cy="779463"/>
            </a:xfrm>
            <a:custGeom>
              <a:avLst/>
              <a:gdLst>
                <a:gd name="T0" fmla="*/ 350 w 798"/>
                <a:gd name="T1" fmla="*/ 381 h 470"/>
                <a:gd name="T2" fmla="*/ 398 w 798"/>
                <a:gd name="T3" fmla="*/ 470 h 470"/>
                <a:gd name="T4" fmla="*/ 445 w 798"/>
                <a:gd name="T5" fmla="*/ 381 h 470"/>
                <a:gd name="T6" fmla="*/ 631 w 798"/>
                <a:gd name="T7" fmla="*/ 439 h 470"/>
                <a:gd name="T8" fmla="*/ 798 w 798"/>
                <a:gd name="T9" fmla="*/ 139 h 470"/>
                <a:gd name="T10" fmla="*/ 0 w 798"/>
                <a:gd name="T11" fmla="*/ 137 h 470"/>
                <a:gd name="T12" fmla="*/ 166 w 798"/>
                <a:gd name="T13" fmla="*/ 438 h 470"/>
                <a:gd name="T14" fmla="*/ 350 w 798"/>
                <a:gd name="T15" fmla="*/ 381 h 4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8" h="470">
                  <a:moveTo>
                    <a:pt x="350" y="381"/>
                  </a:moveTo>
                  <a:cubicBezTo>
                    <a:pt x="398" y="470"/>
                    <a:pt x="398" y="470"/>
                    <a:pt x="398" y="470"/>
                  </a:cubicBezTo>
                  <a:cubicBezTo>
                    <a:pt x="445" y="381"/>
                    <a:pt x="445" y="381"/>
                    <a:pt x="445" y="381"/>
                  </a:cubicBezTo>
                  <a:cubicBezTo>
                    <a:pt x="512" y="388"/>
                    <a:pt x="575" y="408"/>
                    <a:pt x="631" y="439"/>
                  </a:cubicBezTo>
                  <a:cubicBezTo>
                    <a:pt x="798" y="139"/>
                    <a:pt x="798" y="139"/>
                    <a:pt x="798" y="139"/>
                  </a:cubicBezTo>
                  <a:cubicBezTo>
                    <a:pt x="550" y="1"/>
                    <a:pt x="249" y="0"/>
                    <a:pt x="0" y="137"/>
                  </a:cubicBezTo>
                  <a:cubicBezTo>
                    <a:pt x="166" y="438"/>
                    <a:pt x="166" y="438"/>
                    <a:pt x="166" y="438"/>
                  </a:cubicBezTo>
                  <a:cubicBezTo>
                    <a:pt x="222" y="407"/>
                    <a:pt x="284" y="387"/>
                    <a:pt x="350" y="381"/>
                  </a:cubicBezTo>
                  <a:close/>
                </a:path>
              </a:pathLst>
            </a:custGeom>
            <a:gradFill>
              <a:gsLst>
                <a:gs pos="0">
                  <a:schemeClr val="accent1"/>
                </a:gs>
                <a:gs pos="100000">
                  <a:schemeClr val="accent1">
                    <a:lumMod val="50000"/>
                  </a:schemeClr>
                </a:gs>
              </a:gsLst>
              <a:lin ang="5400000" scaled="1"/>
            </a:gradFill>
            <a:ln>
              <a:noFill/>
            </a:ln>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grpSp>
          <p:nvGrpSpPr>
            <p:cNvPr id="29" name="Group 33"/>
            <p:cNvGrpSpPr>
              <a:grpSpLocks noChangeAspect="1"/>
            </p:cNvGrpSpPr>
            <p:nvPr/>
          </p:nvGrpSpPr>
          <p:grpSpPr>
            <a:xfrm>
              <a:off x="4436641" y="1925369"/>
              <a:ext cx="216000" cy="243629"/>
              <a:chOff x="5513440" y="1766202"/>
              <a:chExt cx="429274" cy="484183"/>
            </a:xfrm>
            <a:solidFill>
              <a:schemeClr val="bg1"/>
            </a:solidFill>
          </p:grpSpPr>
          <p:sp>
            <p:nvSpPr>
              <p:cNvPr id="30"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31"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32"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grpSp>
      </p:grpSp>
      <p:grpSp>
        <p:nvGrpSpPr>
          <p:cNvPr id="46" name="组合 45"/>
          <p:cNvGrpSpPr/>
          <p:nvPr/>
        </p:nvGrpSpPr>
        <p:grpSpPr>
          <a:xfrm>
            <a:off x="3957985" y="2806560"/>
            <a:ext cx="1176214" cy="955029"/>
            <a:chOff x="3957985" y="2806560"/>
            <a:chExt cx="1176214" cy="955029"/>
          </a:xfrm>
          <a:solidFill>
            <a:schemeClr val="bg1">
              <a:alpha val="60000"/>
            </a:schemeClr>
          </a:solidFill>
        </p:grpSpPr>
        <p:grpSp>
          <p:nvGrpSpPr>
            <p:cNvPr id="12" name="Group 16"/>
            <p:cNvGrpSpPr>
              <a:grpSpLocks noChangeAspect="1"/>
            </p:cNvGrpSpPr>
            <p:nvPr/>
          </p:nvGrpSpPr>
          <p:grpSpPr>
            <a:xfrm>
              <a:off x="4396161" y="2806560"/>
              <a:ext cx="360000" cy="305729"/>
              <a:chOff x="2950272" y="1314466"/>
              <a:chExt cx="496661" cy="421788"/>
            </a:xfrm>
            <a:grpFill/>
          </p:grpSpPr>
          <p:sp>
            <p:nvSpPr>
              <p:cNvPr id="13" name="Freeform 12"/>
              <p:cNvSpPr/>
              <p:nvPr/>
            </p:nvSpPr>
            <p:spPr bwMode="auto">
              <a:xfrm>
                <a:off x="3107507" y="1559052"/>
                <a:ext cx="89848" cy="89848"/>
              </a:xfrm>
              <a:custGeom>
                <a:avLst/>
                <a:gdLst>
                  <a:gd name="T0" fmla="*/ 36 w 36"/>
                  <a:gd name="T1" fmla="*/ 20 h 36"/>
                  <a:gd name="T2" fmla="*/ 16 w 36"/>
                  <a:gd name="T3" fmla="*/ 0 h 36"/>
                  <a:gd name="T4" fmla="*/ 16 w 36"/>
                  <a:gd name="T5" fmla="*/ 0 h 36"/>
                  <a:gd name="T6" fmla="*/ 0 w 36"/>
                  <a:gd name="T7" fmla="*/ 36 h 36"/>
                  <a:gd name="T8" fmla="*/ 36 w 36"/>
                  <a:gd name="T9" fmla="*/ 20 h 36"/>
                </a:gdLst>
                <a:ahLst/>
                <a:cxnLst>
                  <a:cxn ang="0">
                    <a:pos x="T0" y="T1"/>
                  </a:cxn>
                  <a:cxn ang="0">
                    <a:pos x="T2" y="T3"/>
                  </a:cxn>
                  <a:cxn ang="0">
                    <a:pos x="T4" y="T5"/>
                  </a:cxn>
                  <a:cxn ang="0">
                    <a:pos x="T6" y="T7"/>
                  </a:cxn>
                  <a:cxn ang="0">
                    <a:pos x="T8" y="T9"/>
                  </a:cxn>
                </a:cxnLst>
                <a:rect l="0" t="0" r="r" b="b"/>
                <a:pathLst>
                  <a:path w="36" h="36">
                    <a:moveTo>
                      <a:pt x="36" y="20"/>
                    </a:moveTo>
                    <a:lnTo>
                      <a:pt x="16" y="0"/>
                    </a:lnTo>
                    <a:lnTo>
                      <a:pt x="16" y="0"/>
                    </a:lnTo>
                    <a:lnTo>
                      <a:pt x="0" y="36"/>
                    </a:lnTo>
                    <a:lnTo>
                      <a:pt x="36" y="20"/>
                    </a:lnTo>
                    <a:close/>
                  </a:path>
                </a:pathLst>
              </a:custGeom>
              <a:gradFill>
                <a:gsLst>
                  <a:gs pos="0">
                    <a:schemeClr val="accent1"/>
                  </a:gs>
                  <a:gs pos="100000">
                    <a:schemeClr val="accent1">
                      <a:lumMod val="5000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14" name="Rectangle 13"/>
              <p:cNvSpPr>
                <a:spLocks noChangeArrowheads="1"/>
              </p:cNvSpPr>
              <p:nvPr/>
            </p:nvSpPr>
            <p:spPr bwMode="auto">
              <a:xfrm>
                <a:off x="3197355" y="1608968"/>
                <a:ext cx="2497" cy="2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15" name="Freeform 14"/>
              <p:cNvSpPr/>
              <p:nvPr/>
            </p:nvSpPr>
            <p:spPr bwMode="auto">
              <a:xfrm>
                <a:off x="3159917" y="1344415"/>
                <a:ext cx="227117" cy="222125"/>
              </a:xfrm>
              <a:custGeom>
                <a:avLst/>
                <a:gdLst>
                  <a:gd name="T0" fmla="*/ 81 w 91"/>
                  <a:gd name="T1" fmla="*/ 0 h 89"/>
                  <a:gd name="T2" fmla="*/ 0 w 91"/>
                  <a:gd name="T3" fmla="*/ 81 h 89"/>
                  <a:gd name="T4" fmla="*/ 8 w 91"/>
                  <a:gd name="T5" fmla="*/ 89 h 89"/>
                  <a:gd name="T6" fmla="*/ 91 w 91"/>
                  <a:gd name="T7" fmla="*/ 8 h 89"/>
                  <a:gd name="T8" fmla="*/ 81 w 91"/>
                  <a:gd name="T9" fmla="*/ 0 h 89"/>
                </a:gdLst>
                <a:ahLst/>
                <a:cxnLst>
                  <a:cxn ang="0">
                    <a:pos x="T0" y="T1"/>
                  </a:cxn>
                  <a:cxn ang="0">
                    <a:pos x="T2" y="T3"/>
                  </a:cxn>
                  <a:cxn ang="0">
                    <a:pos x="T4" y="T5"/>
                  </a:cxn>
                  <a:cxn ang="0">
                    <a:pos x="T6" y="T7"/>
                  </a:cxn>
                  <a:cxn ang="0">
                    <a:pos x="T8" y="T9"/>
                  </a:cxn>
                </a:cxnLst>
                <a:rect l="0" t="0" r="r" b="b"/>
                <a:pathLst>
                  <a:path w="91" h="89">
                    <a:moveTo>
                      <a:pt x="81" y="0"/>
                    </a:moveTo>
                    <a:lnTo>
                      <a:pt x="0" y="81"/>
                    </a:lnTo>
                    <a:lnTo>
                      <a:pt x="8" y="89"/>
                    </a:lnTo>
                    <a:lnTo>
                      <a:pt x="91" y="8"/>
                    </a:lnTo>
                    <a:lnTo>
                      <a:pt x="81" y="0"/>
                    </a:lnTo>
                    <a:close/>
                  </a:path>
                </a:pathLst>
              </a:custGeom>
              <a:gradFill>
                <a:gsLst>
                  <a:gs pos="0">
                    <a:schemeClr val="accent1"/>
                  </a:gs>
                  <a:gs pos="100000">
                    <a:schemeClr val="accent1">
                      <a:lumMod val="5000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16" name="Freeform 15"/>
              <p:cNvSpPr/>
              <p:nvPr/>
            </p:nvSpPr>
            <p:spPr bwMode="auto">
              <a:xfrm>
                <a:off x="3189867" y="1374365"/>
                <a:ext cx="227117" cy="224620"/>
              </a:xfrm>
              <a:custGeom>
                <a:avLst/>
                <a:gdLst>
                  <a:gd name="T0" fmla="*/ 0 w 91"/>
                  <a:gd name="T1" fmla="*/ 82 h 90"/>
                  <a:gd name="T2" fmla="*/ 8 w 91"/>
                  <a:gd name="T3" fmla="*/ 90 h 90"/>
                  <a:gd name="T4" fmla="*/ 91 w 91"/>
                  <a:gd name="T5" fmla="*/ 8 h 90"/>
                  <a:gd name="T6" fmla="*/ 83 w 91"/>
                  <a:gd name="T7" fmla="*/ 0 h 90"/>
                  <a:gd name="T8" fmla="*/ 0 w 91"/>
                  <a:gd name="T9" fmla="*/ 82 h 90"/>
                </a:gdLst>
                <a:ahLst/>
                <a:cxnLst>
                  <a:cxn ang="0">
                    <a:pos x="T0" y="T1"/>
                  </a:cxn>
                  <a:cxn ang="0">
                    <a:pos x="T2" y="T3"/>
                  </a:cxn>
                  <a:cxn ang="0">
                    <a:pos x="T4" y="T5"/>
                  </a:cxn>
                  <a:cxn ang="0">
                    <a:pos x="T6" y="T7"/>
                  </a:cxn>
                  <a:cxn ang="0">
                    <a:pos x="T8" y="T9"/>
                  </a:cxn>
                </a:cxnLst>
                <a:rect l="0" t="0" r="r" b="b"/>
                <a:pathLst>
                  <a:path w="91" h="90">
                    <a:moveTo>
                      <a:pt x="0" y="82"/>
                    </a:moveTo>
                    <a:lnTo>
                      <a:pt x="8" y="90"/>
                    </a:lnTo>
                    <a:lnTo>
                      <a:pt x="91" y="8"/>
                    </a:lnTo>
                    <a:lnTo>
                      <a:pt x="83" y="0"/>
                    </a:lnTo>
                    <a:lnTo>
                      <a:pt x="0" y="82"/>
                    </a:lnTo>
                    <a:close/>
                  </a:path>
                </a:pathLst>
              </a:custGeom>
              <a:gradFill>
                <a:gsLst>
                  <a:gs pos="0">
                    <a:schemeClr val="accent1"/>
                  </a:gs>
                  <a:gs pos="100000">
                    <a:schemeClr val="accent1">
                      <a:lumMod val="5000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17" name="Freeform 16"/>
              <p:cNvSpPr/>
              <p:nvPr/>
            </p:nvSpPr>
            <p:spPr bwMode="auto">
              <a:xfrm>
                <a:off x="3377051" y="1314466"/>
                <a:ext cx="69882" cy="6489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3"/>
                      <a:pt x="14" y="6"/>
                    </a:cubicBezTo>
                    <a:close/>
                  </a:path>
                </a:pathLst>
              </a:custGeom>
              <a:gradFill>
                <a:gsLst>
                  <a:gs pos="0">
                    <a:schemeClr val="accent1"/>
                  </a:gs>
                  <a:gs pos="100000">
                    <a:schemeClr val="accent1">
                      <a:lumMod val="5000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sp>
            <p:nvSpPr>
              <p:cNvPr id="18" name="Freeform 17"/>
              <p:cNvSpPr/>
              <p:nvPr/>
            </p:nvSpPr>
            <p:spPr bwMode="auto">
              <a:xfrm>
                <a:off x="2950272" y="1324449"/>
                <a:ext cx="416796" cy="411805"/>
              </a:xfrm>
              <a:custGeom>
                <a:avLst/>
                <a:gdLst>
                  <a:gd name="T0" fmla="*/ 147 w 167"/>
                  <a:gd name="T1" fmla="*/ 145 h 165"/>
                  <a:gd name="T2" fmla="*/ 20 w 167"/>
                  <a:gd name="T3" fmla="*/ 145 h 165"/>
                  <a:gd name="T4" fmla="*/ 20 w 167"/>
                  <a:gd name="T5" fmla="*/ 20 h 165"/>
                  <a:gd name="T6" fmla="*/ 139 w 167"/>
                  <a:gd name="T7" fmla="*/ 20 h 165"/>
                  <a:gd name="T8" fmla="*/ 160 w 167"/>
                  <a:gd name="T9" fmla="*/ 0 h 165"/>
                  <a:gd name="T10" fmla="*/ 0 w 167"/>
                  <a:gd name="T11" fmla="*/ 0 h 165"/>
                  <a:gd name="T12" fmla="*/ 0 w 167"/>
                  <a:gd name="T13" fmla="*/ 165 h 165"/>
                  <a:gd name="T14" fmla="*/ 167 w 167"/>
                  <a:gd name="T15" fmla="*/ 165 h 165"/>
                  <a:gd name="T16" fmla="*/ 167 w 167"/>
                  <a:gd name="T17" fmla="*/ 61 h 165"/>
                  <a:gd name="T18" fmla="*/ 147 w 167"/>
                  <a:gd name="T19" fmla="*/ 81 h 165"/>
                  <a:gd name="T20" fmla="*/ 147 w 167"/>
                  <a:gd name="T21" fmla="*/ 1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gradFill>
                <a:gsLst>
                  <a:gs pos="0">
                    <a:schemeClr val="accent1"/>
                  </a:gs>
                  <a:gs pos="100000">
                    <a:schemeClr val="accent1">
                      <a:lumMod val="5000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gradFill>
                    <a:gsLst>
                      <a:gs pos="0">
                        <a:schemeClr val="accent1"/>
                      </a:gs>
                      <a:gs pos="100000">
                        <a:schemeClr val="accent1">
                          <a:lumMod val="50000"/>
                        </a:schemeClr>
                      </a:gs>
                    </a:gsLst>
                    <a:lin ang="5400000" scaled="1"/>
                  </a:gradFill>
                  <a:latin typeface="+mn-lt"/>
                  <a:ea typeface="+mn-ea"/>
                </a:endParaRPr>
              </a:p>
            </p:txBody>
          </p:sp>
        </p:grpSp>
        <p:sp>
          <p:nvSpPr>
            <p:cNvPr id="33" name="Text Box 10"/>
            <p:cNvSpPr txBox="1">
              <a:spLocks noChangeArrowheads="1"/>
            </p:cNvSpPr>
            <p:nvPr/>
          </p:nvSpPr>
          <p:spPr bwMode="auto">
            <a:xfrm>
              <a:off x="3957985" y="3222980"/>
              <a:ext cx="1176214" cy="538609"/>
            </a:xfrm>
            <a:prstGeom prst="rect">
              <a:avLst/>
            </a:prstGeom>
            <a:noFill/>
            <a:ln w="9525">
              <a:noFill/>
              <a:miter lim="800000"/>
            </a:ln>
          </p:spPr>
          <p:txBody>
            <a:bodyPr lIns="45720" tIns="22860" rIns="45720" bIns="22860">
              <a:spAutoFit/>
            </a:bodyPr>
            <a:lstStyle/>
            <a:p>
              <a:pPr algn="ctr" defTabSz="1087755" eaLnBrk="1" fontAlgn="auto" hangingPunct="1">
                <a:spcBef>
                  <a:spcPts val="0"/>
                </a:spcBef>
                <a:spcAft>
                  <a:spcPts val="0"/>
                </a:spcAft>
                <a:defRPr/>
              </a:pPr>
              <a:r>
                <a:rPr lang="en-US" sz="3200" dirty="0">
                  <a:gradFill>
                    <a:gsLst>
                      <a:gs pos="0">
                        <a:schemeClr val="accent1"/>
                      </a:gs>
                      <a:gs pos="100000">
                        <a:schemeClr val="accent1">
                          <a:lumMod val="50000"/>
                        </a:schemeClr>
                      </a:gs>
                    </a:gsLst>
                    <a:lin ang="5400000" scaled="1"/>
                  </a:gradFill>
                  <a:latin typeface="+mn-ea"/>
                  <a:ea typeface="+mn-ea"/>
                  <a:cs typeface="Open Sans" panose="020B0606030504020204" pitchFamily="34" charset="0"/>
                </a:rPr>
                <a:t>R</a:t>
              </a:r>
            </a:p>
          </p:txBody>
        </p:sp>
      </p:grpSp>
      <p:grpSp>
        <p:nvGrpSpPr>
          <p:cNvPr id="57" name="组合 56"/>
          <p:cNvGrpSpPr/>
          <p:nvPr/>
        </p:nvGrpSpPr>
        <p:grpSpPr bwMode="auto">
          <a:xfrm>
            <a:off x="649941" y="3702050"/>
            <a:ext cx="2110574" cy="1312960"/>
            <a:chOff x="6026170" y="2257364"/>
            <a:chExt cx="2109335" cy="1313869"/>
          </a:xfrm>
        </p:grpSpPr>
        <p:sp>
          <p:nvSpPr>
            <p:cNvPr id="58" name="Text Box 10"/>
            <p:cNvSpPr txBox="1">
              <a:spLocks noChangeArrowheads="1"/>
            </p:cNvSpPr>
            <p:nvPr/>
          </p:nvSpPr>
          <p:spPr bwMode="auto">
            <a:xfrm>
              <a:off x="6026171" y="2257364"/>
              <a:ext cx="2109334" cy="208107"/>
            </a:xfrm>
            <a:prstGeom prst="rect">
              <a:avLst/>
            </a:prstGeom>
            <a:noFill/>
            <a:ln w="9525">
              <a:solidFill>
                <a:schemeClr val="accent4"/>
              </a:solidFill>
              <a:miter lim="800000"/>
            </a:ln>
          </p:spPr>
          <p:txBody>
            <a:bodyPr lIns="45720" tIns="22860" rIns="45720" bIns="22860">
              <a:spAutoFit/>
            </a:bodyPr>
            <a:lstStyle>
              <a:lvl1pPr defTabSz="1087120">
                <a:defRPr>
                  <a:solidFill>
                    <a:schemeClr val="tx1"/>
                  </a:solidFill>
                  <a:latin typeface="Lao UI" panose="020B0502040204020203" pitchFamily="34" charset="0"/>
                  <a:ea typeface="微软雅黑" panose="020B0503020204020204" pitchFamily="34" charset="-122"/>
                </a:defRPr>
              </a:lvl1pPr>
              <a:lvl2pPr marL="742950" indent="-285750" defTabSz="1087120">
                <a:defRPr>
                  <a:solidFill>
                    <a:schemeClr val="tx1"/>
                  </a:solidFill>
                  <a:latin typeface="Lao UI" panose="020B0502040204020203" pitchFamily="34" charset="0"/>
                  <a:ea typeface="微软雅黑" panose="020B0503020204020204" pitchFamily="34" charset="-122"/>
                </a:defRPr>
              </a:lvl2pPr>
              <a:lvl3pPr marL="1143000" indent="-228600" defTabSz="1087120">
                <a:defRPr>
                  <a:solidFill>
                    <a:schemeClr val="tx1"/>
                  </a:solidFill>
                  <a:latin typeface="Lao UI" panose="020B0502040204020203" pitchFamily="34" charset="0"/>
                  <a:ea typeface="微软雅黑" panose="020B0503020204020204" pitchFamily="34" charset="-122"/>
                </a:defRPr>
              </a:lvl3pPr>
              <a:lvl4pPr marL="1600200" indent="-228600" defTabSz="1087120">
                <a:defRPr>
                  <a:solidFill>
                    <a:schemeClr val="tx1"/>
                  </a:solidFill>
                  <a:latin typeface="Lao UI" panose="020B0502040204020203" pitchFamily="34" charset="0"/>
                  <a:ea typeface="微软雅黑" panose="020B0503020204020204" pitchFamily="34" charset="-122"/>
                </a:defRPr>
              </a:lvl4pPr>
              <a:lvl5pPr marL="2057400" indent="-228600" defTabSz="1087120">
                <a:defRPr>
                  <a:solidFill>
                    <a:schemeClr val="tx1"/>
                  </a:solidFill>
                  <a:latin typeface="Lao UI" panose="020B0502040204020203" pitchFamily="34" charset="0"/>
                  <a:ea typeface="微软雅黑" panose="020B0503020204020204" pitchFamily="34" charset="-122"/>
                </a:defRPr>
              </a:lvl5pPr>
              <a:lvl6pPr marL="25146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r"/>
              <a:r>
                <a:rPr lang="en-US" altLang="zh-CN" sz="1000" dirty="0">
                  <a:gradFill>
                    <a:gsLst>
                      <a:gs pos="0">
                        <a:schemeClr val="accent1"/>
                      </a:gs>
                      <a:gs pos="100000">
                        <a:schemeClr val="accent1">
                          <a:lumMod val="50000"/>
                        </a:schemeClr>
                      </a:gs>
                    </a:gsLst>
                    <a:lin ang="5400000" scaled="1"/>
                  </a:gradFill>
                  <a:latin typeface="微软雅黑" panose="020B0503020204020204" pitchFamily="34" charset="-122"/>
                  <a:ea typeface="Open Sans" panose="020B0606030504020204"/>
                  <a:cs typeface="Open Sans" panose="020B0606030504020204"/>
                </a:rPr>
                <a:t>C2</a:t>
              </a:r>
              <a:r>
                <a:rPr lang="zh-CN" altLang="en-US" sz="1000" dirty="0">
                  <a:gradFill>
                    <a:gsLst>
                      <a:gs pos="0">
                        <a:schemeClr val="accent1"/>
                      </a:gs>
                      <a:gs pos="100000">
                        <a:schemeClr val="accent1">
                          <a:lumMod val="50000"/>
                        </a:schemeClr>
                      </a:gs>
                    </a:gsLst>
                    <a:lin ang="5400000" scaled="1"/>
                  </a:gradFill>
                  <a:latin typeface="微软雅黑" panose="020B0503020204020204" pitchFamily="34" charset="-122"/>
                  <a:ea typeface="Open Sans" panose="020B0606030504020204"/>
                  <a:cs typeface="Open Sans" panose="020B0606030504020204"/>
                </a:rPr>
                <a:t>稳健型</a:t>
              </a:r>
            </a:p>
          </p:txBody>
        </p:sp>
        <p:sp>
          <p:nvSpPr>
            <p:cNvPr id="59" name="Rectangle 380"/>
            <p:cNvSpPr/>
            <p:nvPr/>
          </p:nvSpPr>
          <p:spPr>
            <a:xfrm>
              <a:off x="6026170" y="2463882"/>
              <a:ext cx="2109335" cy="1107351"/>
            </a:xfrm>
            <a:prstGeom prst="rect">
              <a:avLst/>
            </a:prstGeom>
            <a:ln>
              <a:solidFill>
                <a:schemeClr val="accent4"/>
              </a:solidFill>
            </a:ln>
          </p:spPr>
          <p:txBody>
            <a:bodyPr wrap="square">
              <a:spAutoFit/>
            </a:bodyPr>
            <a:lstStyle/>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R1</a:t>
              </a:r>
              <a:r>
                <a:rPr lang="zh-CN" altLang="en-US"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低风险</a:t>
              </a:r>
              <a:endPar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endParaRPr>
            </a:p>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rPr>
                <a:t>R2</a:t>
              </a:r>
              <a:r>
                <a:rPr lang="zh-CN" altLang="en-US" sz="900" dirty="0">
                  <a:gradFill>
                    <a:gsLst>
                      <a:gs pos="0">
                        <a:schemeClr val="accent1"/>
                      </a:gs>
                      <a:gs pos="100000">
                        <a:schemeClr val="accent1">
                          <a:lumMod val="50000"/>
                        </a:schemeClr>
                      </a:gs>
                    </a:gsLst>
                    <a:lin ang="5400000" scaled="1"/>
                  </a:gradFill>
                  <a:latin typeface="+mn-ea"/>
                  <a:cs typeface="Arial" panose="020B0604020202020204" pitchFamily="34" charset="0"/>
                </a:rPr>
                <a:t>中低风险</a:t>
              </a:r>
              <a:endPar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endParaRPr>
            </a:p>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R3</a:t>
              </a:r>
              <a:r>
                <a:rPr lang="zh-CN" altLang="en-US"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中风险</a:t>
              </a:r>
              <a:endPar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endParaRPr>
            </a:p>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rPr>
                <a:t>R4</a:t>
              </a:r>
              <a:r>
                <a:rPr lang="zh-CN" altLang="en-US" sz="900" dirty="0">
                  <a:gradFill>
                    <a:gsLst>
                      <a:gs pos="0">
                        <a:schemeClr val="accent1"/>
                      </a:gs>
                      <a:gs pos="100000">
                        <a:schemeClr val="accent1">
                          <a:lumMod val="50000"/>
                        </a:schemeClr>
                      </a:gs>
                    </a:gsLst>
                    <a:lin ang="5400000" scaled="1"/>
                  </a:gradFill>
                  <a:latin typeface="+mn-ea"/>
                  <a:cs typeface="Arial" panose="020B0604020202020204" pitchFamily="34" charset="0"/>
                </a:rPr>
                <a:t>中高风险</a:t>
              </a:r>
              <a:endPar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endParaRPr>
            </a:p>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R5</a:t>
              </a:r>
              <a:r>
                <a:rPr lang="zh-CN" altLang="en-US"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高风险</a:t>
              </a:r>
              <a:endPar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endParaRPr>
            </a:p>
          </p:txBody>
        </p:sp>
      </p:grpSp>
      <p:grpSp>
        <p:nvGrpSpPr>
          <p:cNvPr id="60" name="组合 59"/>
          <p:cNvGrpSpPr/>
          <p:nvPr/>
        </p:nvGrpSpPr>
        <p:grpSpPr bwMode="auto">
          <a:xfrm>
            <a:off x="630239" y="1108599"/>
            <a:ext cx="2151895" cy="689713"/>
            <a:chOff x="5982453" y="2257364"/>
            <a:chExt cx="2153052" cy="690189"/>
          </a:xfrm>
        </p:grpSpPr>
        <p:sp>
          <p:nvSpPr>
            <p:cNvPr id="61" name="Text Box 10"/>
            <p:cNvSpPr txBox="1">
              <a:spLocks noChangeArrowheads="1"/>
            </p:cNvSpPr>
            <p:nvPr/>
          </p:nvSpPr>
          <p:spPr bwMode="auto">
            <a:xfrm>
              <a:off x="5982453" y="2257364"/>
              <a:ext cx="2153052" cy="354187"/>
            </a:xfrm>
            <a:prstGeom prst="rect">
              <a:avLst/>
            </a:prstGeom>
            <a:noFill/>
            <a:ln w="9525">
              <a:solidFill>
                <a:srgbClr val="0070C0"/>
              </a:solidFill>
              <a:miter lim="800000"/>
            </a:ln>
          </p:spPr>
          <p:txBody>
            <a:bodyPr wrap="square" lIns="45720" tIns="22860" rIns="45720" bIns="22860">
              <a:spAutoFit/>
            </a:bodyPr>
            <a:lstStyle>
              <a:lvl1pPr defTabSz="1087120">
                <a:defRPr>
                  <a:solidFill>
                    <a:schemeClr val="tx1"/>
                  </a:solidFill>
                  <a:latin typeface="Lao UI" panose="020B0502040204020203" pitchFamily="34" charset="0"/>
                  <a:ea typeface="微软雅黑" panose="020B0503020204020204" pitchFamily="34" charset="-122"/>
                </a:defRPr>
              </a:lvl1pPr>
              <a:lvl2pPr marL="742950" indent="-285750" defTabSz="1087120">
                <a:defRPr>
                  <a:solidFill>
                    <a:schemeClr val="tx1"/>
                  </a:solidFill>
                  <a:latin typeface="Lao UI" panose="020B0502040204020203" pitchFamily="34" charset="0"/>
                  <a:ea typeface="微软雅黑" panose="020B0503020204020204" pitchFamily="34" charset="-122"/>
                </a:defRPr>
              </a:lvl2pPr>
              <a:lvl3pPr marL="1143000" indent="-228600" defTabSz="1087120">
                <a:defRPr>
                  <a:solidFill>
                    <a:schemeClr val="tx1"/>
                  </a:solidFill>
                  <a:latin typeface="Lao UI" panose="020B0502040204020203" pitchFamily="34" charset="0"/>
                  <a:ea typeface="微软雅黑" panose="020B0503020204020204" pitchFamily="34" charset="-122"/>
                </a:defRPr>
              </a:lvl3pPr>
              <a:lvl4pPr marL="1600200" indent="-228600" defTabSz="1087120">
                <a:defRPr>
                  <a:solidFill>
                    <a:schemeClr val="tx1"/>
                  </a:solidFill>
                  <a:latin typeface="Lao UI" panose="020B0502040204020203" pitchFamily="34" charset="0"/>
                  <a:ea typeface="微软雅黑" panose="020B0503020204020204" pitchFamily="34" charset="-122"/>
                </a:defRPr>
              </a:lvl4pPr>
              <a:lvl5pPr marL="2057400" indent="-228600" defTabSz="1087120">
                <a:defRPr>
                  <a:solidFill>
                    <a:schemeClr val="tx1"/>
                  </a:solidFill>
                  <a:latin typeface="Lao UI" panose="020B0502040204020203" pitchFamily="34" charset="0"/>
                  <a:ea typeface="微软雅黑" panose="020B0503020204020204" pitchFamily="34" charset="-122"/>
                </a:defRPr>
              </a:lvl5pPr>
              <a:lvl6pPr marL="25146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r"/>
              <a:r>
                <a:rPr lang="en-US" altLang="zh-CN" sz="1000" dirty="0">
                  <a:gradFill>
                    <a:gsLst>
                      <a:gs pos="0">
                        <a:schemeClr val="accent1"/>
                      </a:gs>
                      <a:gs pos="100000">
                        <a:schemeClr val="accent1">
                          <a:lumMod val="50000"/>
                        </a:schemeClr>
                      </a:gs>
                    </a:gsLst>
                    <a:lin ang="5400000" scaled="1"/>
                  </a:gradFill>
                  <a:latin typeface="微软雅黑" panose="020B0503020204020204" pitchFamily="34" charset="-122"/>
                  <a:ea typeface="Open Sans" panose="020B0606030504020204"/>
                  <a:cs typeface="Open Sans" panose="020B0606030504020204"/>
                </a:rPr>
                <a:t>C1</a:t>
              </a:r>
              <a:r>
                <a:rPr lang="zh-CN" altLang="en-US" sz="1000" dirty="0">
                  <a:gradFill>
                    <a:gsLst>
                      <a:gs pos="0">
                        <a:schemeClr val="accent1"/>
                      </a:gs>
                      <a:gs pos="100000">
                        <a:schemeClr val="accent1">
                          <a:lumMod val="50000"/>
                        </a:schemeClr>
                      </a:gs>
                    </a:gsLst>
                    <a:lin ang="5400000" scaled="1"/>
                  </a:gradFill>
                  <a:latin typeface="微软雅黑" panose="020B0503020204020204" pitchFamily="34" charset="-122"/>
                  <a:ea typeface="Open Sans" panose="020B0606030504020204"/>
                  <a:cs typeface="Open Sans" panose="020B0606030504020204"/>
                </a:rPr>
                <a:t>保守型中风险能力承受最低类别</a:t>
              </a:r>
            </a:p>
            <a:p>
              <a:pPr algn="r" eaLnBrk="1" hangingPunct="1"/>
              <a:endParaRPr lang="en-US" sz="1000" dirty="0">
                <a:gradFill>
                  <a:gsLst>
                    <a:gs pos="0">
                      <a:schemeClr val="accent1"/>
                    </a:gs>
                    <a:gs pos="100000">
                      <a:schemeClr val="accent1">
                        <a:lumMod val="50000"/>
                      </a:schemeClr>
                    </a:gs>
                  </a:gsLst>
                  <a:lin ang="5400000" scaled="1"/>
                </a:gradFill>
                <a:latin typeface="微软雅黑" panose="020B0503020204020204" pitchFamily="34" charset="-122"/>
                <a:ea typeface="Open Sans" panose="020B0606030504020204"/>
                <a:cs typeface="Open Sans" panose="020B0606030504020204"/>
              </a:endParaRPr>
            </a:p>
          </p:txBody>
        </p:sp>
        <p:sp>
          <p:nvSpPr>
            <p:cNvPr id="62" name="Rectangle 380"/>
            <p:cNvSpPr/>
            <p:nvPr/>
          </p:nvSpPr>
          <p:spPr>
            <a:xfrm>
              <a:off x="5984874" y="2463882"/>
              <a:ext cx="2150631" cy="483671"/>
            </a:xfrm>
            <a:prstGeom prst="rect">
              <a:avLst/>
            </a:prstGeom>
            <a:ln>
              <a:solidFill>
                <a:srgbClr val="0070C0"/>
              </a:solidFill>
            </a:ln>
          </p:spPr>
          <p:txBody>
            <a:bodyPr>
              <a:spAutoFit/>
            </a:bodyPr>
            <a:lstStyle/>
            <a:p>
              <a:pPr algn="r" defTabSz="1087755">
                <a:lnSpc>
                  <a:spcPct val="150000"/>
                </a:lnSpc>
                <a:defRPr/>
              </a:pPr>
              <a:endParaRPr lang="zh-CN" altLang="en-US" sz="900" dirty="0">
                <a:gradFill>
                  <a:gsLst>
                    <a:gs pos="0">
                      <a:schemeClr val="accent1"/>
                    </a:gs>
                    <a:gs pos="100000">
                      <a:schemeClr val="accent1">
                        <a:lumMod val="50000"/>
                      </a:schemeClr>
                    </a:gs>
                  </a:gsLst>
                  <a:lin ang="5400000" scaled="1"/>
                </a:gradFill>
                <a:latin typeface="+mn-ea"/>
              </a:endParaRPr>
            </a:p>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rPr>
                <a:t>R1</a:t>
              </a:r>
              <a:r>
                <a:rPr lang="zh-CN" altLang="en-US" sz="900" dirty="0">
                  <a:gradFill>
                    <a:gsLst>
                      <a:gs pos="0">
                        <a:schemeClr val="accent1"/>
                      </a:gs>
                      <a:gs pos="100000">
                        <a:schemeClr val="accent1">
                          <a:lumMod val="50000"/>
                        </a:schemeClr>
                      </a:gs>
                    </a:gsLst>
                    <a:lin ang="5400000" scaled="1"/>
                  </a:gradFill>
                  <a:latin typeface="+mn-ea"/>
                </a:rPr>
                <a:t>低风险</a:t>
              </a:r>
            </a:p>
          </p:txBody>
        </p:sp>
      </p:grpSp>
      <p:sp>
        <p:nvSpPr>
          <p:cNvPr id="71" name="文本框 48"/>
          <p:cNvSpPr txBox="1">
            <a:spLocks noChangeArrowheads="1"/>
          </p:cNvSpPr>
          <p:nvPr/>
        </p:nvSpPr>
        <p:spPr bwMode="auto">
          <a:xfrm>
            <a:off x="3662016" y="253967"/>
            <a:ext cx="1965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eaLnBrk="1" fontAlgn="auto" hangingPunct="1">
              <a:spcBef>
                <a:spcPts val="0"/>
              </a:spcBef>
              <a:spcAft>
                <a:spcPts val="0"/>
              </a:spcAft>
              <a:defRPr/>
            </a:pPr>
            <a:r>
              <a:rPr lang="zh-CN" altLang="en-US" sz="2400" dirty="0">
                <a:gradFill>
                  <a:gsLst>
                    <a:gs pos="0">
                      <a:schemeClr val="accent1"/>
                    </a:gs>
                    <a:gs pos="100000">
                      <a:schemeClr val="accent1">
                        <a:lumMod val="50000"/>
                      </a:schemeClr>
                    </a:gs>
                  </a:gsLst>
                  <a:lin ang="5400000" scaled="1"/>
                </a:gradFill>
                <a:latin typeface="微软雅黑" panose="020B0503020204020204" pitchFamily="34" charset="-122"/>
              </a:rPr>
              <a:t>适当性匹配</a:t>
            </a:r>
          </a:p>
        </p:txBody>
      </p:sp>
      <p:sp>
        <p:nvSpPr>
          <p:cNvPr id="72" name="Content Placeholder 2"/>
          <p:cNvSpPr txBox="1"/>
          <p:nvPr/>
        </p:nvSpPr>
        <p:spPr>
          <a:xfrm>
            <a:off x="1760538" y="731838"/>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20000"/>
              </a:lnSpc>
              <a:spcBef>
                <a:spcPts val="0"/>
              </a:spcBef>
              <a:buNone/>
              <a:defRPr/>
            </a:pPr>
            <a:r>
              <a:rPr lang="zh-CN" altLang="en-US" sz="1000" dirty="0">
                <a:gradFill>
                  <a:gsLst>
                    <a:gs pos="0">
                      <a:schemeClr val="accent1"/>
                    </a:gs>
                    <a:gs pos="100000">
                      <a:schemeClr val="accent1">
                        <a:lumMod val="50000"/>
                      </a:schemeClr>
                    </a:gs>
                  </a:gsLst>
                  <a:lin ang="5400000" scaled="1"/>
                </a:gradFill>
                <a:latin typeface="+mn-ea"/>
                <a:cs typeface="Arial" panose="020B0604020202020204" pitchFamily="34" charset="0"/>
              </a:rPr>
              <a:t>普通投资者风险承受能力和基金产品或者服务风险等级匹配的完整展示</a:t>
            </a:r>
            <a:endParaRPr lang="en-US" altLang="zh-CN" sz="1000" dirty="0">
              <a:gradFill>
                <a:gsLst>
                  <a:gs pos="0">
                    <a:schemeClr val="accent1"/>
                  </a:gs>
                  <a:gs pos="100000">
                    <a:schemeClr val="accent1">
                      <a:lumMod val="50000"/>
                    </a:schemeClr>
                  </a:gs>
                </a:gsLst>
                <a:lin ang="5400000" scaled="1"/>
              </a:gradFill>
              <a:latin typeface="+mn-ea"/>
              <a:cs typeface="Arial" panose="020B0604020202020204" pitchFamily="34" charset="0"/>
            </a:endParaRPr>
          </a:p>
        </p:txBody>
      </p:sp>
      <p:cxnSp>
        <p:nvCxnSpPr>
          <p:cNvPr id="73" name="直接连接符 72"/>
          <p:cNvCxnSpPr/>
          <p:nvPr/>
        </p:nvCxnSpPr>
        <p:spPr>
          <a:xfrm>
            <a:off x="5327650" y="485775"/>
            <a:ext cx="1044575"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2771775" y="485775"/>
            <a:ext cx="1044575"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75" name="组合 74">
            <a:extLst>
              <a:ext uri="{FF2B5EF4-FFF2-40B4-BE49-F238E27FC236}">
                <a16:creationId xmlns:a16="http://schemas.microsoft.com/office/drawing/2014/main" id="{D448A45F-6112-45CA-97C3-782AC3246657}"/>
              </a:ext>
            </a:extLst>
          </p:cNvPr>
          <p:cNvGrpSpPr/>
          <p:nvPr/>
        </p:nvGrpSpPr>
        <p:grpSpPr bwMode="auto">
          <a:xfrm>
            <a:off x="639748" y="1994968"/>
            <a:ext cx="2120768" cy="1508194"/>
            <a:chOff x="5993420" y="2221883"/>
            <a:chExt cx="2119523" cy="1289091"/>
          </a:xfrm>
        </p:grpSpPr>
        <p:sp>
          <p:nvSpPr>
            <p:cNvPr id="76" name="Text Box 10">
              <a:extLst>
                <a:ext uri="{FF2B5EF4-FFF2-40B4-BE49-F238E27FC236}">
                  <a16:creationId xmlns:a16="http://schemas.microsoft.com/office/drawing/2014/main" id="{033252FE-6E12-4D1A-8855-D489DCAAA79F}"/>
                </a:ext>
              </a:extLst>
            </p:cNvPr>
            <p:cNvSpPr txBox="1">
              <a:spLocks noChangeArrowheads="1"/>
            </p:cNvSpPr>
            <p:nvPr/>
          </p:nvSpPr>
          <p:spPr bwMode="auto">
            <a:xfrm>
              <a:off x="6003609" y="2221883"/>
              <a:ext cx="2109334" cy="354188"/>
            </a:xfrm>
            <a:prstGeom prst="rect">
              <a:avLst/>
            </a:prstGeom>
            <a:noFill/>
            <a:ln w="9525">
              <a:solidFill>
                <a:schemeClr val="accent4"/>
              </a:solidFill>
              <a:miter lim="800000"/>
            </a:ln>
          </p:spPr>
          <p:txBody>
            <a:bodyPr lIns="45720" tIns="22860" rIns="45720" bIns="22860">
              <a:spAutoFit/>
            </a:bodyPr>
            <a:lstStyle>
              <a:lvl1pPr defTabSz="1087120">
                <a:defRPr>
                  <a:solidFill>
                    <a:schemeClr val="tx1"/>
                  </a:solidFill>
                  <a:latin typeface="Lao UI" panose="020B0502040204020203" pitchFamily="34" charset="0"/>
                  <a:ea typeface="微软雅黑" panose="020B0503020204020204" pitchFamily="34" charset="-122"/>
                </a:defRPr>
              </a:lvl1pPr>
              <a:lvl2pPr marL="742950" indent="-285750" defTabSz="1087120">
                <a:defRPr>
                  <a:solidFill>
                    <a:schemeClr val="tx1"/>
                  </a:solidFill>
                  <a:latin typeface="Lao UI" panose="020B0502040204020203" pitchFamily="34" charset="0"/>
                  <a:ea typeface="微软雅黑" panose="020B0503020204020204" pitchFamily="34" charset="-122"/>
                </a:defRPr>
              </a:lvl2pPr>
              <a:lvl3pPr marL="1143000" indent="-228600" defTabSz="1087120">
                <a:defRPr>
                  <a:solidFill>
                    <a:schemeClr val="tx1"/>
                  </a:solidFill>
                  <a:latin typeface="Lao UI" panose="020B0502040204020203" pitchFamily="34" charset="0"/>
                  <a:ea typeface="微软雅黑" panose="020B0503020204020204" pitchFamily="34" charset="-122"/>
                </a:defRPr>
              </a:lvl3pPr>
              <a:lvl4pPr marL="1600200" indent="-228600" defTabSz="1087120">
                <a:defRPr>
                  <a:solidFill>
                    <a:schemeClr val="tx1"/>
                  </a:solidFill>
                  <a:latin typeface="Lao UI" panose="020B0502040204020203" pitchFamily="34" charset="0"/>
                  <a:ea typeface="微软雅黑" panose="020B0503020204020204" pitchFamily="34" charset="-122"/>
                </a:defRPr>
              </a:lvl4pPr>
              <a:lvl5pPr marL="2057400" indent="-228600" defTabSz="1087120">
                <a:defRPr>
                  <a:solidFill>
                    <a:schemeClr val="tx1"/>
                  </a:solidFill>
                  <a:latin typeface="Lao UI" panose="020B0502040204020203" pitchFamily="34" charset="0"/>
                  <a:ea typeface="微软雅黑" panose="020B0503020204020204" pitchFamily="34" charset="-122"/>
                </a:defRPr>
              </a:lvl5pPr>
              <a:lvl6pPr marL="25146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r"/>
              <a:r>
                <a:rPr lang="en-US" altLang="zh-CN" sz="1000" dirty="0">
                  <a:gradFill>
                    <a:gsLst>
                      <a:gs pos="0">
                        <a:schemeClr val="accent1"/>
                      </a:gs>
                      <a:gs pos="100000">
                        <a:schemeClr val="accent1">
                          <a:lumMod val="50000"/>
                        </a:schemeClr>
                      </a:gs>
                    </a:gsLst>
                    <a:lin ang="5400000" scaled="1"/>
                  </a:gradFill>
                  <a:latin typeface="微软雅黑" panose="020B0503020204020204" pitchFamily="34" charset="-122"/>
                  <a:ea typeface="Open Sans" panose="020B0606030504020204"/>
                  <a:cs typeface="Open Sans" panose="020B0606030504020204"/>
                </a:rPr>
                <a:t>C1</a:t>
              </a:r>
              <a:r>
                <a:rPr lang="zh-CN" altLang="en-US" sz="1000" dirty="0">
                  <a:gradFill>
                    <a:gsLst>
                      <a:gs pos="0">
                        <a:schemeClr val="accent1"/>
                      </a:gs>
                      <a:gs pos="100000">
                        <a:schemeClr val="accent1">
                          <a:lumMod val="50000"/>
                        </a:schemeClr>
                      </a:gs>
                    </a:gsLst>
                    <a:lin ang="5400000" scaled="1"/>
                  </a:gradFill>
                  <a:latin typeface="微软雅黑" panose="020B0503020204020204" pitchFamily="34" charset="-122"/>
                  <a:ea typeface="Open Sans" panose="020B0606030504020204"/>
                  <a:cs typeface="Open Sans" panose="020B0606030504020204"/>
                </a:rPr>
                <a:t>保守型中除风险能力承受最低类别之外的其他类别</a:t>
              </a:r>
            </a:p>
          </p:txBody>
        </p:sp>
        <p:sp>
          <p:nvSpPr>
            <p:cNvPr id="77" name="Rectangle 380">
              <a:extLst>
                <a:ext uri="{FF2B5EF4-FFF2-40B4-BE49-F238E27FC236}">
                  <a16:creationId xmlns:a16="http://schemas.microsoft.com/office/drawing/2014/main" id="{7FAD7CDD-795F-4573-9720-D3E5864EE744}"/>
                </a:ext>
              </a:extLst>
            </p:cNvPr>
            <p:cNvSpPr/>
            <p:nvPr/>
          </p:nvSpPr>
          <p:spPr>
            <a:xfrm>
              <a:off x="5993420" y="2565148"/>
              <a:ext cx="2109335" cy="945826"/>
            </a:xfrm>
            <a:prstGeom prst="rect">
              <a:avLst/>
            </a:prstGeom>
            <a:ln>
              <a:solidFill>
                <a:schemeClr val="accent4"/>
              </a:solidFill>
            </a:ln>
          </p:spPr>
          <p:txBody>
            <a:bodyPr wrap="square">
              <a:spAutoFit/>
            </a:bodyPr>
            <a:lstStyle/>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R1</a:t>
              </a:r>
              <a:r>
                <a:rPr lang="zh-CN" altLang="en-US"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低风险</a:t>
              </a:r>
              <a:endPar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endParaRPr>
            </a:p>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rPr>
                <a:t>R2</a:t>
              </a:r>
              <a:r>
                <a:rPr lang="zh-CN" altLang="en-US" sz="900" dirty="0">
                  <a:gradFill>
                    <a:gsLst>
                      <a:gs pos="0">
                        <a:schemeClr val="accent1"/>
                      </a:gs>
                      <a:gs pos="100000">
                        <a:schemeClr val="accent1">
                          <a:lumMod val="50000"/>
                        </a:schemeClr>
                      </a:gs>
                    </a:gsLst>
                    <a:lin ang="5400000" scaled="1"/>
                  </a:gradFill>
                  <a:latin typeface="+mn-ea"/>
                  <a:cs typeface="Arial" panose="020B0604020202020204" pitchFamily="34" charset="0"/>
                </a:rPr>
                <a:t>中低风险</a:t>
              </a:r>
              <a:endPar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endParaRPr>
            </a:p>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R3</a:t>
              </a:r>
              <a:r>
                <a:rPr lang="zh-CN" altLang="en-US"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中风险</a:t>
              </a:r>
              <a:endPar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endParaRPr>
            </a:p>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rPr>
                <a:t>R4</a:t>
              </a:r>
              <a:r>
                <a:rPr lang="zh-CN" altLang="en-US" sz="900" dirty="0">
                  <a:gradFill>
                    <a:gsLst>
                      <a:gs pos="0">
                        <a:schemeClr val="accent1"/>
                      </a:gs>
                      <a:gs pos="100000">
                        <a:schemeClr val="accent1">
                          <a:lumMod val="50000"/>
                        </a:schemeClr>
                      </a:gs>
                    </a:gsLst>
                    <a:lin ang="5400000" scaled="1"/>
                  </a:gradFill>
                  <a:latin typeface="+mn-ea"/>
                  <a:cs typeface="Arial" panose="020B0604020202020204" pitchFamily="34" charset="0"/>
                </a:rPr>
                <a:t>中高风险</a:t>
              </a:r>
              <a:endPar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endParaRPr>
            </a:p>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R5</a:t>
              </a:r>
              <a:r>
                <a:rPr lang="zh-CN" altLang="en-US"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高风险</a:t>
              </a:r>
              <a:endPar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endParaRPr>
            </a:p>
          </p:txBody>
        </p:sp>
      </p:grpSp>
      <p:grpSp>
        <p:nvGrpSpPr>
          <p:cNvPr id="78" name="组合 77">
            <a:extLst>
              <a:ext uri="{FF2B5EF4-FFF2-40B4-BE49-F238E27FC236}">
                <a16:creationId xmlns:a16="http://schemas.microsoft.com/office/drawing/2014/main" id="{80A96963-78C5-4749-A0F1-15147CB5F923}"/>
              </a:ext>
            </a:extLst>
          </p:cNvPr>
          <p:cNvGrpSpPr/>
          <p:nvPr/>
        </p:nvGrpSpPr>
        <p:grpSpPr bwMode="auto">
          <a:xfrm>
            <a:off x="6266752" y="2908770"/>
            <a:ext cx="2110574" cy="1312960"/>
            <a:chOff x="6026170" y="2257364"/>
            <a:chExt cx="2109335" cy="1313869"/>
          </a:xfrm>
        </p:grpSpPr>
        <p:sp>
          <p:nvSpPr>
            <p:cNvPr id="79" name="Text Box 10">
              <a:extLst>
                <a:ext uri="{FF2B5EF4-FFF2-40B4-BE49-F238E27FC236}">
                  <a16:creationId xmlns:a16="http://schemas.microsoft.com/office/drawing/2014/main" id="{35E56116-576A-4D17-A3AE-9C2732D1C697}"/>
                </a:ext>
              </a:extLst>
            </p:cNvPr>
            <p:cNvSpPr txBox="1">
              <a:spLocks noChangeArrowheads="1"/>
            </p:cNvSpPr>
            <p:nvPr/>
          </p:nvSpPr>
          <p:spPr bwMode="auto">
            <a:xfrm>
              <a:off x="6026171" y="2257364"/>
              <a:ext cx="2109334" cy="208107"/>
            </a:xfrm>
            <a:prstGeom prst="rect">
              <a:avLst/>
            </a:prstGeom>
            <a:noFill/>
            <a:ln w="9525">
              <a:solidFill>
                <a:srgbClr val="FF0000"/>
              </a:solidFill>
              <a:miter lim="800000"/>
            </a:ln>
          </p:spPr>
          <p:txBody>
            <a:bodyPr lIns="45720" tIns="22860" rIns="45720" bIns="22860">
              <a:spAutoFit/>
            </a:bodyPr>
            <a:lstStyle>
              <a:lvl1pPr defTabSz="1087120">
                <a:defRPr>
                  <a:solidFill>
                    <a:schemeClr val="tx1"/>
                  </a:solidFill>
                  <a:latin typeface="Lao UI" panose="020B0502040204020203" pitchFamily="34" charset="0"/>
                  <a:ea typeface="微软雅黑" panose="020B0503020204020204" pitchFamily="34" charset="-122"/>
                </a:defRPr>
              </a:lvl1pPr>
              <a:lvl2pPr marL="742950" indent="-285750" defTabSz="1087120">
                <a:defRPr>
                  <a:solidFill>
                    <a:schemeClr val="tx1"/>
                  </a:solidFill>
                  <a:latin typeface="Lao UI" panose="020B0502040204020203" pitchFamily="34" charset="0"/>
                  <a:ea typeface="微软雅黑" panose="020B0503020204020204" pitchFamily="34" charset="-122"/>
                </a:defRPr>
              </a:lvl2pPr>
              <a:lvl3pPr marL="1143000" indent="-228600" defTabSz="1087120">
                <a:defRPr>
                  <a:solidFill>
                    <a:schemeClr val="tx1"/>
                  </a:solidFill>
                  <a:latin typeface="Lao UI" panose="020B0502040204020203" pitchFamily="34" charset="0"/>
                  <a:ea typeface="微软雅黑" panose="020B0503020204020204" pitchFamily="34" charset="-122"/>
                </a:defRPr>
              </a:lvl3pPr>
              <a:lvl4pPr marL="1600200" indent="-228600" defTabSz="1087120">
                <a:defRPr>
                  <a:solidFill>
                    <a:schemeClr val="tx1"/>
                  </a:solidFill>
                  <a:latin typeface="Lao UI" panose="020B0502040204020203" pitchFamily="34" charset="0"/>
                  <a:ea typeface="微软雅黑" panose="020B0503020204020204" pitchFamily="34" charset="-122"/>
                </a:defRPr>
              </a:lvl4pPr>
              <a:lvl5pPr marL="2057400" indent="-228600" defTabSz="1087120">
                <a:defRPr>
                  <a:solidFill>
                    <a:schemeClr val="tx1"/>
                  </a:solidFill>
                  <a:latin typeface="Lao UI" panose="020B0502040204020203" pitchFamily="34" charset="0"/>
                  <a:ea typeface="微软雅黑" panose="020B0503020204020204" pitchFamily="34" charset="-122"/>
                </a:defRPr>
              </a:lvl5pPr>
              <a:lvl6pPr marL="25146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r"/>
              <a:r>
                <a:rPr lang="en-US" altLang="zh-CN" sz="1000" dirty="0">
                  <a:gradFill>
                    <a:gsLst>
                      <a:gs pos="0">
                        <a:schemeClr val="accent1"/>
                      </a:gs>
                      <a:gs pos="100000">
                        <a:schemeClr val="accent1">
                          <a:lumMod val="50000"/>
                        </a:schemeClr>
                      </a:gs>
                    </a:gsLst>
                    <a:lin ang="5400000" scaled="1"/>
                  </a:gradFill>
                  <a:latin typeface="微软雅黑" panose="020B0503020204020204" pitchFamily="34" charset="-122"/>
                  <a:ea typeface="Open Sans" panose="020B0606030504020204"/>
                  <a:cs typeface="Open Sans" panose="020B0606030504020204"/>
                </a:rPr>
                <a:t>C5</a:t>
              </a:r>
              <a:r>
                <a:rPr lang="zh-CN" altLang="en-US" sz="1000" dirty="0">
                  <a:gradFill>
                    <a:gsLst>
                      <a:gs pos="0">
                        <a:schemeClr val="accent1"/>
                      </a:gs>
                      <a:gs pos="100000">
                        <a:schemeClr val="accent1">
                          <a:lumMod val="50000"/>
                        </a:schemeClr>
                      </a:gs>
                    </a:gsLst>
                    <a:lin ang="5400000" scaled="1"/>
                  </a:gradFill>
                  <a:latin typeface="微软雅黑" panose="020B0503020204020204" pitchFamily="34" charset="-122"/>
                  <a:ea typeface="Open Sans" panose="020B0606030504020204"/>
                  <a:cs typeface="Open Sans" panose="020B0606030504020204"/>
                </a:rPr>
                <a:t>进取型</a:t>
              </a:r>
            </a:p>
          </p:txBody>
        </p:sp>
        <p:sp>
          <p:nvSpPr>
            <p:cNvPr id="80" name="Rectangle 380">
              <a:extLst>
                <a:ext uri="{FF2B5EF4-FFF2-40B4-BE49-F238E27FC236}">
                  <a16:creationId xmlns:a16="http://schemas.microsoft.com/office/drawing/2014/main" id="{23E1E555-0808-4457-8A93-7590621209D0}"/>
                </a:ext>
              </a:extLst>
            </p:cNvPr>
            <p:cNvSpPr/>
            <p:nvPr/>
          </p:nvSpPr>
          <p:spPr>
            <a:xfrm>
              <a:off x="6026170" y="2463882"/>
              <a:ext cx="2109335" cy="1107351"/>
            </a:xfrm>
            <a:prstGeom prst="rect">
              <a:avLst/>
            </a:prstGeom>
            <a:ln>
              <a:solidFill>
                <a:srgbClr val="FF0000"/>
              </a:solidFill>
            </a:ln>
          </p:spPr>
          <p:txBody>
            <a:bodyPr wrap="square">
              <a:spAutoFit/>
            </a:bodyPr>
            <a:lstStyle/>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R1</a:t>
              </a:r>
              <a:r>
                <a:rPr lang="zh-CN" altLang="en-US"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低风险</a:t>
              </a:r>
              <a:endPar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endParaRPr>
            </a:p>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rPr>
                <a:t>R2</a:t>
              </a:r>
              <a:r>
                <a:rPr lang="zh-CN" altLang="en-US" sz="900" dirty="0">
                  <a:gradFill>
                    <a:gsLst>
                      <a:gs pos="0">
                        <a:schemeClr val="accent1"/>
                      </a:gs>
                      <a:gs pos="100000">
                        <a:schemeClr val="accent1">
                          <a:lumMod val="50000"/>
                        </a:schemeClr>
                      </a:gs>
                    </a:gsLst>
                    <a:lin ang="5400000" scaled="1"/>
                  </a:gradFill>
                  <a:latin typeface="+mn-ea"/>
                  <a:cs typeface="Arial" panose="020B0604020202020204" pitchFamily="34" charset="0"/>
                </a:rPr>
                <a:t>中低风险</a:t>
              </a:r>
              <a:endPar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endParaRPr>
            </a:p>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R3</a:t>
              </a:r>
              <a:r>
                <a:rPr lang="zh-CN" altLang="en-US"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中风险</a:t>
              </a:r>
              <a:endPar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endParaRPr>
            </a:p>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rPr>
                <a:t>R4</a:t>
              </a:r>
              <a:r>
                <a:rPr lang="zh-CN" altLang="en-US" sz="900" dirty="0">
                  <a:gradFill>
                    <a:gsLst>
                      <a:gs pos="0">
                        <a:schemeClr val="accent1"/>
                      </a:gs>
                      <a:gs pos="100000">
                        <a:schemeClr val="accent1">
                          <a:lumMod val="50000"/>
                        </a:schemeClr>
                      </a:gs>
                    </a:gsLst>
                    <a:lin ang="5400000" scaled="1"/>
                  </a:gradFill>
                  <a:latin typeface="+mn-ea"/>
                  <a:cs typeface="Arial" panose="020B0604020202020204" pitchFamily="34" charset="0"/>
                </a:rPr>
                <a:t>中高风险</a:t>
              </a:r>
              <a:endPar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endParaRPr>
            </a:p>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R5</a:t>
              </a:r>
              <a:r>
                <a:rPr lang="zh-CN" altLang="en-US"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高风险</a:t>
              </a:r>
              <a:endPar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endParaRPr>
            </a:p>
          </p:txBody>
        </p:sp>
      </p:grpSp>
      <p:grpSp>
        <p:nvGrpSpPr>
          <p:cNvPr id="81" name="组合 80">
            <a:extLst>
              <a:ext uri="{FF2B5EF4-FFF2-40B4-BE49-F238E27FC236}">
                <a16:creationId xmlns:a16="http://schemas.microsoft.com/office/drawing/2014/main" id="{DCB0530D-E4A3-4A2D-8BCE-21C6FD9F3EE6}"/>
              </a:ext>
            </a:extLst>
          </p:cNvPr>
          <p:cNvGrpSpPr/>
          <p:nvPr/>
        </p:nvGrpSpPr>
        <p:grpSpPr bwMode="auto">
          <a:xfrm>
            <a:off x="6266752" y="2089787"/>
            <a:ext cx="2110574" cy="481963"/>
            <a:chOff x="6026170" y="2257364"/>
            <a:chExt cx="2109335" cy="482297"/>
          </a:xfrm>
        </p:grpSpPr>
        <p:sp>
          <p:nvSpPr>
            <p:cNvPr id="82" name="Text Box 10">
              <a:extLst>
                <a:ext uri="{FF2B5EF4-FFF2-40B4-BE49-F238E27FC236}">
                  <a16:creationId xmlns:a16="http://schemas.microsoft.com/office/drawing/2014/main" id="{0A007698-98DE-4AAE-8398-4FE6E051E253}"/>
                </a:ext>
              </a:extLst>
            </p:cNvPr>
            <p:cNvSpPr txBox="1">
              <a:spLocks noChangeArrowheads="1"/>
            </p:cNvSpPr>
            <p:nvPr/>
          </p:nvSpPr>
          <p:spPr bwMode="auto">
            <a:xfrm>
              <a:off x="6026171" y="2257364"/>
              <a:ext cx="2109334" cy="208107"/>
            </a:xfrm>
            <a:prstGeom prst="rect">
              <a:avLst/>
            </a:prstGeom>
            <a:noFill/>
            <a:ln w="9525">
              <a:solidFill>
                <a:schemeClr val="accent4"/>
              </a:solidFill>
              <a:miter lim="800000"/>
            </a:ln>
          </p:spPr>
          <p:txBody>
            <a:bodyPr lIns="45720" tIns="22860" rIns="45720" bIns="22860">
              <a:spAutoFit/>
            </a:bodyPr>
            <a:lstStyle>
              <a:lvl1pPr defTabSz="1087120">
                <a:defRPr>
                  <a:solidFill>
                    <a:schemeClr val="tx1"/>
                  </a:solidFill>
                  <a:latin typeface="Lao UI" panose="020B0502040204020203" pitchFamily="34" charset="0"/>
                  <a:ea typeface="微软雅黑" panose="020B0503020204020204" pitchFamily="34" charset="-122"/>
                </a:defRPr>
              </a:lvl1pPr>
              <a:lvl2pPr marL="742950" indent="-285750" defTabSz="1087120">
                <a:defRPr>
                  <a:solidFill>
                    <a:schemeClr val="tx1"/>
                  </a:solidFill>
                  <a:latin typeface="Lao UI" panose="020B0502040204020203" pitchFamily="34" charset="0"/>
                  <a:ea typeface="微软雅黑" panose="020B0503020204020204" pitchFamily="34" charset="-122"/>
                </a:defRPr>
              </a:lvl2pPr>
              <a:lvl3pPr marL="1143000" indent="-228600" defTabSz="1087120">
                <a:defRPr>
                  <a:solidFill>
                    <a:schemeClr val="tx1"/>
                  </a:solidFill>
                  <a:latin typeface="Lao UI" panose="020B0502040204020203" pitchFamily="34" charset="0"/>
                  <a:ea typeface="微软雅黑" panose="020B0503020204020204" pitchFamily="34" charset="-122"/>
                </a:defRPr>
              </a:lvl3pPr>
              <a:lvl4pPr marL="1600200" indent="-228600" defTabSz="1087120">
                <a:defRPr>
                  <a:solidFill>
                    <a:schemeClr val="tx1"/>
                  </a:solidFill>
                  <a:latin typeface="Lao UI" panose="020B0502040204020203" pitchFamily="34" charset="0"/>
                  <a:ea typeface="微软雅黑" panose="020B0503020204020204" pitchFamily="34" charset="-122"/>
                </a:defRPr>
              </a:lvl4pPr>
              <a:lvl5pPr marL="2057400" indent="-228600" defTabSz="1087120">
                <a:defRPr>
                  <a:solidFill>
                    <a:schemeClr val="tx1"/>
                  </a:solidFill>
                  <a:latin typeface="Lao UI" panose="020B0502040204020203" pitchFamily="34" charset="0"/>
                  <a:ea typeface="微软雅黑" panose="020B0503020204020204" pitchFamily="34" charset="-122"/>
                </a:defRPr>
              </a:lvl5pPr>
              <a:lvl6pPr marL="25146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r"/>
              <a:r>
                <a:rPr lang="en-US" altLang="zh-CN" sz="1000" dirty="0">
                  <a:gradFill>
                    <a:gsLst>
                      <a:gs pos="0">
                        <a:schemeClr val="accent1"/>
                      </a:gs>
                      <a:gs pos="100000">
                        <a:schemeClr val="accent1">
                          <a:lumMod val="50000"/>
                        </a:schemeClr>
                      </a:gs>
                    </a:gsLst>
                    <a:lin ang="5400000" scaled="1"/>
                  </a:gradFill>
                  <a:latin typeface="微软雅黑" panose="020B0503020204020204" pitchFamily="34" charset="-122"/>
                  <a:ea typeface="Open Sans" panose="020B0606030504020204"/>
                  <a:cs typeface="Open Sans" panose="020B0606030504020204"/>
                </a:rPr>
                <a:t>C4</a:t>
              </a:r>
              <a:r>
                <a:rPr lang="zh-CN" altLang="en-US" sz="1000" dirty="0">
                  <a:gradFill>
                    <a:gsLst>
                      <a:gs pos="0">
                        <a:schemeClr val="accent1"/>
                      </a:gs>
                      <a:gs pos="100000">
                        <a:schemeClr val="accent1">
                          <a:lumMod val="50000"/>
                        </a:schemeClr>
                      </a:gs>
                    </a:gsLst>
                    <a:lin ang="5400000" scaled="1"/>
                  </a:gradFill>
                  <a:latin typeface="微软雅黑" panose="020B0503020204020204" pitchFamily="34" charset="-122"/>
                  <a:ea typeface="Open Sans" panose="020B0606030504020204"/>
                  <a:cs typeface="Open Sans" panose="020B0606030504020204"/>
                </a:rPr>
                <a:t>积极型</a:t>
              </a:r>
            </a:p>
          </p:txBody>
        </p:sp>
        <p:sp>
          <p:nvSpPr>
            <p:cNvPr id="83" name="Rectangle 380">
              <a:extLst>
                <a:ext uri="{FF2B5EF4-FFF2-40B4-BE49-F238E27FC236}">
                  <a16:creationId xmlns:a16="http://schemas.microsoft.com/office/drawing/2014/main" id="{449A610D-6D59-4768-B2C7-4374A7CAFB1B}"/>
                </a:ext>
              </a:extLst>
            </p:cNvPr>
            <p:cNvSpPr/>
            <p:nvPr/>
          </p:nvSpPr>
          <p:spPr>
            <a:xfrm>
              <a:off x="6026170" y="2463882"/>
              <a:ext cx="2109335" cy="275779"/>
            </a:xfrm>
            <a:prstGeom prst="rect">
              <a:avLst/>
            </a:prstGeom>
            <a:ln>
              <a:solidFill>
                <a:schemeClr val="accent4"/>
              </a:solidFill>
            </a:ln>
          </p:spPr>
          <p:txBody>
            <a:bodyPr wrap="square">
              <a:spAutoFit/>
            </a:bodyPr>
            <a:lstStyle/>
            <a:p>
              <a:pPr algn="r" defTabSz="1087755">
                <a:lnSpc>
                  <a:spcPct val="150000"/>
                </a:lnSpc>
                <a:defRPr/>
              </a:pPr>
              <a:r>
                <a:rPr lang="pt-BR" altLang="zh-CN" sz="900" dirty="0">
                  <a:gradFill>
                    <a:gsLst>
                      <a:gs pos="0">
                        <a:schemeClr val="accent1"/>
                      </a:gs>
                      <a:gs pos="100000">
                        <a:schemeClr val="accent1">
                          <a:lumMod val="50000"/>
                        </a:schemeClr>
                      </a:gs>
                    </a:gsLst>
                    <a:lin ang="5400000" scaled="1"/>
                  </a:gradFill>
                  <a:latin typeface="+mn-ea"/>
                  <a:cs typeface="Arial" panose="020B0604020202020204" pitchFamily="34" charset="0"/>
                </a:rPr>
                <a:t>R1/R2/R3/R4/R5</a:t>
              </a:r>
            </a:p>
          </p:txBody>
        </p:sp>
      </p:grpSp>
      <p:grpSp>
        <p:nvGrpSpPr>
          <p:cNvPr id="84" name="组合 83">
            <a:extLst>
              <a:ext uri="{FF2B5EF4-FFF2-40B4-BE49-F238E27FC236}">
                <a16:creationId xmlns:a16="http://schemas.microsoft.com/office/drawing/2014/main" id="{B382E4F7-8789-4CD9-B474-3AC1448D17AB}"/>
              </a:ext>
            </a:extLst>
          </p:cNvPr>
          <p:cNvGrpSpPr/>
          <p:nvPr/>
        </p:nvGrpSpPr>
        <p:grpSpPr bwMode="auto">
          <a:xfrm>
            <a:off x="6266752" y="1293335"/>
            <a:ext cx="2110574" cy="481964"/>
            <a:chOff x="6026170" y="2257364"/>
            <a:chExt cx="2109335" cy="482297"/>
          </a:xfrm>
        </p:grpSpPr>
        <p:sp>
          <p:nvSpPr>
            <p:cNvPr id="85" name="Text Box 10">
              <a:extLst>
                <a:ext uri="{FF2B5EF4-FFF2-40B4-BE49-F238E27FC236}">
                  <a16:creationId xmlns:a16="http://schemas.microsoft.com/office/drawing/2014/main" id="{CC94CED0-E2A9-4D54-B0C8-6D2961FE6B2B}"/>
                </a:ext>
              </a:extLst>
            </p:cNvPr>
            <p:cNvSpPr txBox="1">
              <a:spLocks noChangeArrowheads="1"/>
            </p:cNvSpPr>
            <p:nvPr/>
          </p:nvSpPr>
          <p:spPr bwMode="auto">
            <a:xfrm>
              <a:off x="6026171" y="2257364"/>
              <a:ext cx="2109334" cy="208107"/>
            </a:xfrm>
            <a:prstGeom prst="rect">
              <a:avLst/>
            </a:prstGeom>
            <a:noFill/>
            <a:ln w="9525">
              <a:solidFill>
                <a:schemeClr val="accent4"/>
              </a:solidFill>
              <a:miter lim="800000"/>
            </a:ln>
          </p:spPr>
          <p:txBody>
            <a:bodyPr lIns="45720" tIns="22860" rIns="45720" bIns="22860">
              <a:spAutoFit/>
            </a:bodyPr>
            <a:lstStyle>
              <a:lvl1pPr defTabSz="1087120">
                <a:defRPr>
                  <a:solidFill>
                    <a:schemeClr val="tx1"/>
                  </a:solidFill>
                  <a:latin typeface="Lao UI" panose="020B0502040204020203" pitchFamily="34" charset="0"/>
                  <a:ea typeface="微软雅黑" panose="020B0503020204020204" pitchFamily="34" charset="-122"/>
                </a:defRPr>
              </a:lvl1pPr>
              <a:lvl2pPr marL="742950" indent="-285750" defTabSz="1087120">
                <a:defRPr>
                  <a:solidFill>
                    <a:schemeClr val="tx1"/>
                  </a:solidFill>
                  <a:latin typeface="Lao UI" panose="020B0502040204020203" pitchFamily="34" charset="0"/>
                  <a:ea typeface="微软雅黑" panose="020B0503020204020204" pitchFamily="34" charset="-122"/>
                </a:defRPr>
              </a:lvl2pPr>
              <a:lvl3pPr marL="1143000" indent="-228600" defTabSz="1087120">
                <a:defRPr>
                  <a:solidFill>
                    <a:schemeClr val="tx1"/>
                  </a:solidFill>
                  <a:latin typeface="Lao UI" panose="020B0502040204020203" pitchFamily="34" charset="0"/>
                  <a:ea typeface="微软雅黑" panose="020B0503020204020204" pitchFamily="34" charset="-122"/>
                </a:defRPr>
              </a:lvl3pPr>
              <a:lvl4pPr marL="1600200" indent="-228600" defTabSz="1087120">
                <a:defRPr>
                  <a:solidFill>
                    <a:schemeClr val="tx1"/>
                  </a:solidFill>
                  <a:latin typeface="Lao UI" panose="020B0502040204020203" pitchFamily="34" charset="0"/>
                  <a:ea typeface="微软雅黑" panose="020B0503020204020204" pitchFamily="34" charset="-122"/>
                </a:defRPr>
              </a:lvl4pPr>
              <a:lvl5pPr marL="2057400" indent="-228600" defTabSz="1087120">
                <a:defRPr>
                  <a:solidFill>
                    <a:schemeClr val="tx1"/>
                  </a:solidFill>
                  <a:latin typeface="Lao UI" panose="020B0502040204020203" pitchFamily="34" charset="0"/>
                  <a:ea typeface="微软雅黑" panose="020B0503020204020204" pitchFamily="34" charset="-122"/>
                </a:defRPr>
              </a:lvl5pPr>
              <a:lvl6pPr marL="25146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defTabSz="108712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r"/>
              <a:r>
                <a:rPr lang="en-US" altLang="zh-CN" sz="1000" dirty="0">
                  <a:gradFill>
                    <a:gsLst>
                      <a:gs pos="0">
                        <a:schemeClr val="accent1"/>
                      </a:gs>
                      <a:gs pos="100000">
                        <a:schemeClr val="accent1">
                          <a:lumMod val="50000"/>
                        </a:schemeClr>
                      </a:gs>
                    </a:gsLst>
                    <a:lin ang="5400000" scaled="1"/>
                  </a:gradFill>
                  <a:latin typeface="微软雅黑" panose="020B0503020204020204" pitchFamily="34" charset="-122"/>
                  <a:ea typeface="Open Sans" panose="020B0606030504020204"/>
                  <a:cs typeface="Open Sans" panose="020B0606030504020204"/>
                </a:rPr>
                <a:t>C3</a:t>
              </a:r>
              <a:r>
                <a:rPr lang="zh-CN" altLang="en-US" sz="1000" dirty="0">
                  <a:gradFill>
                    <a:gsLst>
                      <a:gs pos="0">
                        <a:schemeClr val="accent1"/>
                      </a:gs>
                      <a:gs pos="100000">
                        <a:schemeClr val="accent1">
                          <a:lumMod val="50000"/>
                        </a:schemeClr>
                      </a:gs>
                    </a:gsLst>
                    <a:lin ang="5400000" scaled="1"/>
                  </a:gradFill>
                  <a:latin typeface="微软雅黑" panose="020B0503020204020204" pitchFamily="34" charset="-122"/>
                  <a:ea typeface="Open Sans" panose="020B0606030504020204"/>
                  <a:cs typeface="Open Sans" panose="020B0606030504020204"/>
                </a:rPr>
                <a:t>均衡型</a:t>
              </a:r>
            </a:p>
          </p:txBody>
        </p:sp>
        <p:sp>
          <p:nvSpPr>
            <p:cNvPr id="86" name="Rectangle 380">
              <a:extLst>
                <a:ext uri="{FF2B5EF4-FFF2-40B4-BE49-F238E27FC236}">
                  <a16:creationId xmlns:a16="http://schemas.microsoft.com/office/drawing/2014/main" id="{8198DA7F-4F31-4B4A-B0D8-7087CDC0E4F6}"/>
                </a:ext>
              </a:extLst>
            </p:cNvPr>
            <p:cNvSpPr/>
            <p:nvPr/>
          </p:nvSpPr>
          <p:spPr>
            <a:xfrm>
              <a:off x="6026170" y="2463882"/>
              <a:ext cx="2109335" cy="275779"/>
            </a:xfrm>
            <a:prstGeom prst="rect">
              <a:avLst/>
            </a:prstGeom>
            <a:ln>
              <a:solidFill>
                <a:schemeClr val="accent4"/>
              </a:solidFill>
            </a:ln>
          </p:spPr>
          <p:txBody>
            <a:bodyPr wrap="square">
              <a:spAutoFit/>
            </a:bodyPr>
            <a:lstStyle/>
            <a:p>
              <a:pPr algn="r" defTabSz="1087755">
                <a:lnSpc>
                  <a:spcPct val="150000"/>
                </a:lnSpc>
                <a:defRPr/>
              </a:pPr>
              <a:r>
                <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R1/</a:t>
              </a:r>
              <a:r>
                <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rPr>
                <a:t>R2/</a:t>
              </a:r>
              <a:r>
                <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R3/</a:t>
              </a:r>
              <a:r>
                <a:rPr lang="en-US" altLang="zh-CN" sz="900" dirty="0">
                  <a:gradFill>
                    <a:gsLst>
                      <a:gs pos="0">
                        <a:schemeClr val="accent1"/>
                      </a:gs>
                      <a:gs pos="100000">
                        <a:schemeClr val="accent1">
                          <a:lumMod val="50000"/>
                        </a:schemeClr>
                      </a:gs>
                    </a:gsLst>
                    <a:lin ang="5400000" scaled="1"/>
                  </a:gradFill>
                  <a:latin typeface="+mn-ea"/>
                  <a:cs typeface="Arial" panose="020B0604020202020204" pitchFamily="34" charset="0"/>
                </a:rPr>
                <a:t>R4/</a:t>
              </a:r>
              <a:r>
                <a:rPr lang="en-US" altLang="zh-CN" sz="900" dirty="0">
                  <a:gradFill>
                    <a:gsLst>
                      <a:gs pos="0">
                        <a:schemeClr val="accent1"/>
                      </a:gs>
                      <a:gs pos="100000">
                        <a:schemeClr val="accent1">
                          <a:lumMod val="50000"/>
                        </a:schemeClr>
                      </a:gs>
                    </a:gsLst>
                    <a:lin ang="5400000" scaled="1"/>
                  </a:gradFill>
                  <a:latin typeface="+mn-ea"/>
                  <a:ea typeface="+mn-ea"/>
                  <a:cs typeface="Arial" panose="020B0604020202020204" pitchFamily="34" charset="0"/>
                </a:rPr>
                <a:t>R5</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500"/>
                                        <p:tgtEl>
                                          <p:spTgt spid="73"/>
                                        </p:tgtEl>
                                      </p:cBhvr>
                                    </p:animEffect>
                                  </p:childTnLst>
                                </p:cTn>
                              </p:par>
                              <p:par>
                                <p:cTn id="12" presetID="22" presetClass="entr" presetSubtype="2" fill="hold" nodeType="withEffect">
                                  <p:stCondLst>
                                    <p:cond delay="400"/>
                                  </p:stCondLst>
                                  <p:childTnLst>
                                    <p:set>
                                      <p:cBhvr>
                                        <p:cTn id="13" dur="1" fill="hold">
                                          <p:stCondLst>
                                            <p:cond delay="0"/>
                                          </p:stCondLst>
                                        </p:cTn>
                                        <p:tgtEl>
                                          <p:spTgt spid="74"/>
                                        </p:tgtEl>
                                        <p:attrNameLst>
                                          <p:attrName>style.visibility</p:attrName>
                                        </p:attrNameLst>
                                      </p:cBhvr>
                                      <p:to>
                                        <p:strVal val="visible"/>
                                      </p:to>
                                    </p:set>
                                    <p:animEffect transition="in" filter="wipe(right)">
                                      <p:cBhvr>
                                        <p:cTn id="14" dur="500"/>
                                        <p:tgtEl>
                                          <p:spTgt spid="7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600"/>
                                        <p:tgtEl>
                                          <p:spTgt spid="72"/>
                                        </p:tgtEl>
                                      </p:cBhvr>
                                    </p:animEffect>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 calcmode="lin" valueType="num">
                                      <p:cBhvr>
                                        <p:cTn id="24" dur="500" fill="hold"/>
                                        <p:tgtEl>
                                          <p:spTgt spid="46"/>
                                        </p:tgtEl>
                                        <p:attrNameLst>
                                          <p:attrName>style.rotation</p:attrName>
                                        </p:attrNameLst>
                                      </p:cBhvr>
                                      <p:tavLst>
                                        <p:tav tm="0">
                                          <p:val>
                                            <p:fltVal val="360"/>
                                          </p:val>
                                        </p:tav>
                                        <p:tav tm="100000">
                                          <p:val>
                                            <p:fltVal val="0"/>
                                          </p:val>
                                        </p:tav>
                                      </p:tavLst>
                                    </p:anim>
                                    <p:animEffect transition="in" filter="fade">
                                      <p:cBhvr>
                                        <p:cTn id="25" dur="500"/>
                                        <p:tgtEl>
                                          <p:spTgt spid="46"/>
                                        </p:tgtEl>
                                      </p:cBhvr>
                                    </p:animEffect>
                                  </p:childTnLst>
                                </p:cTn>
                              </p:par>
                            </p:childTnLst>
                          </p:cTn>
                        </p:par>
                        <p:par>
                          <p:cTn id="26" fill="hold">
                            <p:stCondLst>
                              <p:cond delay="2000"/>
                            </p:stCondLst>
                            <p:childTnLst>
                              <p:par>
                                <p:cTn id="27" presetID="2" presetClass="entr" presetSubtype="1" decel="10000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0-#ppt_h/2"/>
                                          </p:val>
                                        </p:tav>
                                        <p:tav tm="100000">
                                          <p:val>
                                            <p:strVal val="#ppt_y"/>
                                          </p:val>
                                        </p:tav>
                                      </p:tavLst>
                                    </p:anim>
                                  </p:childTnLst>
                                </p:cTn>
                              </p:par>
                              <p:par>
                                <p:cTn id="31" presetID="2" presetClass="entr" presetSubtype="3" decel="100000" fill="hold" nodeType="withEffect">
                                  <p:stCondLst>
                                    <p:cond delay="10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0-#ppt_h/2"/>
                                          </p:val>
                                        </p:tav>
                                        <p:tav tm="100000">
                                          <p:val>
                                            <p:strVal val="#ppt_y"/>
                                          </p:val>
                                        </p:tav>
                                      </p:tavLst>
                                    </p:anim>
                                  </p:childTnLst>
                                </p:cTn>
                              </p:par>
                              <p:par>
                                <p:cTn id="35" presetID="2" presetClass="entr" presetSubtype="6" decel="100000" fill="hold" nodeType="withEffect">
                                  <p:stCondLst>
                                    <p:cond delay="20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1+#ppt_w/2"/>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decel="100000" fill="hold" nodeType="withEffect">
                                  <p:stCondLst>
                                    <p:cond delay="30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12" decel="100000" fill="hold" nodeType="withEffect">
                                  <p:stCondLst>
                                    <p:cond delay="40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0-#ppt_w/2"/>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9" decel="100000" fill="hold" nodeType="withEffect">
                                  <p:stCondLst>
                                    <p:cond delay="50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0-#ppt_w/2"/>
                                          </p:val>
                                        </p:tav>
                                        <p:tav tm="100000">
                                          <p:val>
                                            <p:strVal val="#ppt_x"/>
                                          </p:val>
                                        </p:tav>
                                      </p:tavLst>
                                    </p:anim>
                                    <p:anim calcmode="lin" valueType="num">
                                      <p:cBhvr additive="base">
                                        <p:cTn id="50" dur="500" fill="hold"/>
                                        <p:tgtEl>
                                          <p:spTgt spid="45"/>
                                        </p:tgtEl>
                                        <p:attrNameLst>
                                          <p:attrName>ppt_y</p:attrName>
                                        </p:attrNameLst>
                                      </p:cBhvr>
                                      <p:tavLst>
                                        <p:tav tm="0">
                                          <p:val>
                                            <p:strVal val="0-#ppt_h/2"/>
                                          </p:val>
                                        </p:tav>
                                        <p:tav tm="100000">
                                          <p:val>
                                            <p:strVal val="#ppt_y"/>
                                          </p:val>
                                        </p:tav>
                                      </p:tavLst>
                                    </p:anim>
                                  </p:childTnLst>
                                </p:cTn>
                              </p:par>
                              <p:par>
                                <p:cTn id="51" presetID="2" presetClass="entr" presetSubtype="8" decel="100000" fill="hold" nodeType="withEffect">
                                  <p:stCondLst>
                                    <p:cond delay="10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fill="hold"/>
                                        <p:tgtEl>
                                          <p:spTgt spid="60"/>
                                        </p:tgtEl>
                                        <p:attrNameLst>
                                          <p:attrName>ppt_x</p:attrName>
                                        </p:attrNameLst>
                                      </p:cBhvr>
                                      <p:tavLst>
                                        <p:tav tm="0">
                                          <p:val>
                                            <p:strVal val="0-#ppt_w/2"/>
                                          </p:val>
                                        </p:tav>
                                        <p:tav tm="100000">
                                          <p:val>
                                            <p:strVal val="#ppt_x"/>
                                          </p:val>
                                        </p:tav>
                                      </p:tavLst>
                                    </p:anim>
                                    <p:anim calcmode="lin" valueType="num">
                                      <p:cBhvr additive="base">
                                        <p:cTn id="54" dur="500" fill="hold"/>
                                        <p:tgtEl>
                                          <p:spTgt spid="60"/>
                                        </p:tgtEl>
                                        <p:attrNameLst>
                                          <p:attrName>ppt_y</p:attrName>
                                        </p:attrNameLst>
                                      </p:cBhvr>
                                      <p:tavLst>
                                        <p:tav tm="0">
                                          <p:val>
                                            <p:strVal val="#ppt_y"/>
                                          </p:val>
                                        </p:tav>
                                        <p:tav tm="100000">
                                          <p:val>
                                            <p:strVal val="#ppt_y"/>
                                          </p:val>
                                        </p:tav>
                                      </p:tavLst>
                                    </p:anim>
                                  </p:childTnLst>
                                </p:cTn>
                              </p:par>
                              <p:par>
                                <p:cTn id="55" presetID="2" presetClass="entr" presetSubtype="8" decel="100000" fill="hold" nodeType="withEffect">
                                  <p:stCondLst>
                                    <p:cond delay="50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0-#ppt_w/2"/>
                                          </p:val>
                                        </p:tav>
                                        <p:tav tm="100000">
                                          <p:val>
                                            <p:strVal val="#ppt_x"/>
                                          </p:val>
                                        </p:tav>
                                      </p:tavLst>
                                    </p:anim>
                                    <p:anim calcmode="lin" valueType="num">
                                      <p:cBhvr additive="base">
                                        <p:cTn id="58" dur="500" fill="hold"/>
                                        <p:tgtEl>
                                          <p:spTgt spid="57"/>
                                        </p:tgtEl>
                                        <p:attrNameLst>
                                          <p:attrName>ppt_y</p:attrName>
                                        </p:attrNameLst>
                                      </p:cBhvr>
                                      <p:tavLst>
                                        <p:tav tm="0">
                                          <p:val>
                                            <p:strVal val="#ppt_y"/>
                                          </p:val>
                                        </p:tav>
                                        <p:tav tm="100000">
                                          <p:val>
                                            <p:strVal val="#ppt_y"/>
                                          </p:val>
                                        </p:tav>
                                      </p:tavLst>
                                    </p:anim>
                                  </p:childTnLst>
                                </p:cTn>
                              </p:par>
                              <p:par>
                                <p:cTn id="59" presetID="2" presetClass="entr" presetSubtype="8" decel="100000" fill="hold" nodeType="withEffect">
                                  <p:stCondLst>
                                    <p:cond delay="50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0-#ppt_w/2"/>
                                          </p:val>
                                        </p:tav>
                                        <p:tav tm="100000">
                                          <p:val>
                                            <p:strVal val="#ppt_x"/>
                                          </p:val>
                                        </p:tav>
                                      </p:tavLst>
                                    </p:anim>
                                    <p:anim calcmode="lin" valueType="num">
                                      <p:cBhvr additive="base">
                                        <p:cTn id="62" dur="500" fill="hold"/>
                                        <p:tgtEl>
                                          <p:spTgt spid="75"/>
                                        </p:tgtEl>
                                        <p:attrNameLst>
                                          <p:attrName>ppt_y</p:attrName>
                                        </p:attrNameLst>
                                      </p:cBhvr>
                                      <p:tavLst>
                                        <p:tav tm="0">
                                          <p:val>
                                            <p:strVal val="#ppt_y"/>
                                          </p:val>
                                        </p:tav>
                                        <p:tav tm="100000">
                                          <p:val>
                                            <p:strVal val="#ppt_y"/>
                                          </p:val>
                                        </p:tav>
                                      </p:tavLst>
                                    </p:anim>
                                  </p:childTnLst>
                                </p:cTn>
                              </p:par>
                              <p:par>
                                <p:cTn id="63" presetID="2" presetClass="entr" presetSubtype="8" decel="100000" fill="hold" nodeType="withEffect">
                                  <p:stCondLst>
                                    <p:cond delay="500"/>
                                  </p:stCondLst>
                                  <p:childTnLst>
                                    <p:set>
                                      <p:cBhvr>
                                        <p:cTn id="64" dur="1" fill="hold">
                                          <p:stCondLst>
                                            <p:cond delay="0"/>
                                          </p:stCondLst>
                                        </p:cTn>
                                        <p:tgtEl>
                                          <p:spTgt spid="78"/>
                                        </p:tgtEl>
                                        <p:attrNameLst>
                                          <p:attrName>style.visibility</p:attrName>
                                        </p:attrNameLst>
                                      </p:cBhvr>
                                      <p:to>
                                        <p:strVal val="visible"/>
                                      </p:to>
                                    </p:set>
                                    <p:anim calcmode="lin" valueType="num">
                                      <p:cBhvr additive="base">
                                        <p:cTn id="65" dur="500" fill="hold"/>
                                        <p:tgtEl>
                                          <p:spTgt spid="78"/>
                                        </p:tgtEl>
                                        <p:attrNameLst>
                                          <p:attrName>ppt_x</p:attrName>
                                        </p:attrNameLst>
                                      </p:cBhvr>
                                      <p:tavLst>
                                        <p:tav tm="0">
                                          <p:val>
                                            <p:strVal val="0-#ppt_w/2"/>
                                          </p:val>
                                        </p:tav>
                                        <p:tav tm="100000">
                                          <p:val>
                                            <p:strVal val="#ppt_x"/>
                                          </p:val>
                                        </p:tav>
                                      </p:tavLst>
                                    </p:anim>
                                    <p:anim calcmode="lin" valueType="num">
                                      <p:cBhvr additive="base">
                                        <p:cTn id="66" dur="500" fill="hold"/>
                                        <p:tgtEl>
                                          <p:spTgt spid="78"/>
                                        </p:tgtEl>
                                        <p:attrNameLst>
                                          <p:attrName>ppt_y</p:attrName>
                                        </p:attrNameLst>
                                      </p:cBhvr>
                                      <p:tavLst>
                                        <p:tav tm="0">
                                          <p:val>
                                            <p:strVal val="#ppt_y"/>
                                          </p:val>
                                        </p:tav>
                                        <p:tav tm="100000">
                                          <p:val>
                                            <p:strVal val="#ppt_y"/>
                                          </p:val>
                                        </p:tav>
                                      </p:tavLst>
                                    </p:anim>
                                  </p:childTnLst>
                                </p:cTn>
                              </p:par>
                              <p:par>
                                <p:cTn id="67" presetID="2" presetClass="entr" presetSubtype="8" decel="100000" fill="hold" nodeType="withEffect">
                                  <p:stCondLst>
                                    <p:cond delay="500"/>
                                  </p:stCondLst>
                                  <p:childTnLst>
                                    <p:set>
                                      <p:cBhvr>
                                        <p:cTn id="68" dur="1" fill="hold">
                                          <p:stCondLst>
                                            <p:cond delay="0"/>
                                          </p:stCondLst>
                                        </p:cTn>
                                        <p:tgtEl>
                                          <p:spTgt spid="81"/>
                                        </p:tgtEl>
                                        <p:attrNameLst>
                                          <p:attrName>style.visibility</p:attrName>
                                        </p:attrNameLst>
                                      </p:cBhvr>
                                      <p:to>
                                        <p:strVal val="visible"/>
                                      </p:to>
                                    </p:set>
                                    <p:anim calcmode="lin" valueType="num">
                                      <p:cBhvr additive="base">
                                        <p:cTn id="69" dur="500" fill="hold"/>
                                        <p:tgtEl>
                                          <p:spTgt spid="81"/>
                                        </p:tgtEl>
                                        <p:attrNameLst>
                                          <p:attrName>ppt_x</p:attrName>
                                        </p:attrNameLst>
                                      </p:cBhvr>
                                      <p:tavLst>
                                        <p:tav tm="0">
                                          <p:val>
                                            <p:strVal val="0-#ppt_w/2"/>
                                          </p:val>
                                        </p:tav>
                                        <p:tav tm="100000">
                                          <p:val>
                                            <p:strVal val="#ppt_x"/>
                                          </p:val>
                                        </p:tav>
                                      </p:tavLst>
                                    </p:anim>
                                    <p:anim calcmode="lin" valueType="num">
                                      <p:cBhvr additive="base">
                                        <p:cTn id="70" dur="500" fill="hold"/>
                                        <p:tgtEl>
                                          <p:spTgt spid="81"/>
                                        </p:tgtEl>
                                        <p:attrNameLst>
                                          <p:attrName>ppt_y</p:attrName>
                                        </p:attrNameLst>
                                      </p:cBhvr>
                                      <p:tavLst>
                                        <p:tav tm="0">
                                          <p:val>
                                            <p:strVal val="#ppt_y"/>
                                          </p:val>
                                        </p:tav>
                                        <p:tav tm="100000">
                                          <p:val>
                                            <p:strVal val="#ppt_y"/>
                                          </p:val>
                                        </p:tav>
                                      </p:tavLst>
                                    </p:anim>
                                  </p:childTnLst>
                                </p:cTn>
                              </p:par>
                              <p:par>
                                <p:cTn id="71" presetID="2" presetClass="entr" presetSubtype="8" decel="100000" fill="hold" nodeType="withEffect">
                                  <p:stCondLst>
                                    <p:cond delay="50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0-#ppt_w/2"/>
                                          </p:val>
                                        </p:tav>
                                        <p:tav tm="100000">
                                          <p:val>
                                            <p:strVal val="#ppt_x"/>
                                          </p:val>
                                        </p:tav>
                                      </p:tavLst>
                                    </p:anim>
                                    <p:anim calcmode="lin" valueType="num">
                                      <p:cBhvr additive="base">
                                        <p:cTn id="74"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892462" y="1360394"/>
            <a:ext cx="3359076" cy="646113"/>
          </a:xfrm>
          <a:prstGeom prst="rect">
            <a:avLst/>
          </a:prstGeom>
          <a:noFill/>
        </p:spPr>
        <p:txBody>
          <a:bodyPr wrap="square">
            <a:spAutoFit/>
          </a:bodyPr>
          <a:lstStyle/>
          <a:p>
            <a:pPr algn="ctr" eaLnBrk="1" fontAlgn="auto" hangingPunct="1">
              <a:spcBef>
                <a:spcPts val="0"/>
              </a:spcBef>
              <a:spcAft>
                <a:spcPts val="0"/>
              </a:spcAft>
              <a:defRPr/>
            </a:pPr>
            <a:r>
              <a:rPr lang="zh-CN" altLang="en-US" sz="3600" b="1" kern="1400" spc="200" dirty="0">
                <a:gradFill>
                  <a:gsLst>
                    <a:gs pos="0">
                      <a:schemeClr val="accent1"/>
                    </a:gs>
                    <a:gs pos="100000">
                      <a:schemeClr val="accent1">
                        <a:lumMod val="50000"/>
                      </a:schemeClr>
                    </a:gs>
                  </a:gsLst>
                  <a:lin ang="5400000" scaled="1"/>
                </a:gradFill>
                <a:latin typeface="+mn-lt"/>
                <a:ea typeface="+mn-ea"/>
              </a:rPr>
              <a:t>感谢您的聆听</a:t>
            </a:r>
          </a:p>
        </p:txBody>
      </p:sp>
      <p:sp>
        <p:nvSpPr>
          <p:cNvPr id="18" name="文本框 17"/>
          <p:cNvSpPr txBox="1"/>
          <p:nvPr/>
        </p:nvSpPr>
        <p:spPr>
          <a:xfrm>
            <a:off x="2584450" y="1995686"/>
            <a:ext cx="3975100" cy="523220"/>
          </a:xfrm>
          <a:prstGeom prst="rect">
            <a:avLst/>
          </a:prstGeom>
          <a:noFill/>
        </p:spPr>
        <p:txBody>
          <a:bodyPr>
            <a:spAutoFit/>
          </a:bodyPr>
          <a:lstStyle/>
          <a:p>
            <a:pPr algn="ctr" eaLnBrk="1" fontAlgn="auto" hangingPunct="1">
              <a:spcBef>
                <a:spcPts val="0"/>
              </a:spcBef>
              <a:spcAft>
                <a:spcPts val="0"/>
              </a:spcAft>
              <a:defRPr/>
            </a:pPr>
            <a:r>
              <a:rPr lang="en-US" altLang="zh-CN" sz="2800" dirty="0">
                <a:gradFill>
                  <a:gsLst>
                    <a:gs pos="0">
                      <a:schemeClr val="accent1"/>
                    </a:gs>
                    <a:gs pos="100000">
                      <a:schemeClr val="accent1">
                        <a:lumMod val="50000"/>
                      </a:schemeClr>
                    </a:gs>
                  </a:gsLst>
                  <a:lin ang="5400000" scaled="1"/>
                </a:gradFill>
                <a:latin typeface="Arial" panose="020B0604020202020204" pitchFamily="34" charset="0"/>
                <a:ea typeface="MS Mincho" panose="02020609040205080304" pitchFamily="49" charset="-128"/>
                <a:cs typeface="Arial" panose="020B0604020202020204" pitchFamily="34" charset="0"/>
              </a:rPr>
              <a:t>THANK YOU</a:t>
            </a:r>
            <a:endParaRPr lang="zh-CN" altLang="en-US" sz="2800" dirty="0">
              <a:gradFill>
                <a:gsLst>
                  <a:gs pos="0">
                    <a:schemeClr val="accent1"/>
                  </a:gs>
                  <a:gs pos="100000">
                    <a:schemeClr val="accent1">
                      <a:lumMod val="50000"/>
                    </a:schemeClr>
                  </a:gs>
                </a:gsLst>
                <a:lin ang="5400000" scaled="1"/>
              </a:gradFill>
              <a:latin typeface="Arial" panose="020B0604020202020204" pitchFamily="34" charset="0"/>
              <a:ea typeface="MS Mincho" panose="02020609040205080304" pitchFamily="49" charset="-128"/>
              <a:cs typeface="Arial" panose="020B0604020202020204" pitchFamily="34" charset="0"/>
            </a:endParaRPr>
          </a:p>
        </p:txBody>
      </p:sp>
      <p:sp>
        <p:nvSpPr>
          <p:cNvPr id="19" name="Content Placeholder 2"/>
          <p:cNvSpPr txBox="1"/>
          <p:nvPr/>
        </p:nvSpPr>
        <p:spPr>
          <a:xfrm>
            <a:off x="2201863" y="2530302"/>
            <a:ext cx="4740275" cy="481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fontAlgn="auto">
              <a:lnSpc>
                <a:spcPct val="120000"/>
              </a:lnSpc>
              <a:spcBef>
                <a:spcPts val="0"/>
              </a:spcBef>
              <a:spcAft>
                <a:spcPts val="0"/>
              </a:spcAft>
              <a:buFont typeface="Arial" panose="020B0604020202020204" pitchFamily="34" charset="0"/>
              <a:buNone/>
              <a:defRPr/>
            </a:pPr>
            <a:endParaRPr lang="en-US" altLang="zh-CN" sz="1050" dirty="0">
              <a:gradFill>
                <a:gsLst>
                  <a:gs pos="0">
                    <a:schemeClr val="accent1"/>
                  </a:gs>
                  <a:gs pos="100000">
                    <a:schemeClr val="accent1">
                      <a:lumMod val="50000"/>
                    </a:schemeClr>
                  </a:gs>
                </a:gsLst>
                <a:lin ang="5400000" scaled="1"/>
              </a:gradFill>
              <a:ea typeface="Segoe UI" panose="020B0502040204020203" pitchFamily="34" charset="0"/>
              <a:cs typeface="Segoe UI" panose="020B0502040204020203" pitchFamily="34" charset="0"/>
            </a:endParaRPr>
          </a:p>
        </p:txBody>
      </p:sp>
      <p:grpSp>
        <p:nvGrpSpPr>
          <p:cNvPr id="91" name="组合 90"/>
          <p:cNvGrpSpPr/>
          <p:nvPr/>
        </p:nvGrpSpPr>
        <p:grpSpPr>
          <a:xfrm>
            <a:off x="7236516" y="2534677"/>
            <a:ext cx="2016004" cy="72000"/>
            <a:chOff x="7128284" y="2530831"/>
            <a:chExt cx="2016004" cy="72000"/>
          </a:xfrm>
        </p:grpSpPr>
        <p:cxnSp>
          <p:nvCxnSpPr>
            <p:cNvPr id="92" name="直接连接符 91"/>
            <p:cNvCxnSpPr/>
            <p:nvPr/>
          </p:nvCxnSpPr>
          <p:spPr>
            <a:xfrm>
              <a:off x="7164288" y="2566831"/>
              <a:ext cx="1980000" cy="0"/>
            </a:xfrm>
            <a:prstGeom prst="line">
              <a:avLst/>
            </a:prstGeom>
            <a:ln>
              <a:gradFill>
                <a:gsLst>
                  <a:gs pos="0">
                    <a:schemeClr val="accent1"/>
                  </a:gs>
                  <a:gs pos="100000">
                    <a:schemeClr val="accent1">
                      <a:lumMod val="5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3" name="椭圆 92"/>
            <p:cNvSpPr>
              <a:spLocks noChangeAspect="1"/>
            </p:cNvSpPr>
            <p:nvPr/>
          </p:nvSpPr>
          <p:spPr>
            <a:xfrm>
              <a:off x="7128284" y="253083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flipH="1">
            <a:off x="-180528" y="2534677"/>
            <a:ext cx="2016004" cy="72000"/>
            <a:chOff x="7128284" y="2530831"/>
            <a:chExt cx="2016004" cy="72000"/>
          </a:xfrm>
        </p:grpSpPr>
        <p:cxnSp>
          <p:nvCxnSpPr>
            <p:cNvPr id="95" name="直接连接符 94"/>
            <p:cNvCxnSpPr/>
            <p:nvPr/>
          </p:nvCxnSpPr>
          <p:spPr>
            <a:xfrm>
              <a:off x="7164288" y="2566831"/>
              <a:ext cx="1980000" cy="0"/>
            </a:xfrm>
            <a:prstGeom prst="line">
              <a:avLst/>
            </a:prstGeom>
            <a:ln>
              <a:gradFill>
                <a:gsLst>
                  <a:gs pos="0">
                    <a:schemeClr val="accent1"/>
                  </a:gs>
                  <a:gs pos="100000">
                    <a:schemeClr val="accent1">
                      <a:lumMod val="5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6" name="椭圆 95"/>
            <p:cNvSpPr>
              <a:spLocks noChangeAspect="1"/>
            </p:cNvSpPr>
            <p:nvPr/>
          </p:nvSpPr>
          <p:spPr>
            <a:xfrm>
              <a:off x="7128284" y="253083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a:extLst>
              <a:ext uri="{FF2B5EF4-FFF2-40B4-BE49-F238E27FC236}">
                <a16:creationId xmlns:a16="http://schemas.microsoft.com/office/drawing/2014/main" id="{2FF492A1-187C-4047-AAC8-62C976C5C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2715766"/>
            <a:ext cx="1368152" cy="13681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5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ppt_x</p:attrName>
                                        </p:attrNameLst>
                                      </p:cBhvr>
                                      <p:tavLst>
                                        <p:tav tm="0">
                                          <p:val>
                                            <p:fltVal val="0.5"/>
                                          </p:val>
                                        </p:tav>
                                        <p:tav tm="100000">
                                          <p:val>
                                            <p:strVal val="#ppt_x"/>
                                          </p:val>
                                        </p:tav>
                                      </p:tavLst>
                                    </p:anim>
                                    <p:anim calcmode="lin" valueType="num">
                                      <p:cBhvr>
                                        <p:cTn id="10" dur="500" fill="hold"/>
                                        <p:tgtEl>
                                          <p:spTgt spid="17"/>
                                        </p:tgtEl>
                                        <p:attrNameLst>
                                          <p:attrName>ppt_y</p:attrName>
                                        </p:attrNameLst>
                                      </p:cBhvr>
                                      <p:tavLst>
                                        <p:tav tm="0">
                                          <p:val>
                                            <p:fltVal val="0.5"/>
                                          </p:val>
                                        </p:tav>
                                        <p:tav tm="100000">
                                          <p:val>
                                            <p:strVal val="#ppt_y"/>
                                          </p:val>
                                        </p:tav>
                                      </p:tavLst>
                                    </p:anim>
                                  </p:childTnLst>
                                </p:cTn>
                              </p:par>
                            </p:childTnLst>
                          </p:cTn>
                        </p:par>
                        <p:par>
                          <p:cTn id="11" fill="hold">
                            <p:stCondLst>
                              <p:cond delay="875"/>
                            </p:stCondLst>
                            <p:childTnLst>
                              <p:par>
                                <p:cTn id="12" presetID="23" presetClass="entr" presetSubtype="528" fill="hold" grpId="0" nodeType="afterEffect">
                                  <p:stCondLst>
                                    <p:cond delay="0"/>
                                  </p:stCondLst>
                                  <p:iterate type="lt">
                                    <p:tmPct val="15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fltVal val="0.5"/>
                                          </p:val>
                                        </p:tav>
                                        <p:tav tm="100000">
                                          <p:val>
                                            <p:strVal val="#ppt_y"/>
                                          </p:val>
                                        </p:tav>
                                      </p:tavLst>
                                    </p:anim>
                                  </p:childTnLst>
                                </p:cTn>
                              </p:par>
                            </p:childTnLst>
                          </p:cTn>
                        </p:par>
                        <p:par>
                          <p:cTn id="18" fill="hold">
                            <p:stCondLst>
                              <p:cond delay="1900"/>
                            </p:stCondLst>
                            <p:childTnLst>
                              <p:par>
                                <p:cTn id="19" presetID="22" presetClass="entr" presetSubtype="8"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750"/>
                                        <p:tgtEl>
                                          <p:spTgt spid="19"/>
                                        </p:tgtEl>
                                      </p:cBhvr>
                                    </p:animEffect>
                                  </p:childTnLst>
                                </p:cTn>
                              </p:par>
                            </p:childTnLst>
                          </p:cTn>
                        </p:par>
                        <p:par>
                          <p:cTn id="22" fill="hold">
                            <p:stCondLst>
                              <p:cond delay="2650"/>
                            </p:stCondLst>
                            <p:childTnLst>
                              <p:par>
                                <p:cTn id="23" presetID="22" presetClass="entr" presetSubtype="8"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wipe(left)">
                                      <p:cBhvr>
                                        <p:cTn id="25" dur="500"/>
                                        <p:tgtEl>
                                          <p:spTgt spid="91"/>
                                        </p:tgtEl>
                                      </p:cBhvr>
                                    </p:animEffect>
                                  </p:childTnLst>
                                </p:cTn>
                              </p:par>
                              <p:par>
                                <p:cTn id="26" presetID="22" presetClass="entr" presetSubtype="2" fill="hold"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wipe(right)">
                                      <p:cBhvr>
                                        <p:cTn id="2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211638" y="1398588"/>
            <a:ext cx="2031325" cy="646331"/>
          </a:xfrm>
          <a:prstGeom prst="rect">
            <a:avLst/>
          </a:prstGeom>
        </p:spPr>
        <p:txBody>
          <a:bodyPr wrap="none">
            <a:spAutoFit/>
          </a:bodyPr>
          <a:lstStyle/>
          <a:p>
            <a:pPr eaLnBrk="1" fontAlgn="auto" hangingPunct="1">
              <a:spcBef>
                <a:spcPts val="0"/>
              </a:spcBef>
              <a:spcAft>
                <a:spcPts val="0"/>
              </a:spcAft>
              <a:defRPr/>
            </a:pPr>
            <a:r>
              <a:rPr lang="zh-CN" altLang="en-US" sz="3600" kern="100" dirty="0">
                <a:gradFill>
                  <a:gsLst>
                    <a:gs pos="0">
                      <a:schemeClr val="accent1"/>
                    </a:gs>
                    <a:gs pos="100000">
                      <a:schemeClr val="accent1">
                        <a:lumMod val="50000"/>
                      </a:schemeClr>
                    </a:gs>
                  </a:gsLst>
                  <a:lin ang="5400000" scaled="1"/>
                </a:gradFill>
                <a:latin typeface="微软雅黑" panose="020B0503020204020204" pitchFamily="34" charset="-122"/>
                <a:cs typeface="Times New Roman" panose="02020603050405020304" pitchFamily="18" charset="0"/>
              </a:rPr>
              <a:t>目录介绍</a:t>
            </a:r>
            <a:endParaRPr lang="zh-CN" altLang="zh-CN" sz="3600" kern="100" dirty="0">
              <a:gradFill>
                <a:gsLst>
                  <a:gs pos="0">
                    <a:schemeClr val="accent1"/>
                  </a:gs>
                  <a:gs pos="100000">
                    <a:schemeClr val="accent1">
                      <a:lumMod val="50000"/>
                    </a:schemeClr>
                  </a:gs>
                </a:gsLst>
                <a:lin ang="5400000" scaled="1"/>
              </a:gradFill>
              <a:latin typeface="微软雅黑" panose="020B0503020204020204" pitchFamily="34" charset="-122"/>
              <a:cs typeface="Times New Roman" panose="02020603050405020304" pitchFamily="18" charset="0"/>
            </a:endParaRPr>
          </a:p>
        </p:txBody>
      </p:sp>
      <p:cxnSp>
        <p:nvCxnSpPr>
          <p:cNvPr id="20" name="直接连接符 19"/>
          <p:cNvCxnSpPr/>
          <p:nvPr/>
        </p:nvCxnSpPr>
        <p:spPr>
          <a:xfrm>
            <a:off x="3995738" y="1419225"/>
            <a:ext cx="0" cy="208915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7" name="TextBox 4"/>
          <p:cNvSpPr txBox="1"/>
          <p:nvPr/>
        </p:nvSpPr>
        <p:spPr>
          <a:xfrm>
            <a:off x="1835150" y="2855913"/>
            <a:ext cx="2092325" cy="314325"/>
          </a:xfrm>
          <a:prstGeom prst="rect">
            <a:avLst/>
          </a:prstGeom>
          <a:noFill/>
        </p:spPr>
        <p:txBody>
          <a:bodyPr wrap="none" lIns="68580" tIns="34290" rIns="68580" bIns="34290">
            <a:spAutoFit/>
          </a:bodyPr>
          <a:lstStyle/>
          <a:p>
            <a:pPr eaLnBrk="1" fontAlgn="auto" hangingPunct="1">
              <a:spcBef>
                <a:spcPts val="0"/>
              </a:spcBef>
              <a:spcAft>
                <a:spcPts val="0"/>
              </a:spcAft>
              <a:defRPr/>
            </a:pPr>
            <a:r>
              <a:rPr lang="en-US" altLang="zh-CN" sz="1600" dirty="0">
                <a:gradFill>
                  <a:gsLst>
                    <a:gs pos="0">
                      <a:schemeClr val="accent1"/>
                    </a:gs>
                    <a:gs pos="100000">
                      <a:schemeClr val="accent1">
                        <a:lumMod val="50000"/>
                      </a:schemeClr>
                    </a:gs>
                  </a:gsLst>
                  <a:lin ang="5400000" scaled="1"/>
                </a:gradFill>
                <a:latin typeface="华文细黑" panose="02010600040101010101" pitchFamily="2" charset="-122"/>
                <a:ea typeface="华文细黑" panose="02010600040101010101" pitchFamily="2" charset="-122"/>
              </a:rPr>
              <a:t>Project Introduction</a:t>
            </a:r>
            <a:endParaRPr lang="zh-CN" altLang="en-US" sz="1600" dirty="0">
              <a:gradFill>
                <a:gsLst>
                  <a:gs pos="0">
                    <a:schemeClr val="accent1"/>
                  </a:gs>
                  <a:gs pos="100000">
                    <a:schemeClr val="accent1">
                      <a:lumMod val="50000"/>
                    </a:schemeClr>
                  </a:gs>
                </a:gsLst>
                <a:lin ang="5400000" scaled="1"/>
              </a:gradFill>
              <a:latin typeface="华文细黑" panose="02010600040101010101" pitchFamily="2" charset="-122"/>
              <a:ea typeface="华文细黑" panose="02010600040101010101" pitchFamily="2" charset="-122"/>
            </a:endParaRPr>
          </a:p>
        </p:txBody>
      </p:sp>
      <p:sp>
        <p:nvSpPr>
          <p:cNvPr id="14" name="文本框 13"/>
          <p:cNvSpPr txBox="1"/>
          <p:nvPr/>
        </p:nvSpPr>
        <p:spPr>
          <a:xfrm>
            <a:off x="4265613" y="2139950"/>
            <a:ext cx="2682647" cy="1167499"/>
          </a:xfrm>
          <a:prstGeom prst="rect">
            <a:avLst/>
          </a:prstGeom>
          <a:noFill/>
        </p:spPr>
        <p:txBody>
          <a:bodyPr wrap="square">
            <a:spAutoFit/>
          </a:bodyPr>
          <a:lstStyle/>
          <a:p>
            <a:pPr marL="285750" indent="-285750" eaLnBrk="1" fontAlgn="auto" hangingPunct="1">
              <a:lnSpc>
                <a:spcPct val="150000"/>
              </a:lnSpc>
              <a:spcBef>
                <a:spcPts val="0"/>
              </a:spcBef>
              <a:spcAft>
                <a:spcPts val="0"/>
              </a:spcAft>
              <a:buClr>
                <a:schemeClr val="accent1"/>
              </a:buClr>
              <a:buFont typeface="Wingdings" panose="05000000000000000000" pitchFamily="2" charset="2"/>
              <a:buChar char="ü"/>
              <a:defRPr/>
            </a:pPr>
            <a:r>
              <a:rPr lang="zh-CN" altLang="en-US" sz="1200" dirty="0">
                <a:gradFill>
                  <a:gsLst>
                    <a:gs pos="0">
                      <a:schemeClr val="accent1"/>
                    </a:gs>
                    <a:gs pos="100000">
                      <a:schemeClr val="accent1">
                        <a:lumMod val="50000"/>
                      </a:schemeClr>
                    </a:gs>
                  </a:gsLst>
                  <a:lin ang="5400000" scaled="1"/>
                </a:gradFill>
                <a:latin typeface="+mn-lt"/>
                <a:ea typeface="+mn-ea"/>
              </a:rPr>
              <a:t>监管背景下的公司责任</a:t>
            </a:r>
            <a:endParaRPr lang="en-US" altLang="zh-CN" sz="1200" dirty="0">
              <a:gradFill>
                <a:gsLst>
                  <a:gs pos="0">
                    <a:schemeClr val="accent1"/>
                  </a:gs>
                  <a:gs pos="100000">
                    <a:schemeClr val="accent1">
                      <a:lumMod val="50000"/>
                    </a:schemeClr>
                  </a:gs>
                </a:gsLst>
                <a:lin ang="5400000" scaled="1"/>
              </a:gradFill>
              <a:latin typeface="+mn-lt"/>
              <a:ea typeface="+mn-ea"/>
            </a:endParaRPr>
          </a:p>
          <a:p>
            <a:pPr marL="285750" indent="-285750" eaLnBrk="1" fontAlgn="auto" hangingPunct="1">
              <a:lnSpc>
                <a:spcPct val="150000"/>
              </a:lnSpc>
              <a:spcBef>
                <a:spcPts val="0"/>
              </a:spcBef>
              <a:spcAft>
                <a:spcPts val="0"/>
              </a:spcAft>
              <a:buClr>
                <a:schemeClr val="accent1"/>
              </a:buClr>
              <a:buFont typeface="Wingdings" panose="05000000000000000000" pitchFamily="2" charset="2"/>
              <a:buChar char="ü"/>
              <a:defRPr/>
            </a:pPr>
            <a:r>
              <a:rPr lang="zh-CN" altLang="en-US" sz="1200" dirty="0">
                <a:gradFill>
                  <a:gsLst>
                    <a:gs pos="0">
                      <a:schemeClr val="accent1"/>
                    </a:gs>
                    <a:gs pos="100000">
                      <a:schemeClr val="accent1">
                        <a:lumMod val="50000"/>
                      </a:schemeClr>
                    </a:gs>
                  </a:gsLst>
                  <a:lin ang="5400000" scaled="1"/>
                </a:gradFill>
                <a:latin typeface="+mn-lt"/>
                <a:ea typeface="+mn-ea"/>
              </a:rPr>
              <a:t>私募基金内部运作流程</a:t>
            </a:r>
            <a:endParaRPr lang="en-US" altLang="zh-CN" sz="1200" dirty="0">
              <a:gradFill>
                <a:gsLst>
                  <a:gs pos="0">
                    <a:schemeClr val="accent1"/>
                  </a:gs>
                  <a:gs pos="100000">
                    <a:schemeClr val="accent1">
                      <a:lumMod val="50000"/>
                    </a:schemeClr>
                  </a:gs>
                </a:gsLst>
                <a:lin ang="5400000" scaled="1"/>
              </a:gradFill>
              <a:latin typeface="+mn-lt"/>
              <a:ea typeface="+mn-ea"/>
            </a:endParaRPr>
          </a:p>
          <a:p>
            <a:pPr marL="285750" indent="-285750" eaLnBrk="1" fontAlgn="auto" hangingPunct="1">
              <a:lnSpc>
                <a:spcPct val="150000"/>
              </a:lnSpc>
              <a:spcBef>
                <a:spcPts val="0"/>
              </a:spcBef>
              <a:spcAft>
                <a:spcPts val="0"/>
              </a:spcAft>
              <a:buClr>
                <a:schemeClr val="accent1"/>
              </a:buClr>
              <a:buFont typeface="Wingdings" panose="05000000000000000000" pitchFamily="2" charset="2"/>
              <a:buChar char="ü"/>
              <a:defRPr/>
            </a:pPr>
            <a:r>
              <a:rPr lang="zh-CN" altLang="en-US" sz="1200" dirty="0">
                <a:gradFill>
                  <a:gsLst>
                    <a:gs pos="0">
                      <a:schemeClr val="accent1"/>
                    </a:gs>
                    <a:gs pos="100000">
                      <a:schemeClr val="accent1">
                        <a:lumMod val="50000"/>
                      </a:schemeClr>
                    </a:gs>
                  </a:gsLst>
                  <a:lin ang="5400000" scaled="1"/>
                </a:gradFill>
              </a:rPr>
              <a:t>私募基金募集行为操作要点</a:t>
            </a:r>
            <a:endParaRPr lang="en-US" altLang="zh-CN" sz="1200" dirty="0">
              <a:gradFill>
                <a:gsLst>
                  <a:gs pos="0">
                    <a:schemeClr val="accent1"/>
                  </a:gs>
                  <a:gs pos="100000">
                    <a:schemeClr val="accent1">
                      <a:lumMod val="50000"/>
                    </a:schemeClr>
                  </a:gs>
                </a:gsLst>
                <a:lin ang="5400000" scaled="1"/>
              </a:gradFill>
              <a:latin typeface="+mn-lt"/>
              <a:ea typeface="+mn-ea"/>
            </a:endParaRPr>
          </a:p>
          <a:p>
            <a:pPr marL="285750" indent="-285750" eaLnBrk="1" fontAlgn="auto" hangingPunct="1">
              <a:lnSpc>
                <a:spcPct val="150000"/>
              </a:lnSpc>
              <a:spcBef>
                <a:spcPts val="0"/>
              </a:spcBef>
              <a:spcAft>
                <a:spcPts val="0"/>
              </a:spcAft>
              <a:buClr>
                <a:schemeClr val="accent1"/>
              </a:buClr>
              <a:buFont typeface="Wingdings" panose="05000000000000000000" pitchFamily="2" charset="2"/>
              <a:buChar char="ü"/>
              <a:defRPr/>
            </a:pPr>
            <a:r>
              <a:rPr lang="zh-CN" altLang="en-US" sz="1200" dirty="0">
                <a:gradFill>
                  <a:gsLst>
                    <a:gs pos="0">
                      <a:schemeClr val="accent1"/>
                    </a:gs>
                    <a:gs pos="100000">
                      <a:schemeClr val="accent1">
                        <a:lumMod val="50000"/>
                      </a:schemeClr>
                    </a:gs>
                  </a:gsLst>
                  <a:lin ang="5400000" scaled="1"/>
                </a:gradFill>
                <a:latin typeface="+mn-lt"/>
                <a:ea typeface="+mn-ea"/>
              </a:rPr>
              <a:t>风控的执行</a:t>
            </a:r>
          </a:p>
        </p:txBody>
      </p:sp>
      <p:grpSp>
        <p:nvGrpSpPr>
          <p:cNvPr id="19" name="组合 18"/>
          <p:cNvGrpSpPr/>
          <p:nvPr/>
        </p:nvGrpSpPr>
        <p:grpSpPr bwMode="auto">
          <a:xfrm>
            <a:off x="2328863" y="1617663"/>
            <a:ext cx="1044575" cy="1044575"/>
            <a:chOff x="2290468" y="2104851"/>
            <a:chExt cx="1044500" cy="1044500"/>
          </a:xfrm>
        </p:grpSpPr>
        <p:sp>
          <p:nvSpPr>
            <p:cNvPr id="29" name="椭圆 28"/>
            <p:cNvSpPr/>
            <p:nvPr/>
          </p:nvSpPr>
          <p:spPr>
            <a:xfrm>
              <a:off x="2290468" y="2104851"/>
              <a:ext cx="1044500" cy="1044500"/>
            </a:xfrm>
            <a:prstGeom prst="ellipse">
              <a:avLst/>
            </a:prstGeom>
            <a:gradFill>
              <a:gsLst>
                <a:gs pos="0">
                  <a:schemeClr val="accent1"/>
                </a:gs>
                <a:gs pos="100000">
                  <a:schemeClr val="accent1">
                    <a:lumMod val="50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gradFill>
                  <a:gsLst>
                    <a:gs pos="0">
                      <a:schemeClr val="accent1"/>
                    </a:gs>
                    <a:gs pos="100000">
                      <a:schemeClr val="accent1">
                        <a:lumMod val="50000"/>
                      </a:schemeClr>
                    </a:gs>
                  </a:gsLst>
                  <a:lin ang="5400000" scaled="1"/>
                </a:gradFill>
              </a:endParaRPr>
            </a:p>
          </p:txBody>
        </p:sp>
        <p:sp>
          <p:nvSpPr>
            <p:cNvPr id="20489" name="KSO_Shape"/>
            <p:cNvSpPr>
              <a:spLocks noChangeAspect="1"/>
            </p:cNvSpPr>
            <p:nvPr/>
          </p:nvSpPr>
          <p:spPr bwMode="auto">
            <a:xfrm>
              <a:off x="2503064" y="2335636"/>
              <a:ext cx="612000" cy="514080"/>
            </a:xfrm>
            <a:custGeom>
              <a:avLst/>
              <a:gdLst>
                <a:gd name="T0" fmla="*/ 2147483646 w 232"/>
                <a:gd name="T1" fmla="*/ 2147483646 h 195"/>
                <a:gd name="T2" fmla="*/ 2147483646 w 232"/>
                <a:gd name="T3" fmla="*/ 0 h 195"/>
                <a:gd name="T4" fmla="*/ 2147483646 w 232"/>
                <a:gd name="T5" fmla="*/ 0 h 195"/>
                <a:gd name="T6" fmla="*/ 2147483646 w 232"/>
                <a:gd name="T7" fmla="*/ 2147483646 h 195"/>
                <a:gd name="T8" fmla="*/ 2147483646 w 232"/>
                <a:gd name="T9" fmla="*/ 2147483646 h 195"/>
                <a:gd name="T10" fmla="*/ 2147483646 w 232"/>
                <a:gd name="T11" fmla="*/ 2147483646 h 195"/>
                <a:gd name="T12" fmla="*/ 2147483646 w 232"/>
                <a:gd name="T13" fmla="*/ 2147483646 h 195"/>
                <a:gd name="T14" fmla="*/ 2147483646 w 232"/>
                <a:gd name="T15" fmla="*/ 2147483646 h 195"/>
                <a:gd name="T16" fmla="*/ 2147483646 w 232"/>
                <a:gd name="T17" fmla="*/ 2147483646 h 195"/>
                <a:gd name="T18" fmla="*/ 2147483646 w 232"/>
                <a:gd name="T19" fmla="*/ 2147483646 h 195"/>
                <a:gd name="T20" fmla="*/ 2147483646 w 232"/>
                <a:gd name="T21" fmla="*/ 2147483646 h 195"/>
                <a:gd name="T22" fmla="*/ 2147483646 w 232"/>
                <a:gd name="T23" fmla="*/ 2147483646 h 195"/>
                <a:gd name="T24" fmla="*/ 2147483646 w 232"/>
                <a:gd name="T25" fmla="*/ 2147483646 h 195"/>
                <a:gd name="T26" fmla="*/ 2147483646 w 232"/>
                <a:gd name="T27" fmla="*/ 2147483646 h 195"/>
                <a:gd name="T28" fmla="*/ 2147483646 w 232"/>
                <a:gd name="T29" fmla="*/ 2147483646 h 195"/>
                <a:gd name="T30" fmla="*/ 2147483646 w 232"/>
                <a:gd name="T31" fmla="*/ 2147483646 h 195"/>
                <a:gd name="T32" fmla="*/ 0 w 232"/>
                <a:gd name="T33" fmla="*/ 2147483646 h 195"/>
                <a:gd name="T34" fmla="*/ 0 w 232"/>
                <a:gd name="T35" fmla="*/ 2147483646 h 195"/>
                <a:gd name="T36" fmla="*/ 2147483646 w 232"/>
                <a:gd name="T37" fmla="*/ 2147483646 h 195"/>
                <a:gd name="T38" fmla="*/ 2147483646 w 232"/>
                <a:gd name="T39" fmla="*/ 2147483646 h 195"/>
                <a:gd name="T40" fmla="*/ 2147483646 w 232"/>
                <a:gd name="T41" fmla="*/ 2147483646 h 195"/>
                <a:gd name="T42" fmla="*/ 2147483646 w 232"/>
                <a:gd name="T43" fmla="*/ 2147483646 h 195"/>
                <a:gd name="T44" fmla="*/ 2147483646 w 232"/>
                <a:gd name="T45" fmla="*/ 2147483646 h 195"/>
                <a:gd name="T46" fmla="*/ 2147483646 w 232"/>
                <a:gd name="T47" fmla="*/ 2147483646 h 195"/>
                <a:gd name="T48" fmla="*/ 2147483646 w 232"/>
                <a:gd name="T49" fmla="*/ 2147483646 h 195"/>
                <a:gd name="T50" fmla="*/ 2147483646 w 232"/>
                <a:gd name="T51" fmla="*/ 2147483646 h 195"/>
                <a:gd name="T52" fmla="*/ 2147483646 w 232"/>
                <a:gd name="T53" fmla="*/ 2147483646 h 195"/>
                <a:gd name="T54" fmla="*/ 2147483646 w 232"/>
                <a:gd name="T55" fmla="*/ 2147483646 h 195"/>
                <a:gd name="T56" fmla="*/ 2147483646 w 232"/>
                <a:gd name="T57" fmla="*/ 2147483646 h 195"/>
                <a:gd name="T58" fmla="*/ 2147483646 w 232"/>
                <a:gd name="T59" fmla="*/ 2147483646 h 195"/>
                <a:gd name="T60" fmla="*/ 2147483646 w 232"/>
                <a:gd name="T61" fmla="*/ 2147483646 h 195"/>
                <a:gd name="T62" fmla="*/ 2147483646 w 232"/>
                <a:gd name="T63" fmla="*/ 2147483646 h 195"/>
                <a:gd name="T64" fmla="*/ 2147483646 w 232"/>
                <a:gd name="T65" fmla="*/ 2147483646 h 195"/>
                <a:gd name="T66" fmla="*/ 2147483646 w 232"/>
                <a:gd name="T67" fmla="*/ 2147483646 h 195"/>
                <a:gd name="T68" fmla="*/ 2147483646 w 232"/>
                <a:gd name="T69" fmla="*/ 2147483646 h 195"/>
                <a:gd name="T70" fmla="*/ 2147483646 w 232"/>
                <a:gd name="T71" fmla="*/ 2147483646 h 195"/>
                <a:gd name="T72" fmla="*/ 2147483646 w 232"/>
                <a:gd name="T73" fmla="*/ 2147483646 h 195"/>
                <a:gd name="T74" fmla="*/ 2147483646 w 232"/>
                <a:gd name="T75" fmla="*/ 2147483646 h 195"/>
                <a:gd name="T76" fmla="*/ 2147483646 w 232"/>
                <a:gd name="T77" fmla="*/ 2147483646 h 195"/>
                <a:gd name="T78" fmla="*/ 2147483646 w 232"/>
                <a:gd name="T79" fmla="*/ 2147483646 h 195"/>
                <a:gd name="T80" fmla="*/ 2147483646 w 232"/>
                <a:gd name="T81" fmla="*/ 2147483646 h 195"/>
                <a:gd name="T82" fmla="*/ 2147483646 w 232"/>
                <a:gd name="T83" fmla="*/ 2147483646 h 195"/>
                <a:gd name="T84" fmla="*/ 2147483646 w 232"/>
                <a:gd name="T85" fmla="*/ 2147483646 h 195"/>
                <a:gd name="T86" fmla="*/ 2147483646 w 232"/>
                <a:gd name="T87" fmla="*/ 2147483646 h 195"/>
                <a:gd name="T88" fmla="*/ 2147483646 w 232"/>
                <a:gd name="T89" fmla="*/ 2147483646 h 195"/>
                <a:gd name="T90" fmla="*/ 2147483646 w 232"/>
                <a:gd name="T91" fmla="*/ 2147483646 h 195"/>
                <a:gd name="T92" fmla="*/ 2147483646 w 232"/>
                <a:gd name="T93" fmla="*/ 2147483646 h 195"/>
                <a:gd name="T94" fmla="*/ 2147483646 w 232"/>
                <a:gd name="T95" fmla="*/ 2147483646 h 195"/>
                <a:gd name="T96" fmla="*/ 2147483646 w 232"/>
                <a:gd name="T97" fmla="*/ 2147483646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195">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gradFill>
                  <a:gsLst>
                    <a:gs pos="0">
                      <a:schemeClr val="accent1"/>
                    </a:gs>
                    <a:gs pos="100000">
                      <a:schemeClr val="accent1">
                        <a:lumMod val="50000"/>
                      </a:schemeClr>
                    </a:gs>
                  </a:gsLst>
                  <a:lin ang="5400000" scaled="1"/>
                </a:gra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600" fill="hold"/>
                                        <p:tgtEl>
                                          <p:spTgt spid="19"/>
                                        </p:tgtEl>
                                        <p:attrNameLst>
                                          <p:attrName>ppt_x</p:attrName>
                                        </p:attrNameLst>
                                      </p:cBhvr>
                                      <p:tavLst>
                                        <p:tav tm="0">
                                          <p:val>
                                            <p:strVal val="#ppt_x"/>
                                          </p:val>
                                        </p:tav>
                                        <p:tav tm="100000">
                                          <p:val>
                                            <p:strVal val="#ppt_x"/>
                                          </p:val>
                                        </p:tav>
                                      </p:tavLst>
                                    </p:anim>
                                    <p:anim calcmode="lin" valueType="num">
                                      <p:cBhvr additive="base">
                                        <p:cTn id="8" dur="6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500"/>
                            </p:stCondLst>
                            <p:childTnLst>
                              <p:par>
                                <p:cTn id="14" presetID="2" presetClass="entr" presetSubtype="1" decel="10000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26B7BE3-8AF7-4F8C-AF81-0F7FB32A7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707654"/>
            <a:ext cx="1512168" cy="1518169"/>
          </a:xfrm>
          <a:prstGeom prst="rect">
            <a:avLst/>
          </a:prstGeom>
        </p:spPr>
      </p:pic>
      <p:sp>
        <p:nvSpPr>
          <p:cNvPr id="3" name="矩形 2">
            <a:extLst>
              <a:ext uri="{FF2B5EF4-FFF2-40B4-BE49-F238E27FC236}">
                <a16:creationId xmlns:a16="http://schemas.microsoft.com/office/drawing/2014/main" id="{E7F531E3-C6DC-4CBC-BFF5-5B868B5F0C59}"/>
              </a:ext>
            </a:extLst>
          </p:cNvPr>
          <p:cNvSpPr/>
          <p:nvPr/>
        </p:nvSpPr>
        <p:spPr>
          <a:xfrm>
            <a:off x="3351055" y="914791"/>
            <a:ext cx="2646878" cy="338554"/>
          </a:xfrm>
          <a:prstGeom prst="rect">
            <a:avLst/>
          </a:prstGeom>
        </p:spPr>
        <p:txBody>
          <a:bodyPr wrap="none">
            <a:spAutoFit/>
          </a:bodyPr>
          <a:lstStyle/>
          <a:p>
            <a:r>
              <a:rPr lang="zh-CN" altLang="en-US" sz="1600" dirty="0">
                <a:solidFill>
                  <a:schemeClr val="accent4"/>
                </a:solidFill>
              </a:rPr>
              <a:t>基金未进行相关的备案登记</a:t>
            </a:r>
          </a:p>
        </p:txBody>
      </p:sp>
      <p:sp>
        <p:nvSpPr>
          <p:cNvPr id="4" name="矩形 3">
            <a:extLst>
              <a:ext uri="{FF2B5EF4-FFF2-40B4-BE49-F238E27FC236}">
                <a16:creationId xmlns:a16="http://schemas.microsoft.com/office/drawing/2014/main" id="{3EB6E1CD-B6A5-4DF2-B3A2-814CC2B6BB76}"/>
              </a:ext>
            </a:extLst>
          </p:cNvPr>
          <p:cNvSpPr/>
          <p:nvPr/>
        </p:nvSpPr>
        <p:spPr>
          <a:xfrm>
            <a:off x="3347864" y="1397971"/>
            <a:ext cx="2852063" cy="338554"/>
          </a:xfrm>
          <a:prstGeom prst="rect">
            <a:avLst/>
          </a:prstGeom>
        </p:spPr>
        <p:txBody>
          <a:bodyPr wrap="none">
            <a:spAutoFit/>
          </a:bodyPr>
          <a:lstStyle/>
          <a:p>
            <a:r>
              <a:rPr lang="zh-CN" altLang="en-US" sz="1600" dirty="0">
                <a:solidFill>
                  <a:schemeClr val="accent4"/>
                </a:solidFill>
              </a:rPr>
              <a:t>未依法履行相关融资法律程序</a:t>
            </a:r>
          </a:p>
        </p:txBody>
      </p:sp>
      <p:sp>
        <p:nvSpPr>
          <p:cNvPr id="5" name="矩形 4">
            <a:extLst>
              <a:ext uri="{FF2B5EF4-FFF2-40B4-BE49-F238E27FC236}">
                <a16:creationId xmlns:a16="http://schemas.microsoft.com/office/drawing/2014/main" id="{DCA07B89-6F88-4CF2-9D0E-273551E3E7D5}"/>
              </a:ext>
            </a:extLst>
          </p:cNvPr>
          <p:cNvSpPr/>
          <p:nvPr/>
        </p:nvSpPr>
        <p:spPr>
          <a:xfrm>
            <a:off x="3347864" y="1933792"/>
            <a:ext cx="3441968" cy="338554"/>
          </a:xfrm>
          <a:prstGeom prst="rect">
            <a:avLst/>
          </a:prstGeom>
        </p:spPr>
        <p:txBody>
          <a:bodyPr wrap="none">
            <a:spAutoFit/>
          </a:bodyPr>
          <a:lstStyle/>
          <a:p>
            <a:r>
              <a:rPr lang="zh-CN" altLang="en-US" sz="1600" dirty="0">
                <a:solidFill>
                  <a:schemeClr val="accent4"/>
                </a:solidFill>
              </a:rPr>
              <a:t>未向投资人披露所募集资金真正去向</a:t>
            </a:r>
          </a:p>
        </p:txBody>
      </p:sp>
      <p:sp>
        <p:nvSpPr>
          <p:cNvPr id="6" name="矩形 5">
            <a:extLst>
              <a:ext uri="{FF2B5EF4-FFF2-40B4-BE49-F238E27FC236}">
                <a16:creationId xmlns:a16="http://schemas.microsoft.com/office/drawing/2014/main" id="{E074B58E-57A8-44F3-AA73-D1DE19C96042}"/>
              </a:ext>
            </a:extLst>
          </p:cNvPr>
          <p:cNvSpPr/>
          <p:nvPr/>
        </p:nvSpPr>
        <p:spPr>
          <a:xfrm>
            <a:off x="3347864" y="2427196"/>
            <a:ext cx="5541902" cy="338554"/>
          </a:xfrm>
          <a:prstGeom prst="rect">
            <a:avLst/>
          </a:prstGeom>
        </p:spPr>
        <p:txBody>
          <a:bodyPr wrap="none">
            <a:spAutoFit/>
          </a:bodyPr>
          <a:lstStyle/>
          <a:p>
            <a:r>
              <a:rPr lang="zh-CN" altLang="en-US" sz="1600" dirty="0">
                <a:solidFill>
                  <a:schemeClr val="accent4"/>
                </a:solidFill>
                <a:sym typeface="+mn-ea"/>
              </a:rPr>
              <a:t>通过多家有限合伙企业吸收资金规避合伙企业人数</a:t>
            </a:r>
            <a:r>
              <a:rPr lang="en-US" altLang="zh-CN" sz="1600" dirty="0">
                <a:solidFill>
                  <a:schemeClr val="accent4"/>
                </a:solidFill>
                <a:sym typeface="+mn-ea"/>
              </a:rPr>
              <a:t>50</a:t>
            </a:r>
            <a:r>
              <a:rPr lang="zh-CN" altLang="en-US" sz="1600" dirty="0">
                <a:solidFill>
                  <a:schemeClr val="accent4"/>
                </a:solidFill>
                <a:sym typeface="+mn-ea"/>
              </a:rPr>
              <a:t>人限制</a:t>
            </a:r>
            <a:endParaRPr lang="zh-CN" altLang="en-US" sz="1600" dirty="0">
              <a:solidFill>
                <a:schemeClr val="accent4"/>
              </a:solidFill>
            </a:endParaRPr>
          </a:p>
        </p:txBody>
      </p:sp>
      <p:sp>
        <p:nvSpPr>
          <p:cNvPr id="7" name="矩形 6">
            <a:extLst>
              <a:ext uri="{FF2B5EF4-FFF2-40B4-BE49-F238E27FC236}">
                <a16:creationId xmlns:a16="http://schemas.microsoft.com/office/drawing/2014/main" id="{0F08939E-5B33-4E79-A103-D39520AD634F}"/>
              </a:ext>
            </a:extLst>
          </p:cNvPr>
          <p:cNvSpPr/>
          <p:nvPr/>
        </p:nvSpPr>
        <p:spPr>
          <a:xfrm>
            <a:off x="3351055" y="2952902"/>
            <a:ext cx="2646878" cy="338554"/>
          </a:xfrm>
          <a:prstGeom prst="rect">
            <a:avLst/>
          </a:prstGeom>
        </p:spPr>
        <p:txBody>
          <a:bodyPr wrap="none">
            <a:spAutoFit/>
          </a:bodyPr>
          <a:lstStyle/>
          <a:p>
            <a:r>
              <a:rPr lang="zh-CN" altLang="en-US" sz="1600" dirty="0">
                <a:solidFill>
                  <a:schemeClr val="accent4"/>
                </a:solidFill>
                <a:sym typeface="+mn-ea"/>
              </a:rPr>
              <a:t>没有了解投资人的财产信息</a:t>
            </a:r>
            <a:endParaRPr lang="zh-CN" altLang="en-US" sz="1600" dirty="0">
              <a:solidFill>
                <a:schemeClr val="accent4"/>
              </a:solidFill>
            </a:endParaRPr>
          </a:p>
        </p:txBody>
      </p:sp>
      <p:sp>
        <p:nvSpPr>
          <p:cNvPr id="8" name="矩形 7">
            <a:extLst>
              <a:ext uri="{FF2B5EF4-FFF2-40B4-BE49-F238E27FC236}">
                <a16:creationId xmlns:a16="http://schemas.microsoft.com/office/drawing/2014/main" id="{A1A48E02-54C6-4617-AB41-7AB807BDB9DE}"/>
              </a:ext>
            </a:extLst>
          </p:cNvPr>
          <p:cNvSpPr/>
          <p:nvPr/>
        </p:nvSpPr>
        <p:spPr>
          <a:xfrm>
            <a:off x="3347864" y="3437120"/>
            <a:ext cx="3672800" cy="338554"/>
          </a:xfrm>
          <a:prstGeom prst="rect">
            <a:avLst/>
          </a:prstGeom>
        </p:spPr>
        <p:txBody>
          <a:bodyPr wrap="none">
            <a:spAutoFit/>
          </a:bodyPr>
          <a:lstStyle/>
          <a:p>
            <a:r>
              <a:rPr lang="zh-CN" altLang="en-US" sz="1600" dirty="0">
                <a:solidFill>
                  <a:schemeClr val="accent4"/>
                </a:solidFill>
                <a:sym typeface="+mn-ea"/>
              </a:rPr>
              <a:t>承诺在一定期限内固定回报及返本付息</a:t>
            </a:r>
            <a:endParaRPr lang="zh-CN" altLang="en-US" sz="1600" dirty="0">
              <a:solidFill>
                <a:schemeClr val="accent4"/>
              </a:solidFill>
            </a:endParaRPr>
          </a:p>
        </p:txBody>
      </p:sp>
      <p:sp>
        <p:nvSpPr>
          <p:cNvPr id="9" name="矩形 8">
            <a:extLst>
              <a:ext uri="{FF2B5EF4-FFF2-40B4-BE49-F238E27FC236}">
                <a16:creationId xmlns:a16="http://schemas.microsoft.com/office/drawing/2014/main" id="{EFF5F297-AA60-4095-B199-EF77C38F4BFC}"/>
              </a:ext>
            </a:extLst>
          </p:cNvPr>
          <p:cNvSpPr/>
          <p:nvPr/>
        </p:nvSpPr>
        <p:spPr>
          <a:xfrm>
            <a:off x="3347864" y="3962826"/>
            <a:ext cx="3877985" cy="338554"/>
          </a:xfrm>
          <a:prstGeom prst="rect">
            <a:avLst/>
          </a:prstGeom>
        </p:spPr>
        <p:txBody>
          <a:bodyPr wrap="none">
            <a:spAutoFit/>
          </a:bodyPr>
          <a:lstStyle/>
          <a:p>
            <a:r>
              <a:rPr lang="zh-CN" altLang="en-US" sz="1600" dirty="0">
                <a:solidFill>
                  <a:schemeClr val="accent4"/>
                </a:solidFill>
                <a:sym typeface="+mn-ea"/>
              </a:rPr>
              <a:t>在不特定人群中发散性传递非法吸存信息</a:t>
            </a:r>
            <a:endParaRPr lang="zh-CN" altLang="en-US" sz="1600" dirty="0">
              <a:solidFill>
                <a:schemeClr val="accent4"/>
              </a:solidFill>
            </a:endParaRPr>
          </a:p>
        </p:txBody>
      </p:sp>
    </p:spTree>
    <p:extLst>
      <p:ext uri="{BB962C8B-B14F-4D97-AF65-F5344CB8AC3E}">
        <p14:creationId xmlns:p14="http://schemas.microsoft.com/office/powerpoint/2010/main" val="35064184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511ED3B-6936-4AF3-A1C1-551831D86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139701"/>
            <a:ext cx="2466220" cy="864097"/>
          </a:xfrm>
          <a:prstGeom prst="rect">
            <a:avLst/>
          </a:prstGeom>
        </p:spPr>
      </p:pic>
      <p:sp>
        <p:nvSpPr>
          <p:cNvPr id="134" name="矩形 133">
            <a:extLst>
              <a:ext uri="{FF2B5EF4-FFF2-40B4-BE49-F238E27FC236}">
                <a16:creationId xmlns:a16="http://schemas.microsoft.com/office/drawing/2014/main" id="{B6FBD0FE-C4C7-415E-8568-7C3627AA6D8F}"/>
              </a:ext>
            </a:extLst>
          </p:cNvPr>
          <p:cNvSpPr/>
          <p:nvPr/>
        </p:nvSpPr>
        <p:spPr>
          <a:xfrm>
            <a:off x="3574611" y="1913805"/>
            <a:ext cx="3877985" cy="338554"/>
          </a:xfrm>
          <a:prstGeom prst="rect">
            <a:avLst/>
          </a:prstGeom>
        </p:spPr>
        <p:txBody>
          <a:bodyPr wrap="none">
            <a:spAutoFit/>
          </a:bodyPr>
          <a:lstStyle/>
          <a:p>
            <a:r>
              <a:rPr lang="zh-CN" altLang="en-US" sz="1600" dirty="0">
                <a:solidFill>
                  <a:schemeClr val="accent4"/>
                </a:solidFill>
              </a:rPr>
              <a:t>以基金资产对韦杰与第三方债务提供担保</a:t>
            </a:r>
          </a:p>
        </p:txBody>
      </p:sp>
      <p:sp>
        <p:nvSpPr>
          <p:cNvPr id="135" name="矩形 134">
            <a:extLst>
              <a:ext uri="{FF2B5EF4-FFF2-40B4-BE49-F238E27FC236}">
                <a16:creationId xmlns:a16="http://schemas.microsoft.com/office/drawing/2014/main" id="{E2808E42-1C60-4529-9F9A-5052AEB53929}"/>
              </a:ext>
            </a:extLst>
          </p:cNvPr>
          <p:cNvSpPr/>
          <p:nvPr/>
        </p:nvSpPr>
        <p:spPr>
          <a:xfrm>
            <a:off x="3571363" y="925082"/>
            <a:ext cx="2236510" cy="338554"/>
          </a:xfrm>
          <a:prstGeom prst="rect">
            <a:avLst/>
          </a:prstGeom>
        </p:spPr>
        <p:txBody>
          <a:bodyPr wrap="none">
            <a:spAutoFit/>
          </a:bodyPr>
          <a:lstStyle/>
          <a:p>
            <a:r>
              <a:rPr lang="zh-CN" altLang="en-US" sz="1600" dirty="0">
                <a:solidFill>
                  <a:schemeClr val="accent4"/>
                </a:solidFill>
              </a:rPr>
              <a:t>从账户转出资金后挪用</a:t>
            </a:r>
          </a:p>
        </p:txBody>
      </p:sp>
      <p:sp>
        <p:nvSpPr>
          <p:cNvPr id="136" name="矩形 135">
            <a:extLst>
              <a:ext uri="{FF2B5EF4-FFF2-40B4-BE49-F238E27FC236}">
                <a16:creationId xmlns:a16="http://schemas.microsoft.com/office/drawing/2014/main" id="{2DF1CD35-D267-45FF-89C3-0460BDFC8AD7}"/>
              </a:ext>
            </a:extLst>
          </p:cNvPr>
          <p:cNvSpPr/>
          <p:nvPr/>
        </p:nvSpPr>
        <p:spPr>
          <a:xfrm>
            <a:off x="3548897" y="1407671"/>
            <a:ext cx="3877985" cy="338554"/>
          </a:xfrm>
          <a:prstGeom prst="rect">
            <a:avLst/>
          </a:prstGeom>
        </p:spPr>
        <p:txBody>
          <a:bodyPr wrap="none">
            <a:spAutoFit/>
          </a:bodyPr>
          <a:lstStyle/>
          <a:p>
            <a:r>
              <a:rPr lang="zh-CN" altLang="en-US" sz="1600" dirty="0">
                <a:solidFill>
                  <a:schemeClr val="accent4"/>
                </a:solidFill>
              </a:rPr>
              <a:t>管理能力不足，拿投资人的钱圆自己的梦</a:t>
            </a:r>
          </a:p>
        </p:txBody>
      </p:sp>
      <p:sp>
        <p:nvSpPr>
          <p:cNvPr id="137" name="矩形 136">
            <a:extLst>
              <a:ext uri="{FF2B5EF4-FFF2-40B4-BE49-F238E27FC236}">
                <a16:creationId xmlns:a16="http://schemas.microsoft.com/office/drawing/2014/main" id="{25945F39-783C-4502-B6A5-20A095B25103}"/>
              </a:ext>
            </a:extLst>
          </p:cNvPr>
          <p:cNvSpPr/>
          <p:nvPr/>
        </p:nvSpPr>
        <p:spPr>
          <a:xfrm>
            <a:off x="3574611" y="3264980"/>
            <a:ext cx="4467890" cy="338554"/>
          </a:xfrm>
          <a:prstGeom prst="rect">
            <a:avLst/>
          </a:prstGeom>
        </p:spPr>
        <p:txBody>
          <a:bodyPr wrap="none">
            <a:spAutoFit/>
          </a:bodyPr>
          <a:lstStyle/>
          <a:p>
            <a:r>
              <a:rPr lang="zh-CN" altLang="en-US" sz="1600" dirty="0">
                <a:solidFill>
                  <a:schemeClr val="accent4"/>
                </a:solidFill>
              </a:rPr>
              <a:t>以股权质押的方式从项目基金管理人处套取资金</a:t>
            </a:r>
          </a:p>
        </p:txBody>
      </p:sp>
      <p:sp>
        <p:nvSpPr>
          <p:cNvPr id="138" name="矩形 137">
            <a:extLst>
              <a:ext uri="{FF2B5EF4-FFF2-40B4-BE49-F238E27FC236}">
                <a16:creationId xmlns:a16="http://schemas.microsoft.com/office/drawing/2014/main" id="{1CBEFFF6-C198-4E47-9F30-170FE13D6E70}"/>
              </a:ext>
            </a:extLst>
          </p:cNvPr>
          <p:cNvSpPr/>
          <p:nvPr/>
        </p:nvSpPr>
        <p:spPr>
          <a:xfrm>
            <a:off x="3574611" y="2396394"/>
            <a:ext cx="3467616" cy="338554"/>
          </a:xfrm>
          <a:prstGeom prst="rect">
            <a:avLst/>
          </a:prstGeom>
        </p:spPr>
        <p:txBody>
          <a:bodyPr wrap="none">
            <a:spAutoFit/>
          </a:bodyPr>
          <a:lstStyle/>
          <a:p>
            <a:r>
              <a:rPr lang="zh-CN" altLang="en-US" sz="1600" dirty="0">
                <a:solidFill>
                  <a:schemeClr val="accent4"/>
                </a:solidFill>
              </a:rPr>
              <a:t>通过各种各样的真项目、假项目募资</a:t>
            </a:r>
          </a:p>
        </p:txBody>
      </p:sp>
      <p:sp>
        <p:nvSpPr>
          <p:cNvPr id="139" name="矩形 138">
            <a:extLst>
              <a:ext uri="{FF2B5EF4-FFF2-40B4-BE49-F238E27FC236}">
                <a16:creationId xmlns:a16="http://schemas.microsoft.com/office/drawing/2014/main" id="{5191E6F8-E4F4-4240-B805-93B2FF955D57}"/>
              </a:ext>
            </a:extLst>
          </p:cNvPr>
          <p:cNvSpPr/>
          <p:nvPr/>
        </p:nvSpPr>
        <p:spPr>
          <a:xfrm>
            <a:off x="3574611" y="2830687"/>
            <a:ext cx="5724644" cy="338554"/>
          </a:xfrm>
          <a:prstGeom prst="rect">
            <a:avLst/>
          </a:prstGeom>
        </p:spPr>
        <p:txBody>
          <a:bodyPr wrap="none">
            <a:spAutoFit/>
          </a:bodyPr>
          <a:lstStyle/>
          <a:p>
            <a:r>
              <a:rPr lang="zh-CN" altLang="en-US" sz="1600" dirty="0">
                <a:solidFill>
                  <a:schemeClr val="accent4"/>
                </a:solidFill>
              </a:rPr>
              <a:t>借新还旧，产品兑付的钱基本都是由新进入资金池的钱支付的</a:t>
            </a:r>
          </a:p>
        </p:txBody>
      </p:sp>
      <p:sp>
        <p:nvSpPr>
          <p:cNvPr id="140" name="矩形 139">
            <a:extLst>
              <a:ext uri="{FF2B5EF4-FFF2-40B4-BE49-F238E27FC236}">
                <a16:creationId xmlns:a16="http://schemas.microsoft.com/office/drawing/2014/main" id="{1D94E46A-8B52-46CE-A791-5410BBC3C209}"/>
              </a:ext>
            </a:extLst>
          </p:cNvPr>
          <p:cNvSpPr/>
          <p:nvPr/>
        </p:nvSpPr>
        <p:spPr>
          <a:xfrm>
            <a:off x="3560300" y="3707088"/>
            <a:ext cx="2852063" cy="338554"/>
          </a:xfrm>
          <a:prstGeom prst="rect">
            <a:avLst/>
          </a:prstGeom>
        </p:spPr>
        <p:txBody>
          <a:bodyPr wrap="none">
            <a:spAutoFit/>
          </a:bodyPr>
          <a:lstStyle/>
          <a:p>
            <a:r>
              <a:rPr lang="zh-CN" altLang="en-US" sz="1600" dirty="0">
                <a:solidFill>
                  <a:schemeClr val="accent4"/>
                </a:solidFill>
              </a:rPr>
              <a:t>募完的钱一部分用于偿还本息</a:t>
            </a:r>
          </a:p>
        </p:txBody>
      </p:sp>
    </p:spTree>
    <p:extLst>
      <p:ext uri="{BB962C8B-B14F-4D97-AF65-F5344CB8AC3E}">
        <p14:creationId xmlns:p14="http://schemas.microsoft.com/office/powerpoint/2010/main" val="5161745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2"/>
          <p:cNvSpPr/>
          <p:nvPr/>
        </p:nvSpPr>
        <p:spPr bwMode="auto">
          <a:xfrm>
            <a:off x="4628351" y="1567829"/>
            <a:ext cx="1149217" cy="1378036"/>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noFill/>
          <a:ln w="28575">
            <a:solidFill>
              <a:srgbClr val="FFFFFF"/>
            </a:solidFill>
          </a:ln>
          <a:effectLst/>
        </p:spPr>
        <p:txBody>
          <a:bodyPr/>
          <a:lstStyle/>
          <a:p>
            <a:pPr defTabSz="685800">
              <a:defRPr/>
            </a:pPr>
            <a:endParaRPr lang="zh-CN" altLang="en-US" sz="1350">
              <a:solidFill>
                <a:srgbClr val="E7E6E6">
                  <a:lumMod val="25000"/>
                </a:srgbClr>
              </a:solidFill>
              <a:latin typeface="Calibri"/>
              <a:ea typeface="宋体" panose="02010600030101010101" pitchFamily="2" charset="-122"/>
            </a:endParaRPr>
          </a:p>
        </p:txBody>
      </p:sp>
      <p:sp>
        <p:nvSpPr>
          <p:cNvPr id="6" name="Freeform 23"/>
          <p:cNvSpPr/>
          <p:nvPr/>
        </p:nvSpPr>
        <p:spPr bwMode="auto">
          <a:xfrm>
            <a:off x="4399532" y="2829747"/>
            <a:ext cx="1378036" cy="1149216"/>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noFill/>
          <a:ln w="28575">
            <a:solidFill>
              <a:srgbClr val="FFE255"/>
            </a:solidFill>
          </a:ln>
          <a:effectLst/>
        </p:spPr>
        <p:txBody>
          <a:bodyPr/>
          <a:lstStyle/>
          <a:p>
            <a:pPr defTabSz="685800">
              <a:defRPr/>
            </a:pPr>
            <a:endParaRPr lang="zh-CN" altLang="en-US" sz="1350">
              <a:solidFill>
                <a:srgbClr val="E7E6E6">
                  <a:lumMod val="25000"/>
                </a:srgbClr>
              </a:solidFill>
              <a:latin typeface="Calibri"/>
              <a:ea typeface="宋体" panose="02010600030101010101" pitchFamily="2" charset="-122"/>
            </a:endParaRPr>
          </a:p>
        </p:txBody>
      </p:sp>
      <p:sp>
        <p:nvSpPr>
          <p:cNvPr id="7" name="Freeform 24"/>
          <p:cNvSpPr/>
          <p:nvPr/>
        </p:nvSpPr>
        <p:spPr bwMode="auto">
          <a:xfrm>
            <a:off x="3366433" y="2599221"/>
            <a:ext cx="1149216" cy="1379743"/>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noFill/>
          <a:ln w="28575">
            <a:solidFill>
              <a:srgbClr val="FFFFFF"/>
            </a:solidFill>
          </a:ln>
          <a:effectLst/>
        </p:spPr>
        <p:txBody>
          <a:bodyPr/>
          <a:lstStyle/>
          <a:p>
            <a:pPr defTabSz="685800">
              <a:defRPr/>
            </a:pPr>
            <a:endParaRPr lang="zh-CN" altLang="en-US" sz="1350">
              <a:solidFill>
                <a:srgbClr val="E7E6E6">
                  <a:lumMod val="25000"/>
                </a:srgbClr>
              </a:solidFill>
              <a:latin typeface="Calibri"/>
              <a:ea typeface="宋体" panose="02010600030101010101" pitchFamily="2" charset="-122"/>
            </a:endParaRPr>
          </a:p>
        </p:txBody>
      </p:sp>
      <p:sp>
        <p:nvSpPr>
          <p:cNvPr id="8" name="Freeform 25"/>
          <p:cNvSpPr/>
          <p:nvPr/>
        </p:nvSpPr>
        <p:spPr bwMode="auto">
          <a:xfrm>
            <a:off x="3366433" y="1567829"/>
            <a:ext cx="1374620" cy="1149217"/>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noFill/>
          <a:ln w="28575">
            <a:solidFill>
              <a:srgbClr val="FFE255"/>
            </a:solidFill>
          </a:ln>
          <a:effectLst/>
        </p:spPr>
        <p:txBody>
          <a:bodyPr/>
          <a:lstStyle/>
          <a:p>
            <a:pPr defTabSz="685800">
              <a:defRPr/>
            </a:pPr>
            <a:endParaRPr lang="zh-CN" altLang="en-US" sz="1350">
              <a:solidFill>
                <a:srgbClr val="E7E6E6">
                  <a:lumMod val="25000"/>
                </a:srgbClr>
              </a:solidFill>
              <a:latin typeface="Calibri"/>
              <a:ea typeface="宋体" panose="02010600030101010101" pitchFamily="2" charset="-122"/>
            </a:endParaRPr>
          </a:p>
        </p:txBody>
      </p:sp>
      <p:grpSp>
        <p:nvGrpSpPr>
          <p:cNvPr id="14" name="组合 13"/>
          <p:cNvGrpSpPr/>
          <p:nvPr/>
        </p:nvGrpSpPr>
        <p:grpSpPr>
          <a:xfrm>
            <a:off x="3794456" y="1774852"/>
            <a:ext cx="326508" cy="459431"/>
            <a:chOff x="3235325" y="1179513"/>
            <a:chExt cx="581025" cy="817563"/>
          </a:xfrm>
          <a:solidFill>
            <a:srgbClr val="FFE255"/>
          </a:solidFill>
        </p:grpSpPr>
        <p:sp>
          <p:nvSpPr>
            <p:cNvPr id="15" name="Freeform 5"/>
            <p:cNvSpPr/>
            <p:nvPr/>
          </p:nvSpPr>
          <p:spPr bwMode="auto">
            <a:xfrm>
              <a:off x="3235325" y="1349376"/>
              <a:ext cx="149225" cy="641350"/>
            </a:xfrm>
            <a:custGeom>
              <a:avLst/>
              <a:gdLst>
                <a:gd name="T0" fmla="*/ 19 w 101"/>
                <a:gd name="T1" fmla="*/ 9 h 433"/>
                <a:gd name="T2" fmla="*/ 0 w 101"/>
                <a:gd name="T3" fmla="*/ 420 h 433"/>
                <a:gd name="T4" fmla="*/ 2 w 101"/>
                <a:gd name="T5" fmla="*/ 423 h 433"/>
                <a:gd name="T6" fmla="*/ 42 w 101"/>
                <a:gd name="T7" fmla="*/ 426 h 433"/>
                <a:gd name="T8" fmla="*/ 77 w 101"/>
                <a:gd name="T9" fmla="*/ 421 h 433"/>
                <a:gd name="T10" fmla="*/ 83 w 101"/>
                <a:gd name="T11" fmla="*/ 416 h 433"/>
                <a:gd name="T12" fmla="*/ 95 w 101"/>
                <a:gd name="T13" fmla="*/ 204 h 433"/>
                <a:gd name="T14" fmla="*/ 97 w 101"/>
                <a:gd name="T15" fmla="*/ 7 h 433"/>
                <a:gd name="T16" fmla="*/ 93 w 101"/>
                <a:gd name="T17" fmla="*/ 3 h 433"/>
                <a:gd name="T18" fmla="*/ 27 w 101"/>
                <a:gd name="T19" fmla="*/ 4 h 433"/>
                <a:gd name="T20" fmla="*/ 20 w 101"/>
                <a:gd name="T21" fmla="*/ 12 h 433"/>
                <a:gd name="T22" fmla="*/ 92 w 101"/>
                <a:gd name="T23" fmla="*/ 12 h 433"/>
                <a:gd name="T24" fmla="*/ 88 w 101"/>
                <a:gd name="T25" fmla="*/ 9 h 433"/>
                <a:gd name="T26" fmla="*/ 87 w 101"/>
                <a:gd name="T27" fmla="*/ 199 h 433"/>
                <a:gd name="T28" fmla="*/ 74 w 101"/>
                <a:gd name="T29" fmla="*/ 418 h 433"/>
                <a:gd name="T30" fmla="*/ 80 w 101"/>
                <a:gd name="T31" fmla="*/ 412 h 433"/>
                <a:gd name="T32" fmla="*/ 8 w 101"/>
                <a:gd name="T33" fmla="*/ 402 h 433"/>
                <a:gd name="T34" fmla="*/ 13 w 101"/>
                <a:gd name="T35" fmla="*/ 261 h 433"/>
                <a:gd name="T36" fmla="*/ 28 w 101"/>
                <a:gd name="T37" fmla="*/ 7 h 433"/>
                <a:gd name="T38" fmla="*/ 19 w 101"/>
                <a:gd name="T39" fmla="*/ 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433">
                  <a:moveTo>
                    <a:pt x="19" y="9"/>
                  </a:moveTo>
                  <a:cubicBezTo>
                    <a:pt x="19" y="146"/>
                    <a:pt x="0" y="282"/>
                    <a:pt x="0" y="420"/>
                  </a:cubicBezTo>
                  <a:cubicBezTo>
                    <a:pt x="0" y="421"/>
                    <a:pt x="0" y="423"/>
                    <a:pt x="2" y="423"/>
                  </a:cubicBezTo>
                  <a:cubicBezTo>
                    <a:pt x="15" y="426"/>
                    <a:pt x="28" y="428"/>
                    <a:pt x="42" y="426"/>
                  </a:cubicBezTo>
                  <a:cubicBezTo>
                    <a:pt x="54" y="425"/>
                    <a:pt x="65" y="421"/>
                    <a:pt x="77" y="421"/>
                  </a:cubicBezTo>
                  <a:cubicBezTo>
                    <a:pt x="80" y="421"/>
                    <a:pt x="82" y="418"/>
                    <a:pt x="83" y="416"/>
                  </a:cubicBezTo>
                  <a:cubicBezTo>
                    <a:pt x="93" y="346"/>
                    <a:pt x="88" y="275"/>
                    <a:pt x="95" y="204"/>
                  </a:cubicBezTo>
                  <a:cubicBezTo>
                    <a:pt x="101" y="138"/>
                    <a:pt x="97" y="73"/>
                    <a:pt x="97" y="7"/>
                  </a:cubicBezTo>
                  <a:cubicBezTo>
                    <a:pt x="97" y="4"/>
                    <a:pt x="95" y="3"/>
                    <a:pt x="93" y="3"/>
                  </a:cubicBezTo>
                  <a:cubicBezTo>
                    <a:pt x="69" y="10"/>
                    <a:pt x="49" y="21"/>
                    <a:pt x="27" y="4"/>
                  </a:cubicBezTo>
                  <a:cubicBezTo>
                    <a:pt x="23" y="1"/>
                    <a:pt x="17" y="9"/>
                    <a:pt x="20" y="12"/>
                  </a:cubicBezTo>
                  <a:cubicBezTo>
                    <a:pt x="45" y="30"/>
                    <a:pt x="66" y="19"/>
                    <a:pt x="92" y="12"/>
                  </a:cubicBezTo>
                  <a:cubicBezTo>
                    <a:pt x="91" y="11"/>
                    <a:pt x="90" y="10"/>
                    <a:pt x="88" y="9"/>
                  </a:cubicBezTo>
                  <a:cubicBezTo>
                    <a:pt x="88" y="72"/>
                    <a:pt x="95" y="136"/>
                    <a:pt x="87" y="199"/>
                  </a:cubicBezTo>
                  <a:cubicBezTo>
                    <a:pt x="78" y="272"/>
                    <a:pt x="85" y="345"/>
                    <a:pt x="74" y="418"/>
                  </a:cubicBezTo>
                  <a:cubicBezTo>
                    <a:pt x="76" y="416"/>
                    <a:pt x="78" y="414"/>
                    <a:pt x="80" y="412"/>
                  </a:cubicBezTo>
                  <a:cubicBezTo>
                    <a:pt x="61" y="411"/>
                    <a:pt x="8" y="433"/>
                    <a:pt x="8" y="402"/>
                  </a:cubicBezTo>
                  <a:cubicBezTo>
                    <a:pt x="8" y="355"/>
                    <a:pt x="10" y="308"/>
                    <a:pt x="13" y="261"/>
                  </a:cubicBezTo>
                  <a:cubicBezTo>
                    <a:pt x="17" y="176"/>
                    <a:pt x="27" y="92"/>
                    <a:pt x="28" y="7"/>
                  </a:cubicBezTo>
                  <a:cubicBezTo>
                    <a:pt x="28" y="0"/>
                    <a:pt x="19" y="4"/>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6" name="Freeform 6"/>
            <p:cNvSpPr/>
            <p:nvPr/>
          </p:nvSpPr>
          <p:spPr bwMode="auto">
            <a:xfrm>
              <a:off x="3259137" y="1184276"/>
              <a:ext cx="180975" cy="185738"/>
            </a:xfrm>
            <a:custGeom>
              <a:avLst/>
              <a:gdLst>
                <a:gd name="T0" fmla="*/ 10 w 122"/>
                <a:gd name="T1" fmla="*/ 122 h 126"/>
                <a:gd name="T2" fmla="*/ 118 w 122"/>
                <a:gd name="T3" fmla="*/ 10 h 126"/>
                <a:gd name="T4" fmla="*/ 113 w 122"/>
                <a:gd name="T5" fmla="*/ 5 h 126"/>
                <a:gd name="T6" fmla="*/ 5 w 122"/>
                <a:gd name="T7" fmla="*/ 117 h 126"/>
                <a:gd name="T8" fmla="*/ 10 w 122"/>
                <a:gd name="T9" fmla="*/ 122 h 126"/>
              </a:gdLst>
              <a:ahLst/>
              <a:cxnLst>
                <a:cxn ang="0">
                  <a:pos x="T0" y="T1"/>
                </a:cxn>
                <a:cxn ang="0">
                  <a:pos x="T2" y="T3"/>
                </a:cxn>
                <a:cxn ang="0">
                  <a:pos x="T4" y="T5"/>
                </a:cxn>
                <a:cxn ang="0">
                  <a:pos x="T6" y="T7"/>
                </a:cxn>
                <a:cxn ang="0">
                  <a:pos x="T8" y="T9"/>
                </a:cxn>
              </a:cxnLst>
              <a:rect l="0" t="0" r="r" b="b"/>
              <a:pathLst>
                <a:path w="122" h="126">
                  <a:moveTo>
                    <a:pt x="10" y="122"/>
                  </a:moveTo>
                  <a:cubicBezTo>
                    <a:pt x="47" y="85"/>
                    <a:pt x="88" y="52"/>
                    <a:pt x="118" y="10"/>
                  </a:cubicBezTo>
                  <a:cubicBezTo>
                    <a:pt x="122" y="5"/>
                    <a:pt x="117" y="0"/>
                    <a:pt x="113" y="5"/>
                  </a:cubicBezTo>
                  <a:cubicBezTo>
                    <a:pt x="83" y="48"/>
                    <a:pt x="42" y="81"/>
                    <a:pt x="5" y="117"/>
                  </a:cubicBezTo>
                  <a:cubicBezTo>
                    <a:pt x="0" y="122"/>
                    <a:pt x="6" y="126"/>
                    <a:pt x="10"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7" name="Freeform 7"/>
            <p:cNvSpPr/>
            <p:nvPr/>
          </p:nvSpPr>
          <p:spPr bwMode="auto">
            <a:xfrm>
              <a:off x="3363912" y="1198563"/>
              <a:ext cx="180975" cy="173038"/>
            </a:xfrm>
            <a:custGeom>
              <a:avLst/>
              <a:gdLst>
                <a:gd name="T0" fmla="*/ 6 w 122"/>
                <a:gd name="T1" fmla="*/ 114 h 117"/>
                <a:gd name="T2" fmla="*/ 118 w 122"/>
                <a:gd name="T3" fmla="*/ 10 h 117"/>
                <a:gd name="T4" fmla="*/ 113 w 122"/>
                <a:gd name="T5" fmla="*/ 5 h 117"/>
                <a:gd name="T6" fmla="*/ 5 w 122"/>
                <a:gd name="T7" fmla="*/ 106 h 117"/>
                <a:gd name="T8" fmla="*/ 6 w 122"/>
                <a:gd name="T9" fmla="*/ 114 h 117"/>
              </a:gdLst>
              <a:ahLst/>
              <a:cxnLst>
                <a:cxn ang="0">
                  <a:pos x="T0" y="T1"/>
                </a:cxn>
                <a:cxn ang="0">
                  <a:pos x="T2" y="T3"/>
                </a:cxn>
                <a:cxn ang="0">
                  <a:pos x="T4" y="T5"/>
                </a:cxn>
                <a:cxn ang="0">
                  <a:pos x="T6" y="T7"/>
                </a:cxn>
                <a:cxn ang="0">
                  <a:pos x="T8" y="T9"/>
                </a:cxn>
              </a:cxnLst>
              <a:rect l="0" t="0" r="r" b="b"/>
              <a:pathLst>
                <a:path w="122" h="117">
                  <a:moveTo>
                    <a:pt x="6" y="114"/>
                  </a:moveTo>
                  <a:cubicBezTo>
                    <a:pt x="51" y="89"/>
                    <a:pt x="86" y="48"/>
                    <a:pt x="118" y="10"/>
                  </a:cubicBezTo>
                  <a:cubicBezTo>
                    <a:pt x="122" y="5"/>
                    <a:pt x="117" y="0"/>
                    <a:pt x="113" y="5"/>
                  </a:cubicBezTo>
                  <a:cubicBezTo>
                    <a:pt x="82" y="42"/>
                    <a:pt x="48" y="82"/>
                    <a:pt x="5" y="106"/>
                  </a:cubicBezTo>
                  <a:cubicBezTo>
                    <a:pt x="0" y="108"/>
                    <a:pt x="0" y="117"/>
                    <a:pt x="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8" name="Freeform 8"/>
            <p:cNvSpPr/>
            <p:nvPr/>
          </p:nvSpPr>
          <p:spPr bwMode="auto">
            <a:xfrm>
              <a:off x="3375025" y="1349376"/>
              <a:ext cx="98425" cy="66675"/>
            </a:xfrm>
            <a:custGeom>
              <a:avLst/>
              <a:gdLst>
                <a:gd name="T0" fmla="*/ 2 w 67"/>
                <a:gd name="T1" fmla="*/ 11 h 45"/>
                <a:gd name="T2" fmla="*/ 28 w 67"/>
                <a:gd name="T3" fmla="*/ 40 h 45"/>
                <a:gd name="T4" fmla="*/ 62 w 67"/>
                <a:gd name="T5" fmla="*/ 35 h 45"/>
                <a:gd name="T6" fmla="*/ 61 w 67"/>
                <a:gd name="T7" fmla="*/ 27 h 45"/>
                <a:gd name="T8" fmla="*/ 10 w 67"/>
                <a:gd name="T9" fmla="*/ 5 h 45"/>
                <a:gd name="T10" fmla="*/ 2 w 67"/>
                <a:gd name="T11" fmla="*/ 11 h 45"/>
              </a:gdLst>
              <a:ahLst/>
              <a:cxnLst>
                <a:cxn ang="0">
                  <a:pos x="T0" y="T1"/>
                </a:cxn>
                <a:cxn ang="0">
                  <a:pos x="T2" y="T3"/>
                </a:cxn>
                <a:cxn ang="0">
                  <a:pos x="T4" y="T5"/>
                </a:cxn>
                <a:cxn ang="0">
                  <a:pos x="T6" y="T7"/>
                </a:cxn>
                <a:cxn ang="0">
                  <a:pos x="T8" y="T9"/>
                </a:cxn>
                <a:cxn ang="0">
                  <a:pos x="T10" y="T11"/>
                </a:cxn>
              </a:cxnLst>
              <a:rect l="0" t="0" r="r" b="b"/>
              <a:pathLst>
                <a:path w="67" h="45">
                  <a:moveTo>
                    <a:pt x="2" y="11"/>
                  </a:moveTo>
                  <a:cubicBezTo>
                    <a:pt x="8" y="23"/>
                    <a:pt x="16" y="34"/>
                    <a:pt x="28" y="40"/>
                  </a:cubicBezTo>
                  <a:cubicBezTo>
                    <a:pt x="39" y="45"/>
                    <a:pt x="52" y="41"/>
                    <a:pt x="62" y="35"/>
                  </a:cubicBezTo>
                  <a:cubicBezTo>
                    <a:pt x="67" y="33"/>
                    <a:pt x="67" y="24"/>
                    <a:pt x="61" y="27"/>
                  </a:cubicBezTo>
                  <a:cubicBezTo>
                    <a:pt x="37" y="41"/>
                    <a:pt x="21" y="27"/>
                    <a:pt x="10" y="5"/>
                  </a:cubicBezTo>
                  <a:cubicBezTo>
                    <a:pt x="8" y="0"/>
                    <a:pt x="0"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9" name="Freeform 9"/>
            <p:cNvSpPr/>
            <p:nvPr/>
          </p:nvSpPr>
          <p:spPr bwMode="auto">
            <a:xfrm>
              <a:off x="3470275" y="1233488"/>
              <a:ext cx="169863" cy="169863"/>
            </a:xfrm>
            <a:custGeom>
              <a:avLst/>
              <a:gdLst>
                <a:gd name="T0" fmla="*/ 8 w 115"/>
                <a:gd name="T1" fmla="*/ 112 h 115"/>
                <a:gd name="T2" fmla="*/ 111 w 115"/>
                <a:gd name="T3" fmla="*/ 9 h 115"/>
                <a:gd name="T4" fmla="*/ 106 w 115"/>
                <a:gd name="T5" fmla="*/ 4 h 115"/>
                <a:gd name="T6" fmla="*/ 4 w 115"/>
                <a:gd name="T7" fmla="*/ 105 h 115"/>
                <a:gd name="T8" fmla="*/ 8 w 115"/>
                <a:gd name="T9" fmla="*/ 112 h 115"/>
              </a:gdLst>
              <a:ahLst/>
              <a:cxnLst>
                <a:cxn ang="0">
                  <a:pos x="T0" y="T1"/>
                </a:cxn>
                <a:cxn ang="0">
                  <a:pos x="T2" y="T3"/>
                </a:cxn>
                <a:cxn ang="0">
                  <a:pos x="T4" y="T5"/>
                </a:cxn>
                <a:cxn ang="0">
                  <a:pos x="T6" y="T7"/>
                </a:cxn>
                <a:cxn ang="0">
                  <a:pos x="T8" y="T9"/>
                </a:cxn>
              </a:cxnLst>
              <a:rect l="0" t="0" r="r" b="b"/>
              <a:pathLst>
                <a:path w="115" h="115">
                  <a:moveTo>
                    <a:pt x="8" y="112"/>
                  </a:moveTo>
                  <a:cubicBezTo>
                    <a:pt x="48" y="83"/>
                    <a:pt x="77" y="43"/>
                    <a:pt x="111" y="9"/>
                  </a:cubicBezTo>
                  <a:cubicBezTo>
                    <a:pt x="115" y="4"/>
                    <a:pt x="110" y="0"/>
                    <a:pt x="106" y="4"/>
                  </a:cubicBezTo>
                  <a:cubicBezTo>
                    <a:pt x="72" y="38"/>
                    <a:pt x="43" y="77"/>
                    <a:pt x="4" y="105"/>
                  </a:cubicBezTo>
                  <a:cubicBezTo>
                    <a:pt x="0" y="108"/>
                    <a:pt x="3" y="115"/>
                    <a:pt x="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20" name="Freeform 10"/>
            <p:cNvSpPr/>
            <p:nvPr/>
          </p:nvSpPr>
          <p:spPr bwMode="auto">
            <a:xfrm>
              <a:off x="3344862" y="1385888"/>
              <a:ext cx="150813" cy="604838"/>
            </a:xfrm>
            <a:custGeom>
              <a:avLst/>
              <a:gdLst>
                <a:gd name="T0" fmla="*/ 83 w 102"/>
                <a:gd name="T1" fmla="*/ 8 h 409"/>
                <a:gd name="T2" fmla="*/ 93 w 102"/>
                <a:gd name="T3" fmla="*/ 397 h 409"/>
                <a:gd name="T4" fmla="*/ 97 w 102"/>
                <a:gd name="T5" fmla="*/ 390 h 409"/>
                <a:gd name="T6" fmla="*/ 9 w 102"/>
                <a:gd name="T7" fmla="*/ 388 h 409"/>
                <a:gd name="T8" fmla="*/ 4 w 102"/>
                <a:gd name="T9" fmla="*/ 397 h 409"/>
                <a:gd name="T10" fmla="*/ 97 w 102"/>
                <a:gd name="T11" fmla="*/ 399 h 409"/>
                <a:gd name="T12" fmla="*/ 101 w 102"/>
                <a:gd name="T13" fmla="*/ 393 h 409"/>
                <a:gd name="T14" fmla="*/ 91 w 102"/>
                <a:gd name="T15" fmla="*/ 6 h 409"/>
                <a:gd name="T16" fmla="*/ 83 w 102"/>
                <a:gd name="T17" fmla="*/ 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409">
                  <a:moveTo>
                    <a:pt x="83" y="8"/>
                  </a:moveTo>
                  <a:cubicBezTo>
                    <a:pt x="87" y="138"/>
                    <a:pt x="79" y="268"/>
                    <a:pt x="93" y="397"/>
                  </a:cubicBezTo>
                  <a:cubicBezTo>
                    <a:pt x="94" y="395"/>
                    <a:pt x="96" y="393"/>
                    <a:pt x="97" y="390"/>
                  </a:cubicBezTo>
                  <a:cubicBezTo>
                    <a:pt x="71" y="399"/>
                    <a:pt x="35" y="400"/>
                    <a:pt x="9" y="388"/>
                  </a:cubicBezTo>
                  <a:cubicBezTo>
                    <a:pt x="5" y="387"/>
                    <a:pt x="0" y="395"/>
                    <a:pt x="4" y="397"/>
                  </a:cubicBezTo>
                  <a:cubicBezTo>
                    <a:pt x="32" y="409"/>
                    <a:pt x="69" y="408"/>
                    <a:pt x="97" y="399"/>
                  </a:cubicBezTo>
                  <a:cubicBezTo>
                    <a:pt x="99" y="398"/>
                    <a:pt x="102" y="395"/>
                    <a:pt x="101" y="393"/>
                  </a:cubicBezTo>
                  <a:cubicBezTo>
                    <a:pt x="88" y="264"/>
                    <a:pt x="95" y="135"/>
                    <a:pt x="91" y="6"/>
                  </a:cubicBezTo>
                  <a:cubicBezTo>
                    <a:pt x="91" y="0"/>
                    <a:pt x="83" y="4"/>
                    <a:pt x="8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21" name="Freeform 11"/>
            <p:cNvSpPr/>
            <p:nvPr/>
          </p:nvSpPr>
          <p:spPr bwMode="auto">
            <a:xfrm>
              <a:off x="3562350" y="1436688"/>
              <a:ext cx="206375" cy="188913"/>
            </a:xfrm>
            <a:custGeom>
              <a:avLst/>
              <a:gdLst>
                <a:gd name="T0" fmla="*/ 11 w 140"/>
                <a:gd name="T1" fmla="*/ 123 h 128"/>
                <a:gd name="T2" fmla="*/ 44 w 140"/>
                <a:gd name="T3" fmla="*/ 89 h 128"/>
                <a:gd name="T4" fmla="*/ 92 w 140"/>
                <a:gd name="T5" fmla="*/ 51 h 128"/>
                <a:gd name="T6" fmla="*/ 129 w 140"/>
                <a:gd name="T7" fmla="*/ 20 h 128"/>
                <a:gd name="T8" fmla="*/ 139 w 140"/>
                <a:gd name="T9" fmla="*/ 6 h 128"/>
                <a:gd name="T10" fmla="*/ 131 w 140"/>
                <a:gd name="T11" fmla="*/ 10 h 128"/>
                <a:gd name="T12" fmla="*/ 124 w 140"/>
                <a:gd name="T13" fmla="*/ 16 h 128"/>
                <a:gd name="T14" fmla="*/ 110 w 140"/>
                <a:gd name="T15" fmla="*/ 28 h 128"/>
                <a:gd name="T16" fmla="*/ 68 w 140"/>
                <a:gd name="T17" fmla="*/ 61 h 128"/>
                <a:gd name="T18" fmla="*/ 4 w 140"/>
                <a:gd name="T19" fmla="*/ 121 h 128"/>
                <a:gd name="T20" fmla="*/ 11 w 140"/>
                <a:gd name="T21"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28">
                  <a:moveTo>
                    <a:pt x="11" y="123"/>
                  </a:moveTo>
                  <a:cubicBezTo>
                    <a:pt x="19" y="110"/>
                    <a:pt x="33" y="99"/>
                    <a:pt x="44" y="89"/>
                  </a:cubicBezTo>
                  <a:cubicBezTo>
                    <a:pt x="60" y="76"/>
                    <a:pt x="76" y="64"/>
                    <a:pt x="92" y="51"/>
                  </a:cubicBezTo>
                  <a:cubicBezTo>
                    <a:pt x="105" y="41"/>
                    <a:pt x="117" y="31"/>
                    <a:pt x="129" y="20"/>
                  </a:cubicBezTo>
                  <a:cubicBezTo>
                    <a:pt x="133" y="17"/>
                    <a:pt x="140" y="11"/>
                    <a:pt x="139" y="6"/>
                  </a:cubicBezTo>
                  <a:cubicBezTo>
                    <a:pt x="138" y="0"/>
                    <a:pt x="130" y="6"/>
                    <a:pt x="131" y="10"/>
                  </a:cubicBezTo>
                  <a:cubicBezTo>
                    <a:pt x="130" y="8"/>
                    <a:pt x="126" y="14"/>
                    <a:pt x="124" y="16"/>
                  </a:cubicBezTo>
                  <a:cubicBezTo>
                    <a:pt x="120" y="20"/>
                    <a:pt x="115" y="24"/>
                    <a:pt x="110" y="28"/>
                  </a:cubicBezTo>
                  <a:cubicBezTo>
                    <a:pt x="96" y="39"/>
                    <a:pt x="82" y="50"/>
                    <a:pt x="68" y="61"/>
                  </a:cubicBezTo>
                  <a:cubicBezTo>
                    <a:pt x="46" y="78"/>
                    <a:pt x="19" y="96"/>
                    <a:pt x="4" y="121"/>
                  </a:cubicBezTo>
                  <a:cubicBezTo>
                    <a:pt x="0" y="126"/>
                    <a:pt x="8" y="128"/>
                    <a:pt x="1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22" name="Freeform 12"/>
            <p:cNvSpPr/>
            <p:nvPr/>
          </p:nvSpPr>
          <p:spPr bwMode="auto">
            <a:xfrm>
              <a:off x="3467100" y="1568451"/>
              <a:ext cx="114300" cy="68263"/>
            </a:xfrm>
            <a:custGeom>
              <a:avLst/>
              <a:gdLst>
                <a:gd name="T0" fmla="*/ 2 w 77"/>
                <a:gd name="T1" fmla="*/ 10 h 46"/>
                <a:gd name="T2" fmla="*/ 28 w 77"/>
                <a:gd name="T3" fmla="*/ 38 h 46"/>
                <a:gd name="T4" fmla="*/ 71 w 77"/>
                <a:gd name="T5" fmla="*/ 37 h 46"/>
                <a:gd name="T6" fmla="*/ 71 w 77"/>
                <a:gd name="T7" fmla="*/ 28 h 46"/>
                <a:gd name="T8" fmla="*/ 32 w 77"/>
                <a:gd name="T9" fmla="*/ 29 h 46"/>
                <a:gd name="T10" fmla="*/ 10 w 77"/>
                <a:gd name="T11" fmla="*/ 4 h 46"/>
                <a:gd name="T12" fmla="*/ 2 w 77"/>
                <a:gd name="T13" fmla="*/ 10 h 46"/>
              </a:gdLst>
              <a:ahLst/>
              <a:cxnLst>
                <a:cxn ang="0">
                  <a:pos x="T0" y="T1"/>
                </a:cxn>
                <a:cxn ang="0">
                  <a:pos x="T2" y="T3"/>
                </a:cxn>
                <a:cxn ang="0">
                  <a:pos x="T4" y="T5"/>
                </a:cxn>
                <a:cxn ang="0">
                  <a:pos x="T6" y="T7"/>
                </a:cxn>
                <a:cxn ang="0">
                  <a:pos x="T8" y="T9"/>
                </a:cxn>
                <a:cxn ang="0">
                  <a:pos x="T10" y="T11"/>
                </a:cxn>
                <a:cxn ang="0">
                  <a:pos x="T12" y="T13"/>
                </a:cxn>
              </a:cxnLst>
              <a:rect l="0" t="0" r="r" b="b"/>
              <a:pathLst>
                <a:path w="77" h="46">
                  <a:moveTo>
                    <a:pt x="2" y="10"/>
                  </a:moveTo>
                  <a:cubicBezTo>
                    <a:pt x="9" y="21"/>
                    <a:pt x="16" y="32"/>
                    <a:pt x="28" y="38"/>
                  </a:cubicBezTo>
                  <a:cubicBezTo>
                    <a:pt x="41" y="46"/>
                    <a:pt x="57" y="42"/>
                    <a:pt x="71" y="37"/>
                  </a:cubicBezTo>
                  <a:cubicBezTo>
                    <a:pt x="75" y="35"/>
                    <a:pt x="77" y="26"/>
                    <a:pt x="71" y="28"/>
                  </a:cubicBezTo>
                  <a:cubicBezTo>
                    <a:pt x="58" y="33"/>
                    <a:pt x="45" y="37"/>
                    <a:pt x="32" y="29"/>
                  </a:cubicBezTo>
                  <a:cubicBezTo>
                    <a:pt x="22" y="24"/>
                    <a:pt x="16" y="13"/>
                    <a:pt x="10" y="4"/>
                  </a:cubicBezTo>
                  <a:cubicBezTo>
                    <a:pt x="7" y="0"/>
                    <a:pt x="0" y="7"/>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23" name="Freeform 13"/>
            <p:cNvSpPr/>
            <p:nvPr/>
          </p:nvSpPr>
          <p:spPr bwMode="auto">
            <a:xfrm>
              <a:off x="3478212" y="1604963"/>
              <a:ext cx="122238" cy="392113"/>
            </a:xfrm>
            <a:custGeom>
              <a:avLst/>
              <a:gdLst>
                <a:gd name="T0" fmla="*/ 4 w 83"/>
                <a:gd name="T1" fmla="*/ 250 h 265"/>
                <a:gd name="T2" fmla="*/ 78 w 83"/>
                <a:gd name="T3" fmla="*/ 249 h 265"/>
                <a:gd name="T4" fmla="*/ 80 w 83"/>
                <a:gd name="T5" fmla="*/ 233 h 265"/>
                <a:gd name="T6" fmla="*/ 80 w 83"/>
                <a:gd name="T7" fmla="*/ 187 h 265"/>
                <a:gd name="T8" fmla="*/ 77 w 83"/>
                <a:gd name="T9" fmla="*/ 99 h 265"/>
                <a:gd name="T10" fmla="*/ 68 w 83"/>
                <a:gd name="T11" fmla="*/ 5 h 265"/>
                <a:gd name="T12" fmla="*/ 60 w 83"/>
                <a:gd name="T13" fmla="*/ 11 h 265"/>
                <a:gd name="T14" fmla="*/ 69 w 83"/>
                <a:gd name="T15" fmla="*/ 91 h 265"/>
                <a:gd name="T16" fmla="*/ 71 w 83"/>
                <a:gd name="T17" fmla="*/ 161 h 265"/>
                <a:gd name="T18" fmla="*/ 72 w 83"/>
                <a:gd name="T19" fmla="*/ 235 h 265"/>
                <a:gd name="T20" fmla="*/ 72 w 83"/>
                <a:gd name="T21" fmla="*/ 245 h 265"/>
                <a:gd name="T22" fmla="*/ 70 w 83"/>
                <a:gd name="T23" fmla="*/ 245 h 265"/>
                <a:gd name="T24" fmla="*/ 10 w 83"/>
                <a:gd name="T25" fmla="*/ 242 h 265"/>
                <a:gd name="T26" fmla="*/ 4 w 83"/>
                <a:gd name="T27" fmla="*/ 25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265">
                  <a:moveTo>
                    <a:pt x="4" y="250"/>
                  </a:moveTo>
                  <a:cubicBezTo>
                    <a:pt x="27" y="264"/>
                    <a:pt x="55" y="265"/>
                    <a:pt x="78" y="249"/>
                  </a:cubicBezTo>
                  <a:cubicBezTo>
                    <a:pt x="82" y="246"/>
                    <a:pt x="80" y="237"/>
                    <a:pt x="80" y="233"/>
                  </a:cubicBezTo>
                  <a:cubicBezTo>
                    <a:pt x="80" y="218"/>
                    <a:pt x="80" y="203"/>
                    <a:pt x="80" y="187"/>
                  </a:cubicBezTo>
                  <a:cubicBezTo>
                    <a:pt x="79" y="158"/>
                    <a:pt x="77" y="128"/>
                    <a:pt x="77" y="99"/>
                  </a:cubicBezTo>
                  <a:cubicBezTo>
                    <a:pt x="78" y="70"/>
                    <a:pt x="83" y="30"/>
                    <a:pt x="68" y="5"/>
                  </a:cubicBezTo>
                  <a:cubicBezTo>
                    <a:pt x="65" y="0"/>
                    <a:pt x="58" y="7"/>
                    <a:pt x="60" y="11"/>
                  </a:cubicBezTo>
                  <a:cubicBezTo>
                    <a:pt x="73" y="33"/>
                    <a:pt x="69" y="66"/>
                    <a:pt x="69" y="91"/>
                  </a:cubicBezTo>
                  <a:cubicBezTo>
                    <a:pt x="69" y="114"/>
                    <a:pt x="69" y="138"/>
                    <a:pt x="71" y="161"/>
                  </a:cubicBezTo>
                  <a:cubicBezTo>
                    <a:pt x="72" y="186"/>
                    <a:pt x="72" y="211"/>
                    <a:pt x="72" y="235"/>
                  </a:cubicBezTo>
                  <a:cubicBezTo>
                    <a:pt x="72" y="238"/>
                    <a:pt x="72" y="241"/>
                    <a:pt x="72" y="245"/>
                  </a:cubicBezTo>
                  <a:cubicBezTo>
                    <a:pt x="72" y="248"/>
                    <a:pt x="77" y="241"/>
                    <a:pt x="70" y="245"/>
                  </a:cubicBezTo>
                  <a:cubicBezTo>
                    <a:pt x="51" y="256"/>
                    <a:pt x="29" y="253"/>
                    <a:pt x="10" y="242"/>
                  </a:cubicBezTo>
                  <a:cubicBezTo>
                    <a:pt x="6" y="239"/>
                    <a:pt x="0" y="247"/>
                    <a:pt x="4" y="2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24" name="Freeform 14"/>
            <p:cNvSpPr/>
            <p:nvPr/>
          </p:nvSpPr>
          <p:spPr bwMode="auto">
            <a:xfrm>
              <a:off x="3627437" y="1222376"/>
              <a:ext cx="50800" cy="212725"/>
            </a:xfrm>
            <a:custGeom>
              <a:avLst/>
              <a:gdLst>
                <a:gd name="T0" fmla="*/ 3 w 35"/>
                <a:gd name="T1" fmla="*/ 10 h 144"/>
                <a:gd name="T2" fmla="*/ 26 w 35"/>
                <a:gd name="T3" fmla="*/ 138 h 144"/>
                <a:gd name="T4" fmla="*/ 34 w 35"/>
                <a:gd name="T5" fmla="*/ 134 h 144"/>
                <a:gd name="T6" fmla="*/ 10 w 35"/>
                <a:gd name="T7" fmla="*/ 4 h 144"/>
                <a:gd name="T8" fmla="*/ 3 w 35"/>
                <a:gd name="T9" fmla="*/ 10 h 144"/>
              </a:gdLst>
              <a:ahLst/>
              <a:cxnLst>
                <a:cxn ang="0">
                  <a:pos x="T0" y="T1"/>
                </a:cxn>
                <a:cxn ang="0">
                  <a:pos x="T2" y="T3"/>
                </a:cxn>
                <a:cxn ang="0">
                  <a:pos x="T4" y="T5"/>
                </a:cxn>
                <a:cxn ang="0">
                  <a:pos x="T6" y="T7"/>
                </a:cxn>
                <a:cxn ang="0">
                  <a:pos x="T8" y="T9"/>
                </a:cxn>
              </a:cxnLst>
              <a:rect l="0" t="0" r="r" b="b"/>
              <a:pathLst>
                <a:path w="35" h="144">
                  <a:moveTo>
                    <a:pt x="3" y="10"/>
                  </a:moveTo>
                  <a:cubicBezTo>
                    <a:pt x="23" y="49"/>
                    <a:pt x="21" y="96"/>
                    <a:pt x="26" y="138"/>
                  </a:cubicBezTo>
                  <a:cubicBezTo>
                    <a:pt x="26" y="144"/>
                    <a:pt x="35" y="138"/>
                    <a:pt x="34" y="134"/>
                  </a:cubicBezTo>
                  <a:cubicBezTo>
                    <a:pt x="30" y="91"/>
                    <a:pt x="31" y="43"/>
                    <a:pt x="10" y="4"/>
                  </a:cubicBezTo>
                  <a:cubicBezTo>
                    <a:pt x="8" y="0"/>
                    <a:pt x="0" y="6"/>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25" name="Freeform 15"/>
            <p:cNvSpPr/>
            <p:nvPr/>
          </p:nvSpPr>
          <p:spPr bwMode="auto">
            <a:xfrm>
              <a:off x="3529012" y="1198563"/>
              <a:ext cx="117475" cy="41275"/>
            </a:xfrm>
            <a:custGeom>
              <a:avLst/>
              <a:gdLst>
                <a:gd name="T0" fmla="*/ 5 w 79"/>
                <a:gd name="T1" fmla="*/ 10 h 28"/>
                <a:gd name="T2" fmla="*/ 71 w 79"/>
                <a:gd name="T3" fmla="*/ 28 h 28"/>
                <a:gd name="T4" fmla="*/ 74 w 79"/>
                <a:gd name="T5" fmla="*/ 19 h 28"/>
                <a:gd name="T6" fmla="*/ 10 w 79"/>
                <a:gd name="T7" fmla="*/ 1 h 28"/>
                <a:gd name="T8" fmla="*/ 5 w 79"/>
                <a:gd name="T9" fmla="*/ 10 h 28"/>
              </a:gdLst>
              <a:ahLst/>
              <a:cxnLst>
                <a:cxn ang="0">
                  <a:pos x="T0" y="T1"/>
                </a:cxn>
                <a:cxn ang="0">
                  <a:pos x="T2" y="T3"/>
                </a:cxn>
                <a:cxn ang="0">
                  <a:pos x="T4" y="T5"/>
                </a:cxn>
                <a:cxn ang="0">
                  <a:pos x="T6" y="T7"/>
                </a:cxn>
                <a:cxn ang="0">
                  <a:pos x="T8" y="T9"/>
                </a:cxn>
              </a:cxnLst>
              <a:rect l="0" t="0" r="r" b="b"/>
              <a:pathLst>
                <a:path w="79" h="28">
                  <a:moveTo>
                    <a:pt x="5" y="10"/>
                  </a:moveTo>
                  <a:cubicBezTo>
                    <a:pt x="27" y="15"/>
                    <a:pt x="48" y="27"/>
                    <a:pt x="71" y="28"/>
                  </a:cubicBezTo>
                  <a:cubicBezTo>
                    <a:pt x="75" y="28"/>
                    <a:pt x="79" y="19"/>
                    <a:pt x="74" y="19"/>
                  </a:cubicBezTo>
                  <a:cubicBezTo>
                    <a:pt x="51" y="18"/>
                    <a:pt x="31" y="6"/>
                    <a:pt x="10" y="1"/>
                  </a:cubicBezTo>
                  <a:cubicBezTo>
                    <a:pt x="5" y="0"/>
                    <a:pt x="0" y="9"/>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26" name="Freeform 16"/>
            <p:cNvSpPr/>
            <p:nvPr/>
          </p:nvSpPr>
          <p:spPr bwMode="auto">
            <a:xfrm>
              <a:off x="3425825" y="1179513"/>
              <a:ext cx="107950" cy="47625"/>
            </a:xfrm>
            <a:custGeom>
              <a:avLst/>
              <a:gdLst>
                <a:gd name="T0" fmla="*/ 4 w 73"/>
                <a:gd name="T1" fmla="*/ 11 h 32"/>
                <a:gd name="T2" fmla="*/ 63 w 73"/>
                <a:gd name="T3" fmla="*/ 31 h 32"/>
                <a:gd name="T4" fmla="*/ 68 w 73"/>
                <a:gd name="T5" fmla="*/ 22 h 32"/>
                <a:gd name="T6" fmla="*/ 9 w 73"/>
                <a:gd name="T7" fmla="*/ 2 h 32"/>
                <a:gd name="T8" fmla="*/ 4 w 73"/>
                <a:gd name="T9" fmla="*/ 11 h 32"/>
              </a:gdLst>
              <a:ahLst/>
              <a:cxnLst>
                <a:cxn ang="0">
                  <a:pos x="T0" y="T1"/>
                </a:cxn>
                <a:cxn ang="0">
                  <a:pos x="T2" y="T3"/>
                </a:cxn>
                <a:cxn ang="0">
                  <a:pos x="T4" y="T5"/>
                </a:cxn>
                <a:cxn ang="0">
                  <a:pos x="T6" y="T7"/>
                </a:cxn>
                <a:cxn ang="0">
                  <a:pos x="T8" y="T9"/>
                </a:cxn>
              </a:cxnLst>
              <a:rect l="0" t="0" r="r" b="b"/>
              <a:pathLst>
                <a:path w="73" h="32">
                  <a:moveTo>
                    <a:pt x="4" y="11"/>
                  </a:moveTo>
                  <a:cubicBezTo>
                    <a:pt x="23" y="20"/>
                    <a:pt x="43" y="26"/>
                    <a:pt x="63" y="31"/>
                  </a:cubicBezTo>
                  <a:cubicBezTo>
                    <a:pt x="68" y="32"/>
                    <a:pt x="73" y="23"/>
                    <a:pt x="68" y="22"/>
                  </a:cubicBezTo>
                  <a:cubicBezTo>
                    <a:pt x="48" y="18"/>
                    <a:pt x="28" y="12"/>
                    <a:pt x="9" y="2"/>
                  </a:cubicBezTo>
                  <a:cubicBezTo>
                    <a:pt x="5" y="0"/>
                    <a:pt x="0" y="9"/>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27" name="Freeform 17"/>
            <p:cNvSpPr/>
            <p:nvPr/>
          </p:nvSpPr>
          <p:spPr bwMode="auto">
            <a:xfrm>
              <a:off x="3582987" y="1436688"/>
              <a:ext cx="227013" cy="542925"/>
            </a:xfrm>
            <a:custGeom>
              <a:avLst/>
              <a:gdLst>
                <a:gd name="T0" fmla="*/ 117 w 154"/>
                <a:gd name="T1" fmla="*/ 10 h 367"/>
                <a:gd name="T2" fmla="*/ 139 w 154"/>
                <a:gd name="T3" fmla="*/ 211 h 367"/>
                <a:gd name="T4" fmla="*/ 142 w 154"/>
                <a:gd name="T5" fmla="*/ 266 h 367"/>
                <a:gd name="T6" fmla="*/ 98 w 154"/>
                <a:gd name="T7" fmla="*/ 299 h 367"/>
                <a:gd name="T8" fmla="*/ 4 w 154"/>
                <a:gd name="T9" fmla="*/ 356 h 367"/>
                <a:gd name="T10" fmla="*/ 6 w 154"/>
                <a:gd name="T11" fmla="*/ 364 h 367"/>
                <a:gd name="T12" fmla="*/ 110 w 154"/>
                <a:gd name="T13" fmla="*/ 300 h 367"/>
                <a:gd name="T14" fmla="*/ 149 w 154"/>
                <a:gd name="T15" fmla="*/ 271 h 367"/>
                <a:gd name="T16" fmla="*/ 149 w 154"/>
                <a:gd name="T17" fmla="*/ 244 h 367"/>
                <a:gd name="T18" fmla="*/ 144 w 154"/>
                <a:gd name="T19" fmla="*/ 121 h 367"/>
                <a:gd name="T20" fmla="*/ 125 w 154"/>
                <a:gd name="T21" fmla="*/ 6 h 367"/>
                <a:gd name="T22" fmla="*/ 117 w 154"/>
                <a:gd name="T23" fmla="*/ 1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367">
                  <a:moveTo>
                    <a:pt x="117" y="10"/>
                  </a:moveTo>
                  <a:cubicBezTo>
                    <a:pt x="133" y="76"/>
                    <a:pt x="136" y="143"/>
                    <a:pt x="139" y="211"/>
                  </a:cubicBezTo>
                  <a:cubicBezTo>
                    <a:pt x="140" y="230"/>
                    <a:pt x="142" y="248"/>
                    <a:pt x="142" y="266"/>
                  </a:cubicBezTo>
                  <a:cubicBezTo>
                    <a:pt x="142" y="275"/>
                    <a:pt x="106" y="294"/>
                    <a:pt x="98" y="299"/>
                  </a:cubicBezTo>
                  <a:cubicBezTo>
                    <a:pt x="67" y="319"/>
                    <a:pt x="35" y="336"/>
                    <a:pt x="4" y="356"/>
                  </a:cubicBezTo>
                  <a:cubicBezTo>
                    <a:pt x="0" y="358"/>
                    <a:pt x="0" y="367"/>
                    <a:pt x="6" y="364"/>
                  </a:cubicBezTo>
                  <a:cubicBezTo>
                    <a:pt x="40" y="341"/>
                    <a:pt x="76" y="322"/>
                    <a:pt x="110" y="300"/>
                  </a:cubicBezTo>
                  <a:cubicBezTo>
                    <a:pt x="122" y="292"/>
                    <a:pt x="140" y="283"/>
                    <a:pt x="149" y="271"/>
                  </a:cubicBezTo>
                  <a:cubicBezTo>
                    <a:pt x="154" y="266"/>
                    <a:pt x="150" y="249"/>
                    <a:pt x="149" y="244"/>
                  </a:cubicBezTo>
                  <a:cubicBezTo>
                    <a:pt x="146" y="203"/>
                    <a:pt x="147" y="162"/>
                    <a:pt x="144" y="121"/>
                  </a:cubicBezTo>
                  <a:cubicBezTo>
                    <a:pt x="140" y="82"/>
                    <a:pt x="134" y="43"/>
                    <a:pt x="125" y="6"/>
                  </a:cubicBezTo>
                  <a:cubicBezTo>
                    <a:pt x="124" y="0"/>
                    <a:pt x="116" y="6"/>
                    <a:pt x="11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28" name="Freeform 18"/>
            <p:cNvSpPr/>
            <p:nvPr/>
          </p:nvSpPr>
          <p:spPr bwMode="auto">
            <a:xfrm>
              <a:off x="3478212" y="1398588"/>
              <a:ext cx="296863" cy="187325"/>
            </a:xfrm>
            <a:custGeom>
              <a:avLst/>
              <a:gdLst>
                <a:gd name="T0" fmla="*/ 10 w 201"/>
                <a:gd name="T1" fmla="*/ 122 h 127"/>
                <a:gd name="T2" fmla="*/ 115 w 201"/>
                <a:gd name="T3" fmla="*/ 35 h 127"/>
                <a:gd name="T4" fmla="*/ 136 w 201"/>
                <a:gd name="T5" fmla="*/ 21 h 127"/>
                <a:gd name="T6" fmla="*/ 152 w 201"/>
                <a:gd name="T7" fmla="*/ 12 h 127"/>
                <a:gd name="T8" fmla="*/ 192 w 201"/>
                <a:gd name="T9" fmla="*/ 34 h 127"/>
                <a:gd name="T10" fmla="*/ 195 w 201"/>
                <a:gd name="T11" fmla="*/ 25 h 127"/>
                <a:gd name="T12" fmla="*/ 156 w 201"/>
                <a:gd name="T13" fmla="*/ 1 h 127"/>
                <a:gd name="T14" fmla="*/ 154 w 201"/>
                <a:gd name="T15" fmla="*/ 0 h 127"/>
                <a:gd name="T16" fmla="*/ 133 w 201"/>
                <a:gd name="T17" fmla="*/ 14 h 127"/>
                <a:gd name="T18" fmla="*/ 88 w 201"/>
                <a:gd name="T19" fmla="*/ 44 h 127"/>
                <a:gd name="T20" fmla="*/ 4 w 201"/>
                <a:gd name="T21" fmla="*/ 118 h 127"/>
                <a:gd name="T22" fmla="*/ 10 w 201"/>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127">
                  <a:moveTo>
                    <a:pt x="10" y="122"/>
                  </a:moveTo>
                  <a:cubicBezTo>
                    <a:pt x="40" y="88"/>
                    <a:pt x="76" y="59"/>
                    <a:pt x="115" y="35"/>
                  </a:cubicBezTo>
                  <a:cubicBezTo>
                    <a:pt x="123" y="30"/>
                    <a:pt x="129" y="26"/>
                    <a:pt x="136" y="21"/>
                  </a:cubicBezTo>
                  <a:cubicBezTo>
                    <a:pt x="141" y="17"/>
                    <a:pt x="148" y="5"/>
                    <a:pt x="152" y="12"/>
                  </a:cubicBezTo>
                  <a:cubicBezTo>
                    <a:pt x="160" y="27"/>
                    <a:pt x="176" y="35"/>
                    <a:pt x="192" y="34"/>
                  </a:cubicBezTo>
                  <a:cubicBezTo>
                    <a:pt x="197" y="34"/>
                    <a:pt x="201" y="25"/>
                    <a:pt x="195" y="25"/>
                  </a:cubicBezTo>
                  <a:cubicBezTo>
                    <a:pt x="177" y="26"/>
                    <a:pt x="165" y="16"/>
                    <a:pt x="156" y="1"/>
                  </a:cubicBezTo>
                  <a:cubicBezTo>
                    <a:pt x="156" y="0"/>
                    <a:pt x="155" y="0"/>
                    <a:pt x="154" y="0"/>
                  </a:cubicBezTo>
                  <a:cubicBezTo>
                    <a:pt x="143" y="0"/>
                    <a:pt x="141" y="7"/>
                    <a:pt x="133" y="14"/>
                  </a:cubicBezTo>
                  <a:cubicBezTo>
                    <a:pt x="119" y="26"/>
                    <a:pt x="102" y="33"/>
                    <a:pt x="88" y="44"/>
                  </a:cubicBezTo>
                  <a:cubicBezTo>
                    <a:pt x="58" y="67"/>
                    <a:pt x="29" y="89"/>
                    <a:pt x="4" y="118"/>
                  </a:cubicBezTo>
                  <a:cubicBezTo>
                    <a:pt x="0" y="123"/>
                    <a:pt x="6" y="127"/>
                    <a:pt x="10"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29" name="Freeform 19"/>
            <p:cNvSpPr/>
            <p:nvPr/>
          </p:nvSpPr>
          <p:spPr bwMode="auto">
            <a:xfrm>
              <a:off x="3530600" y="1357313"/>
              <a:ext cx="109538" cy="90488"/>
            </a:xfrm>
            <a:custGeom>
              <a:avLst/>
              <a:gdLst>
                <a:gd name="T0" fmla="*/ 8 w 74"/>
                <a:gd name="T1" fmla="*/ 57 h 61"/>
                <a:gd name="T2" fmla="*/ 70 w 74"/>
                <a:gd name="T3" fmla="*/ 9 h 61"/>
                <a:gd name="T4" fmla="*/ 65 w 74"/>
                <a:gd name="T5" fmla="*/ 4 h 61"/>
                <a:gd name="T6" fmla="*/ 5 w 74"/>
                <a:gd name="T7" fmla="*/ 51 h 61"/>
                <a:gd name="T8" fmla="*/ 8 w 74"/>
                <a:gd name="T9" fmla="*/ 57 h 61"/>
              </a:gdLst>
              <a:ahLst/>
              <a:cxnLst>
                <a:cxn ang="0">
                  <a:pos x="T0" y="T1"/>
                </a:cxn>
                <a:cxn ang="0">
                  <a:pos x="T2" y="T3"/>
                </a:cxn>
                <a:cxn ang="0">
                  <a:pos x="T4" y="T5"/>
                </a:cxn>
                <a:cxn ang="0">
                  <a:pos x="T6" y="T7"/>
                </a:cxn>
                <a:cxn ang="0">
                  <a:pos x="T8" y="T9"/>
                </a:cxn>
              </a:cxnLst>
              <a:rect l="0" t="0" r="r" b="b"/>
              <a:pathLst>
                <a:path w="74" h="61">
                  <a:moveTo>
                    <a:pt x="8" y="57"/>
                  </a:moveTo>
                  <a:cubicBezTo>
                    <a:pt x="30" y="42"/>
                    <a:pt x="52" y="28"/>
                    <a:pt x="70" y="9"/>
                  </a:cubicBezTo>
                  <a:cubicBezTo>
                    <a:pt x="74" y="4"/>
                    <a:pt x="69" y="0"/>
                    <a:pt x="65" y="4"/>
                  </a:cubicBezTo>
                  <a:cubicBezTo>
                    <a:pt x="48" y="23"/>
                    <a:pt x="25" y="36"/>
                    <a:pt x="5" y="51"/>
                  </a:cubicBezTo>
                  <a:cubicBezTo>
                    <a:pt x="0" y="54"/>
                    <a:pt x="3" y="61"/>
                    <a:pt x="8"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30" name="Freeform 20"/>
            <p:cNvSpPr/>
            <p:nvPr/>
          </p:nvSpPr>
          <p:spPr bwMode="auto">
            <a:xfrm>
              <a:off x="3605212" y="1631951"/>
              <a:ext cx="179388" cy="273050"/>
            </a:xfrm>
            <a:custGeom>
              <a:avLst/>
              <a:gdLst>
                <a:gd name="T0" fmla="*/ 65 w 121"/>
                <a:gd name="T1" fmla="*/ 179 h 185"/>
                <a:gd name="T2" fmla="*/ 62 w 121"/>
                <a:gd name="T3" fmla="*/ 133 h 185"/>
                <a:gd name="T4" fmla="*/ 43 w 121"/>
                <a:gd name="T5" fmla="*/ 128 h 185"/>
                <a:gd name="T6" fmla="*/ 31 w 121"/>
                <a:gd name="T7" fmla="*/ 120 h 185"/>
                <a:gd name="T8" fmla="*/ 40 w 121"/>
                <a:gd name="T9" fmla="*/ 87 h 185"/>
                <a:gd name="T10" fmla="*/ 13 w 121"/>
                <a:gd name="T11" fmla="*/ 86 h 185"/>
                <a:gd name="T12" fmla="*/ 18 w 121"/>
                <a:gd name="T13" fmla="*/ 89 h 185"/>
                <a:gd name="T14" fmla="*/ 25 w 121"/>
                <a:gd name="T15" fmla="*/ 70 h 185"/>
                <a:gd name="T16" fmla="*/ 27 w 121"/>
                <a:gd name="T17" fmla="*/ 63 h 185"/>
                <a:gd name="T18" fmla="*/ 22 w 121"/>
                <a:gd name="T19" fmla="*/ 27 h 185"/>
                <a:gd name="T20" fmla="*/ 40 w 121"/>
                <a:gd name="T21" fmla="*/ 8 h 185"/>
                <a:gd name="T22" fmla="*/ 34 w 121"/>
                <a:gd name="T23" fmla="*/ 9 h 185"/>
                <a:gd name="T24" fmla="*/ 49 w 121"/>
                <a:gd name="T25" fmla="*/ 43 h 185"/>
                <a:gd name="T26" fmla="*/ 52 w 121"/>
                <a:gd name="T27" fmla="*/ 45 h 185"/>
                <a:gd name="T28" fmla="*/ 68 w 121"/>
                <a:gd name="T29" fmla="*/ 41 h 185"/>
                <a:gd name="T30" fmla="*/ 63 w 121"/>
                <a:gd name="T31" fmla="*/ 39 h 185"/>
                <a:gd name="T32" fmla="*/ 65 w 121"/>
                <a:gd name="T33" fmla="*/ 62 h 185"/>
                <a:gd name="T34" fmla="*/ 68 w 121"/>
                <a:gd name="T35" fmla="*/ 65 h 185"/>
                <a:gd name="T36" fmla="*/ 78 w 121"/>
                <a:gd name="T37" fmla="*/ 80 h 185"/>
                <a:gd name="T38" fmla="*/ 79 w 121"/>
                <a:gd name="T39" fmla="*/ 87 h 185"/>
                <a:gd name="T40" fmla="*/ 98 w 121"/>
                <a:gd name="T41" fmla="*/ 133 h 185"/>
                <a:gd name="T42" fmla="*/ 98 w 121"/>
                <a:gd name="T43" fmla="*/ 140 h 185"/>
                <a:gd name="T44" fmla="*/ 111 w 121"/>
                <a:gd name="T45" fmla="*/ 147 h 185"/>
                <a:gd name="T46" fmla="*/ 117 w 121"/>
                <a:gd name="T47" fmla="*/ 139 h 185"/>
                <a:gd name="T48" fmla="*/ 103 w 121"/>
                <a:gd name="T49" fmla="*/ 131 h 185"/>
                <a:gd name="T50" fmla="*/ 103 w 121"/>
                <a:gd name="T51" fmla="*/ 138 h 185"/>
                <a:gd name="T52" fmla="*/ 82 w 121"/>
                <a:gd name="T53" fmla="*/ 78 h 185"/>
                <a:gd name="T54" fmla="*/ 83 w 121"/>
                <a:gd name="T55" fmla="*/ 84 h 185"/>
                <a:gd name="T56" fmla="*/ 92 w 121"/>
                <a:gd name="T57" fmla="*/ 72 h 185"/>
                <a:gd name="T58" fmla="*/ 92 w 121"/>
                <a:gd name="T59" fmla="*/ 67 h 185"/>
                <a:gd name="T60" fmla="*/ 77 w 121"/>
                <a:gd name="T61" fmla="*/ 57 h 185"/>
                <a:gd name="T62" fmla="*/ 71 w 121"/>
                <a:gd name="T63" fmla="*/ 35 h 185"/>
                <a:gd name="T64" fmla="*/ 66 w 121"/>
                <a:gd name="T65" fmla="*/ 33 h 185"/>
                <a:gd name="T66" fmla="*/ 52 w 121"/>
                <a:gd name="T67" fmla="*/ 22 h 185"/>
                <a:gd name="T68" fmla="*/ 41 w 121"/>
                <a:gd name="T69" fmla="*/ 2 h 185"/>
                <a:gd name="T70" fmla="*/ 35 w 121"/>
                <a:gd name="T71" fmla="*/ 3 h 185"/>
                <a:gd name="T72" fmla="*/ 4 w 121"/>
                <a:gd name="T73" fmla="*/ 38 h 185"/>
                <a:gd name="T74" fmla="*/ 21 w 121"/>
                <a:gd name="T75" fmla="*/ 70 h 185"/>
                <a:gd name="T76" fmla="*/ 22 w 121"/>
                <a:gd name="T77" fmla="*/ 63 h 185"/>
                <a:gd name="T78" fmla="*/ 10 w 121"/>
                <a:gd name="T79" fmla="*/ 91 h 185"/>
                <a:gd name="T80" fmla="*/ 15 w 121"/>
                <a:gd name="T81" fmla="*/ 94 h 185"/>
                <a:gd name="T82" fmla="*/ 31 w 121"/>
                <a:gd name="T83" fmla="*/ 97 h 185"/>
                <a:gd name="T84" fmla="*/ 26 w 121"/>
                <a:gd name="T85" fmla="*/ 112 h 185"/>
                <a:gd name="T86" fmla="*/ 22 w 121"/>
                <a:gd name="T87" fmla="*/ 134 h 185"/>
                <a:gd name="T88" fmla="*/ 35 w 121"/>
                <a:gd name="T89" fmla="*/ 139 h 185"/>
                <a:gd name="T90" fmla="*/ 57 w 121"/>
                <a:gd name="T91" fmla="*/ 179 h 185"/>
                <a:gd name="T92" fmla="*/ 65 w 121"/>
                <a:gd name="T93" fmla="*/ 17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1" h="185">
                  <a:moveTo>
                    <a:pt x="65" y="179"/>
                  </a:moveTo>
                  <a:cubicBezTo>
                    <a:pt x="69" y="163"/>
                    <a:pt x="73" y="145"/>
                    <a:pt x="62" y="133"/>
                  </a:cubicBezTo>
                  <a:cubicBezTo>
                    <a:pt x="57" y="127"/>
                    <a:pt x="49" y="127"/>
                    <a:pt x="43" y="128"/>
                  </a:cubicBezTo>
                  <a:cubicBezTo>
                    <a:pt x="33" y="129"/>
                    <a:pt x="28" y="134"/>
                    <a:pt x="31" y="120"/>
                  </a:cubicBezTo>
                  <a:cubicBezTo>
                    <a:pt x="34" y="109"/>
                    <a:pt x="41" y="98"/>
                    <a:pt x="40" y="87"/>
                  </a:cubicBezTo>
                  <a:cubicBezTo>
                    <a:pt x="39" y="74"/>
                    <a:pt x="18" y="84"/>
                    <a:pt x="13" y="86"/>
                  </a:cubicBezTo>
                  <a:cubicBezTo>
                    <a:pt x="15" y="87"/>
                    <a:pt x="16" y="88"/>
                    <a:pt x="18" y="89"/>
                  </a:cubicBezTo>
                  <a:cubicBezTo>
                    <a:pt x="19" y="82"/>
                    <a:pt x="18" y="75"/>
                    <a:pt x="25" y="70"/>
                  </a:cubicBezTo>
                  <a:cubicBezTo>
                    <a:pt x="27" y="68"/>
                    <a:pt x="29" y="65"/>
                    <a:pt x="27" y="63"/>
                  </a:cubicBezTo>
                  <a:cubicBezTo>
                    <a:pt x="13" y="51"/>
                    <a:pt x="8" y="41"/>
                    <a:pt x="22" y="27"/>
                  </a:cubicBezTo>
                  <a:cubicBezTo>
                    <a:pt x="29" y="21"/>
                    <a:pt x="35" y="15"/>
                    <a:pt x="40" y="8"/>
                  </a:cubicBezTo>
                  <a:cubicBezTo>
                    <a:pt x="38" y="8"/>
                    <a:pt x="36" y="9"/>
                    <a:pt x="34" y="9"/>
                  </a:cubicBezTo>
                  <a:cubicBezTo>
                    <a:pt x="43" y="19"/>
                    <a:pt x="45" y="31"/>
                    <a:pt x="49" y="43"/>
                  </a:cubicBezTo>
                  <a:cubicBezTo>
                    <a:pt x="50" y="44"/>
                    <a:pt x="50" y="45"/>
                    <a:pt x="52" y="45"/>
                  </a:cubicBezTo>
                  <a:cubicBezTo>
                    <a:pt x="58" y="45"/>
                    <a:pt x="62" y="44"/>
                    <a:pt x="68" y="41"/>
                  </a:cubicBezTo>
                  <a:cubicBezTo>
                    <a:pt x="66" y="40"/>
                    <a:pt x="64" y="40"/>
                    <a:pt x="63" y="39"/>
                  </a:cubicBezTo>
                  <a:cubicBezTo>
                    <a:pt x="64" y="47"/>
                    <a:pt x="65" y="54"/>
                    <a:pt x="65" y="62"/>
                  </a:cubicBezTo>
                  <a:cubicBezTo>
                    <a:pt x="65" y="64"/>
                    <a:pt x="66" y="65"/>
                    <a:pt x="68" y="65"/>
                  </a:cubicBezTo>
                  <a:cubicBezTo>
                    <a:pt x="81" y="66"/>
                    <a:pt x="86" y="71"/>
                    <a:pt x="78" y="80"/>
                  </a:cubicBezTo>
                  <a:cubicBezTo>
                    <a:pt x="76" y="82"/>
                    <a:pt x="76" y="86"/>
                    <a:pt x="79" y="87"/>
                  </a:cubicBezTo>
                  <a:cubicBezTo>
                    <a:pt x="98" y="89"/>
                    <a:pt x="109" y="119"/>
                    <a:pt x="98" y="133"/>
                  </a:cubicBezTo>
                  <a:cubicBezTo>
                    <a:pt x="96" y="135"/>
                    <a:pt x="95" y="139"/>
                    <a:pt x="98" y="140"/>
                  </a:cubicBezTo>
                  <a:cubicBezTo>
                    <a:pt x="103" y="141"/>
                    <a:pt x="107" y="144"/>
                    <a:pt x="111" y="147"/>
                  </a:cubicBezTo>
                  <a:cubicBezTo>
                    <a:pt x="115" y="150"/>
                    <a:pt x="121" y="142"/>
                    <a:pt x="117" y="139"/>
                  </a:cubicBezTo>
                  <a:cubicBezTo>
                    <a:pt x="113" y="136"/>
                    <a:pt x="109" y="133"/>
                    <a:pt x="103" y="131"/>
                  </a:cubicBezTo>
                  <a:cubicBezTo>
                    <a:pt x="103" y="133"/>
                    <a:pt x="103" y="135"/>
                    <a:pt x="103" y="138"/>
                  </a:cubicBezTo>
                  <a:cubicBezTo>
                    <a:pt x="118" y="119"/>
                    <a:pt x="108" y="81"/>
                    <a:pt x="82" y="78"/>
                  </a:cubicBezTo>
                  <a:cubicBezTo>
                    <a:pt x="83" y="80"/>
                    <a:pt x="83" y="82"/>
                    <a:pt x="83" y="84"/>
                  </a:cubicBezTo>
                  <a:cubicBezTo>
                    <a:pt x="87" y="80"/>
                    <a:pt x="89" y="76"/>
                    <a:pt x="92" y="72"/>
                  </a:cubicBezTo>
                  <a:cubicBezTo>
                    <a:pt x="93" y="70"/>
                    <a:pt x="93" y="68"/>
                    <a:pt x="92" y="67"/>
                  </a:cubicBezTo>
                  <a:cubicBezTo>
                    <a:pt x="87" y="63"/>
                    <a:pt x="83" y="59"/>
                    <a:pt x="77" y="57"/>
                  </a:cubicBezTo>
                  <a:cubicBezTo>
                    <a:pt x="71" y="54"/>
                    <a:pt x="72" y="41"/>
                    <a:pt x="71" y="35"/>
                  </a:cubicBezTo>
                  <a:cubicBezTo>
                    <a:pt x="71" y="32"/>
                    <a:pt x="68" y="32"/>
                    <a:pt x="66" y="33"/>
                  </a:cubicBezTo>
                  <a:cubicBezTo>
                    <a:pt x="54" y="41"/>
                    <a:pt x="55" y="28"/>
                    <a:pt x="52" y="22"/>
                  </a:cubicBezTo>
                  <a:cubicBezTo>
                    <a:pt x="49" y="14"/>
                    <a:pt x="46" y="8"/>
                    <a:pt x="41" y="2"/>
                  </a:cubicBezTo>
                  <a:cubicBezTo>
                    <a:pt x="39" y="0"/>
                    <a:pt x="36" y="2"/>
                    <a:pt x="35" y="3"/>
                  </a:cubicBezTo>
                  <a:cubicBezTo>
                    <a:pt x="27" y="14"/>
                    <a:pt x="9" y="25"/>
                    <a:pt x="4" y="38"/>
                  </a:cubicBezTo>
                  <a:cubicBezTo>
                    <a:pt x="0" y="52"/>
                    <a:pt x="11" y="62"/>
                    <a:pt x="21" y="70"/>
                  </a:cubicBezTo>
                  <a:cubicBezTo>
                    <a:pt x="21" y="68"/>
                    <a:pt x="22" y="66"/>
                    <a:pt x="22" y="63"/>
                  </a:cubicBezTo>
                  <a:cubicBezTo>
                    <a:pt x="11" y="71"/>
                    <a:pt x="11" y="78"/>
                    <a:pt x="10" y="91"/>
                  </a:cubicBezTo>
                  <a:cubicBezTo>
                    <a:pt x="9" y="94"/>
                    <a:pt x="12" y="95"/>
                    <a:pt x="15" y="94"/>
                  </a:cubicBezTo>
                  <a:cubicBezTo>
                    <a:pt x="21" y="91"/>
                    <a:pt x="34" y="85"/>
                    <a:pt x="31" y="97"/>
                  </a:cubicBezTo>
                  <a:cubicBezTo>
                    <a:pt x="30" y="102"/>
                    <a:pt x="28" y="107"/>
                    <a:pt x="26" y="112"/>
                  </a:cubicBezTo>
                  <a:cubicBezTo>
                    <a:pt x="23" y="119"/>
                    <a:pt x="21" y="127"/>
                    <a:pt x="22" y="134"/>
                  </a:cubicBezTo>
                  <a:cubicBezTo>
                    <a:pt x="23" y="141"/>
                    <a:pt x="30" y="140"/>
                    <a:pt x="35" y="139"/>
                  </a:cubicBezTo>
                  <a:cubicBezTo>
                    <a:pt x="65" y="129"/>
                    <a:pt x="62" y="160"/>
                    <a:pt x="57" y="179"/>
                  </a:cubicBezTo>
                  <a:cubicBezTo>
                    <a:pt x="56" y="185"/>
                    <a:pt x="64" y="183"/>
                    <a:pt x="65"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31" name="Freeform 21"/>
            <p:cNvSpPr/>
            <p:nvPr/>
          </p:nvSpPr>
          <p:spPr bwMode="auto">
            <a:xfrm>
              <a:off x="3702050" y="1533526"/>
              <a:ext cx="49213" cy="39688"/>
            </a:xfrm>
            <a:custGeom>
              <a:avLst/>
              <a:gdLst>
                <a:gd name="T0" fmla="*/ 6 w 33"/>
                <a:gd name="T1" fmla="*/ 26 h 27"/>
                <a:gd name="T2" fmla="*/ 30 w 33"/>
                <a:gd name="T3" fmla="*/ 7 h 27"/>
                <a:gd name="T4" fmla="*/ 23 w 33"/>
                <a:gd name="T5" fmla="*/ 4 h 27"/>
                <a:gd name="T6" fmla="*/ 7 w 33"/>
                <a:gd name="T7" fmla="*/ 17 h 27"/>
                <a:gd name="T8" fmla="*/ 6 w 33"/>
                <a:gd name="T9" fmla="*/ 26 h 27"/>
              </a:gdLst>
              <a:ahLst/>
              <a:cxnLst>
                <a:cxn ang="0">
                  <a:pos x="T0" y="T1"/>
                </a:cxn>
                <a:cxn ang="0">
                  <a:pos x="T2" y="T3"/>
                </a:cxn>
                <a:cxn ang="0">
                  <a:pos x="T4" y="T5"/>
                </a:cxn>
                <a:cxn ang="0">
                  <a:pos x="T6" y="T7"/>
                </a:cxn>
                <a:cxn ang="0">
                  <a:pos x="T8" y="T9"/>
                </a:cxn>
              </a:cxnLst>
              <a:rect l="0" t="0" r="r" b="b"/>
              <a:pathLst>
                <a:path w="33" h="27">
                  <a:moveTo>
                    <a:pt x="6" y="26"/>
                  </a:moveTo>
                  <a:cubicBezTo>
                    <a:pt x="15" y="23"/>
                    <a:pt x="25" y="15"/>
                    <a:pt x="30" y="7"/>
                  </a:cubicBezTo>
                  <a:cubicBezTo>
                    <a:pt x="33" y="1"/>
                    <a:pt x="25" y="0"/>
                    <a:pt x="23" y="4"/>
                  </a:cubicBezTo>
                  <a:cubicBezTo>
                    <a:pt x="20" y="10"/>
                    <a:pt x="13" y="15"/>
                    <a:pt x="7" y="17"/>
                  </a:cubicBezTo>
                  <a:cubicBezTo>
                    <a:pt x="3" y="18"/>
                    <a:pt x="0" y="27"/>
                    <a:pt x="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32" name="Freeform 22"/>
            <p:cNvSpPr/>
            <p:nvPr/>
          </p:nvSpPr>
          <p:spPr bwMode="auto">
            <a:xfrm>
              <a:off x="3417887" y="1603376"/>
              <a:ext cx="34925" cy="306388"/>
            </a:xfrm>
            <a:custGeom>
              <a:avLst/>
              <a:gdLst>
                <a:gd name="T0" fmla="*/ 15 w 24"/>
                <a:gd name="T1" fmla="*/ 198 h 207"/>
                <a:gd name="T2" fmla="*/ 19 w 24"/>
                <a:gd name="T3" fmla="*/ 6 h 207"/>
                <a:gd name="T4" fmla="*/ 10 w 24"/>
                <a:gd name="T5" fmla="*/ 8 h 207"/>
                <a:gd name="T6" fmla="*/ 7 w 24"/>
                <a:gd name="T7" fmla="*/ 201 h 207"/>
                <a:gd name="T8" fmla="*/ 15 w 24"/>
                <a:gd name="T9" fmla="*/ 198 h 207"/>
              </a:gdLst>
              <a:ahLst/>
              <a:cxnLst>
                <a:cxn ang="0">
                  <a:pos x="T0" y="T1"/>
                </a:cxn>
                <a:cxn ang="0">
                  <a:pos x="T2" y="T3"/>
                </a:cxn>
                <a:cxn ang="0">
                  <a:pos x="T4" y="T5"/>
                </a:cxn>
                <a:cxn ang="0">
                  <a:pos x="T6" y="T7"/>
                </a:cxn>
                <a:cxn ang="0">
                  <a:pos x="T8" y="T9"/>
                </a:cxn>
              </a:cxnLst>
              <a:rect l="0" t="0" r="r" b="b"/>
              <a:pathLst>
                <a:path w="24" h="207">
                  <a:moveTo>
                    <a:pt x="15" y="198"/>
                  </a:moveTo>
                  <a:cubicBezTo>
                    <a:pt x="24" y="134"/>
                    <a:pt x="8" y="70"/>
                    <a:pt x="19" y="6"/>
                  </a:cubicBezTo>
                  <a:cubicBezTo>
                    <a:pt x="20" y="0"/>
                    <a:pt x="11" y="4"/>
                    <a:pt x="10" y="8"/>
                  </a:cubicBezTo>
                  <a:cubicBezTo>
                    <a:pt x="0" y="72"/>
                    <a:pt x="15" y="137"/>
                    <a:pt x="7" y="201"/>
                  </a:cubicBezTo>
                  <a:cubicBezTo>
                    <a:pt x="6" y="207"/>
                    <a:pt x="14" y="203"/>
                    <a:pt x="15"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33" name="Freeform 23"/>
            <p:cNvSpPr/>
            <p:nvPr/>
          </p:nvSpPr>
          <p:spPr bwMode="auto">
            <a:xfrm>
              <a:off x="3506787" y="1714501"/>
              <a:ext cx="55563" cy="187325"/>
            </a:xfrm>
            <a:custGeom>
              <a:avLst/>
              <a:gdLst>
                <a:gd name="T0" fmla="*/ 6 w 37"/>
                <a:gd name="T1" fmla="*/ 11 h 126"/>
                <a:gd name="T2" fmla="*/ 22 w 37"/>
                <a:gd name="T3" fmla="*/ 9 h 126"/>
                <a:gd name="T4" fmla="*/ 19 w 37"/>
                <a:gd name="T5" fmla="*/ 3 h 126"/>
                <a:gd name="T6" fmla="*/ 13 w 37"/>
                <a:gd name="T7" fmla="*/ 15 h 126"/>
                <a:gd name="T8" fmla="*/ 13 w 37"/>
                <a:gd name="T9" fmla="*/ 20 h 126"/>
                <a:gd name="T10" fmla="*/ 14 w 37"/>
                <a:gd name="T11" fmla="*/ 30 h 126"/>
                <a:gd name="T12" fmla="*/ 11 w 37"/>
                <a:gd name="T13" fmla="*/ 38 h 126"/>
                <a:gd name="T14" fmla="*/ 23 w 37"/>
                <a:gd name="T15" fmla="*/ 48 h 126"/>
                <a:gd name="T16" fmla="*/ 26 w 37"/>
                <a:gd name="T17" fmla="*/ 40 h 126"/>
                <a:gd name="T18" fmla="*/ 13 w 37"/>
                <a:gd name="T19" fmla="*/ 51 h 126"/>
                <a:gd name="T20" fmla="*/ 12 w 37"/>
                <a:gd name="T21" fmla="*/ 58 h 126"/>
                <a:gd name="T22" fmla="*/ 20 w 37"/>
                <a:gd name="T23" fmla="*/ 58 h 126"/>
                <a:gd name="T24" fmla="*/ 19 w 37"/>
                <a:gd name="T25" fmla="*/ 53 h 126"/>
                <a:gd name="T26" fmla="*/ 11 w 37"/>
                <a:gd name="T27" fmla="*/ 64 h 126"/>
                <a:gd name="T28" fmla="*/ 12 w 37"/>
                <a:gd name="T29" fmla="*/ 70 h 126"/>
                <a:gd name="T30" fmla="*/ 23 w 37"/>
                <a:gd name="T31" fmla="*/ 72 h 126"/>
                <a:gd name="T32" fmla="*/ 21 w 37"/>
                <a:gd name="T33" fmla="*/ 67 h 126"/>
                <a:gd name="T34" fmla="*/ 14 w 37"/>
                <a:gd name="T35" fmla="*/ 79 h 126"/>
                <a:gd name="T36" fmla="*/ 13 w 37"/>
                <a:gd name="T37" fmla="*/ 85 h 126"/>
                <a:gd name="T38" fmla="*/ 20 w 37"/>
                <a:gd name="T39" fmla="*/ 89 h 126"/>
                <a:gd name="T40" fmla="*/ 17 w 37"/>
                <a:gd name="T41" fmla="*/ 97 h 126"/>
                <a:gd name="T42" fmla="*/ 18 w 37"/>
                <a:gd name="T43" fmla="*/ 101 h 126"/>
                <a:gd name="T44" fmla="*/ 29 w 37"/>
                <a:gd name="T45" fmla="*/ 113 h 126"/>
                <a:gd name="T46" fmla="*/ 30 w 37"/>
                <a:gd name="T47" fmla="*/ 107 h 126"/>
                <a:gd name="T48" fmla="*/ 22 w 37"/>
                <a:gd name="T49" fmla="*/ 116 h 126"/>
                <a:gd name="T50" fmla="*/ 27 w 37"/>
                <a:gd name="T51" fmla="*/ 121 h 126"/>
                <a:gd name="T52" fmla="*/ 35 w 37"/>
                <a:gd name="T53" fmla="*/ 111 h 126"/>
                <a:gd name="T54" fmla="*/ 36 w 37"/>
                <a:gd name="T55" fmla="*/ 105 h 126"/>
                <a:gd name="T56" fmla="*/ 28 w 37"/>
                <a:gd name="T57" fmla="*/ 85 h 126"/>
                <a:gd name="T58" fmla="*/ 27 w 37"/>
                <a:gd name="T59" fmla="*/ 81 h 126"/>
                <a:gd name="T60" fmla="*/ 20 w 37"/>
                <a:gd name="T61" fmla="*/ 77 h 126"/>
                <a:gd name="T62" fmla="*/ 19 w 37"/>
                <a:gd name="T63" fmla="*/ 83 h 126"/>
                <a:gd name="T64" fmla="*/ 28 w 37"/>
                <a:gd name="T65" fmla="*/ 67 h 126"/>
                <a:gd name="T66" fmla="*/ 26 w 37"/>
                <a:gd name="T67" fmla="*/ 63 h 126"/>
                <a:gd name="T68" fmla="*/ 17 w 37"/>
                <a:gd name="T69" fmla="*/ 61 h 126"/>
                <a:gd name="T70" fmla="*/ 18 w 37"/>
                <a:gd name="T71" fmla="*/ 67 h 126"/>
                <a:gd name="T72" fmla="*/ 26 w 37"/>
                <a:gd name="T73" fmla="*/ 55 h 126"/>
                <a:gd name="T74" fmla="*/ 25 w 37"/>
                <a:gd name="T75" fmla="*/ 49 h 126"/>
                <a:gd name="T76" fmla="*/ 17 w 37"/>
                <a:gd name="T77" fmla="*/ 49 h 126"/>
                <a:gd name="T78" fmla="*/ 16 w 37"/>
                <a:gd name="T79" fmla="*/ 57 h 126"/>
                <a:gd name="T80" fmla="*/ 27 w 37"/>
                <a:gd name="T81" fmla="*/ 48 h 126"/>
                <a:gd name="T82" fmla="*/ 30 w 37"/>
                <a:gd name="T83" fmla="*/ 40 h 126"/>
                <a:gd name="T84" fmla="*/ 18 w 37"/>
                <a:gd name="T85" fmla="*/ 30 h 126"/>
                <a:gd name="T86" fmla="*/ 15 w 37"/>
                <a:gd name="T87" fmla="*/ 38 h 126"/>
                <a:gd name="T88" fmla="*/ 29 w 37"/>
                <a:gd name="T89" fmla="*/ 26 h 126"/>
                <a:gd name="T90" fmla="*/ 30 w 37"/>
                <a:gd name="T91" fmla="*/ 21 h 126"/>
                <a:gd name="T92" fmla="*/ 26 w 37"/>
                <a:gd name="T93" fmla="*/ 6 h 126"/>
                <a:gd name="T94" fmla="*/ 23 w 37"/>
                <a:gd name="T95" fmla="*/ 0 h 126"/>
                <a:gd name="T96" fmla="*/ 7 w 37"/>
                <a:gd name="T97" fmla="*/ 2 h 126"/>
                <a:gd name="T98" fmla="*/ 6 w 37"/>
                <a:gd name="T99"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126">
                  <a:moveTo>
                    <a:pt x="6" y="11"/>
                  </a:moveTo>
                  <a:cubicBezTo>
                    <a:pt x="10" y="10"/>
                    <a:pt x="18" y="9"/>
                    <a:pt x="22" y="9"/>
                  </a:cubicBezTo>
                  <a:cubicBezTo>
                    <a:pt x="21" y="7"/>
                    <a:pt x="20" y="5"/>
                    <a:pt x="19" y="3"/>
                  </a:cubicBezTo>
                  <a:cubicBezTo>
                    <a:pt x="17" y="7"/>
                    <a:pt x="16" y="11"/>
                    <a:pt x="13" y="15"/>
                  </a:cubicBezTo>
                  <a:cubicBezTo>
                    <a:pt x="12" y="17"/>
                    <a:pt x="12" y="19"/>
                    <a:pt x="13" y="20"/>
                  </a:cubicBezTo>
                  <a:cubicBezTo>
                    <a:pt x="18" y="23"/>
                    <a:pt x="24" y="25"/>
                    <a:pt x="14" y="30"/>
                  </a:cubicBezTo>
                  <a:cubicBezTo>
                    <a:pt x="12" y="31"/>
                    <a:pt x="9" y="36"/>
                    <a:pt x="11" y="38"/>
                  </a:cubicBezTo>
                  <a:cubicBezTo>
                    <a:pt x="16" y="41"/>
                    <a:pt x="19" y="45"/>
                    <a:pt x="23" y="48"/>
                  </a:cubicBezTo>
                  <a:cubicBezTo>
                    <a:pt x="24" y="45"/>
                    <a:pt x="25" y="43"/>
                    <a:pt x="26" y="40"/>
                  </a:cubicBezTo>
                  <a:cubicBezTo>
                    <a:pt x="21" y="43"/>
                    <a:pt x="17" y="47"/>
                    <a:pt x="13" y="51"/>
                  </a:cubicBezTo>
                  <a:cubicBezTo>
                    <a:pt x="12" y="52"/>
                    <a:pt x="8" y="57"/>
                    <a:pt x="12" y="58"/>
                  </a:cubicBezTo>
                  <a:cubicBezTo>
                    <a:pt x="15" y="58"/>
                    <a:pt x="18" y="58"/>
                    <a:pt x="20" y="58"/>
                  </a:cubicBezTo>
                  <a:cubicBezTo>
                    <a:pt x="20" y="56"/>
                    <a:pt x="19" y="54"/>
                    <a:pt x="19" y="53"/>
                  </a:cubicBezTo>
                  <a:cubicBezTo>
                    <a:pt x="17" y="57"/>
                    <a:pt x="14" y="60"/>
                    <a:pt x="11" y="64"/>
                  </a:cubicBezTo>
                  <a:cubicBezTo>
                    <a:pt x="10" y="66"/>
                    <a:pt x="10" y="69"/>
                    <a:pt x="12" y="70"/>
                  </a:cubicBezTo>
                  <a:cubicBezTo>
                    <a:pt x="16" y="71"/>
                    <a:pt x="19" y="71"/>
                    <a:pt x="23" y="72"/>
                  </a:cubicBezTo>
                  <a:cubicBezTo>
                    <a:pt x="22" y="70"/>
                    <a:pt x="21" y="69"/>
                    <a:pt x="21" y="67"/>
                  </a:cubicBezTo>
                  <a:cubicBezTo>
                    <a:pt x="18" y="71"/>
                    <a:pt x="16" y="75"/>
                    <a:pt x="14" y="79"/>
                  </a:cubicBezTo>
                  <a:cubicBezTo>
                    <a:pt x="13" y="80"/>
                    <a:pt x="11" y="84"/>
                    <a:pt x="13" y="85"/>
                  </a:cubicBezTo>
                  <a:cubicBezTo>
                    <a:pt x="16" y="87"/>
                    <a:pt x="17" y="88"/>
                    <a:pt x="20" y="89"/>
                  </a:cubicBezTo>
                  <a:cubicBezTo>
                    <a:pt x="19" y="88"/>
                    <a:pt x="17" y="97"/>
                    <a:pt x="17" y="97"/>
                  </a:cubicBezTo>
                  <a:cubicBezTo>
                    <a:pt x="16" y="99"/>
                    <a:pt x="16" y="100"/>
                    <a:pt x="18" y="101"/>
                  </a:cubicBezTo>
                  <a:cubicBezTo>
                    <a:pt x="21" y="103"/>
                    <a:pt x="26" y="110"/>
                    <a:pt x="29" y="113"/>
                  </a:cubicBezTo>
                  <a:cubicBezTo>
                    <a:pt x="29" y="111"/>
                    <a:pt x="29" y="109"/>
                    <a:pt x="30" y="107"/>
                  </a:cubicBezTo>
                  <a:cubicBezTo>
                    <a:pt x="27" y="110"/>
                    <a:pt x="24" y="113"/>
                    <a:pt x="22" y="116"/>
                  </a:cubicBezTo>
                  <a:cubicBezTo>
                    <a:pt x="18" y="121"/>
                    <a:pt x="23" y="126"/>
                    <a:pt x="27" y="121"/>
                  </a:cubicBezTo>
                  <a:cubicBezTo>
                    <a:pt x="30" y="118"/>
                    <a:pt x="32" y="114"/>
                    <a:pt x="35" y="111"/>
                  </a:cubicBezTo>
                  <a:cubicBezTo>
                    <a:pt x="36" y="109"/>
                    <a:pt x="37" y="107"/>
                    <a:pt x="36" y="105"/>
                  </a:cubicBezTo>
                  <a:cubicBezTo>
                    <a:pt x="28" y="97"/>
                    <a:pt x="26" y="95"/>
                    <a:pt x="28" y="85"/>
                  </a:cubicBezTo>
                  <a:cubicBezTo>
                    <a:pt x="29" y="84"/>
                    <a:pt x="29" y="82"/>
                    <a:pt x="27" y="81"/>
                  </a:cubicBezTo>
                  <a:cubicBezTo>
                    <a:pt x="24" y="80"/>
                    <a:pt x="22" y="79"/>
                    <a:pt x="20" y="77"/>
                  </a:cubicBezTo>
                  <a:cubicBezTo>
                    <a:pt x="20" y="79"/>
                    <a:pt x="19" y="81"/>
                    <a:pt x="19" y="83"/>
                  </a:cubicBezTo>
                  <a:cubicBezTo>
                    <a:pt x="24" y="78"/>
                    <a:pt x="26" y="74"/>
                    <a:pt x="28" y="67"/>
                  </a:cubicBezTo>
                  <a:cubicBezTo>
                    <a:pt x="29" y="65"/>
                    <a:pt x="28" y="63"/>
                    <a:pt x="26" y="63"/>
                  </a:cubicBezTo>
                  <a:cubicBezTo>
                    <a:pt x="23" y="63"/>
                    <a:pt x="20" y="62"/>
                    <a:pt x="17" y="61"/>
                  </a:cubicBezTo>
                  <a:cubicBezTo>
                    <a:pt x="17" y="63"/>
                    <a:pt x="18" y="65"/>
                    <a:pt x="18" y="67"/>
                  </a:cubicBezTo>
                  <a:cubicBezTo>
                    <a:pt x="21" y="63"/>
                    <a:pt x="23" y="59"/>
                    <a:pt x="26" y="55"/>
                  </a:cubicBezTo>
                  <a:cubicBezTo>
                    <a:pt x="27" y="53"/>
                    <a:pt x="27" y="50"/>
                    <a:pt x="25" y="49"/>
                  </a:cubicBezTo>
                  <a:cubicBezTo>
                    <a:pt x="22" y="49"/>
                    <a:pt x="19" y="50"/>
                    <a:pt x="17" y="49"/>
                  </a:cubicBezTo>
                  <a:cubicBezTo>
                    <a:pt x="17" y="52"/>
                    <a:pt x="17" y="54"/>
                    <a:pt x="16" y="57"/>
                  </a:cubicBezTo>
                  <a:cubicBezTo>
                    <a:pt x="20" y="54"/>
                    <a:pt x="23" y="50"/>
                    <a:pt x="27" y="48"/>
                  </a:cubicBezTo>
                  <a:cubicBezTo>
                    <a:pt x="29" y="46"/>
                    <a:pt x="33" y="42"/>
                    <a:pt x="30" y="40"/>
                  </a:cubicBezTo>
                  <a:cubicBezTo>
                    <a:pt x="25" y="37"/>
                    <a:pt x="22" y="33"/>
                    <a:pt x="18" y="30"/>
                  </a:cubicBezTo>
                  <a:cubicBezTo>
                    <a:pt x="17" y="33"/>
                    <a:pt x="16" y="35"/>
                    <a:pt x="15" y="38"/>
                  </a:cubicBezTo>
                  <a:cubicBezTo>
                    <a:pt x="21" y="35"/>
                    <a:pt x="25" y="31"/>
                    <a:pt x="29" y="26"/>
                  </a:cubicBezTo>
                  <a:cubicBezTo>
                    <a:pt x="30" y="25"/>
                    <a:pt x="31" y="23"/>
                    <a:pt x="30" y="21"/>
                  </a:cubicBezTo>
                  <a:cubicBezTo>
                    <a:pt x="24" y="12"/>
                    <a:pt x="21" y="17"/>
                    <a:pt x="26" y="6"/>
                  </a:cubicBezTo>
                  <a:cubicBezTo>
                    <a:pt x="27" y="3"/>
                    <a:pt x="27" y="0"/>
                    <a:pt x="23" y="0"/>
                  </a:cubicBezTo>
                  <a:cubicBezTo>
                    <a:pt x="16" y="1"/>
                    <a:pt x="13" y="1"/>
                    <a:pt x="7" y="2"/>
                  </a:cubicBezTo>
                  <a:cubicBezTo>
                    <a:pt x="3" y="3"/>
                    <a:pt x="0" y="12"/>
                    <a:pt x="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34" name="Freeform 24"/>
            <p:cNvSpPr/>
            <p:nvPr/>
          </p:nvSpPr>
          <p:spPr bwMode="auto">
            <a:xfrm>
              <a:off x="3290887" y="1473201"/>
              <a:ext cx="55563" cy="17463"/>
            </a:xfrm>
            <a:custGeom>
              <a:avLst/>
              <a:gdLst>
                <a:gd name="T0" fmla="*/ 6 w 37"/>
                <a:gd name="T1" fmla="*/ 12 h 12"/>
                <a:gd name="T2" fmla="*/ 30 w 37"/>
                <a:gd name="T3" fmla="*/ 10 h 12"/>
                <a:gd name="T4" fmla="*/ 31 w 37"/>
                <a:gd name="T5" fmla="*/ 1 h 12"/>
                <a:gd name="T6" fmla="*/ 9 w 37"/>
                <a:gd name="T7" fmla="*/ 3 h 12"/>
                <a:gd name="T8" fmla="*/ 6 w 37"/>
                <a:gd name="T9" fmla="*/ 12 h 12"/>
              </a:gdLst>
              <a:ahLst/>
              <a:cxnLst>
                <a:cxn ang="0">
                  <a:pos x="T0" y="T1"/>
                </a:cxn>
                <a:cxn ang="0">
                  <a:pos x="T2" y="T3"/>
                </a:cxn>
                <a:cxn ang="0">
                  <a:pos x="T4" y="T5"/>
                </a:cxn>
                <a:cxn ang="0">
                  <a:pos x="T6" y="T7"/>
                </a:cxn>
                <a:cxn ang="0">
                  <a:pos x="T8" y="T9"/>
                </a:cxn>
              </a:cxnLst>
              <a:rect l="0" t="0" r="r" b="b"/>
              <a:pathLst>
                <a:path w="37" h="12">
                  <a:moveTo>
                    <a:pt x="6" y="12"/>
                  </a:moveTo>
                  <a:cubicBezTo>
                    <a:pt x="14" y="12"/>
                    <a:pt x="22" y="11"/>
                    <a:pt x="30" y="10"/>
                  </a:cubicBezTo>
                  <a:cubicBezTo>
                    <a:pt x="35" y="9"/>
                    <a:pt x="37" y="0"/>
                    <a:pt x="31" y="1"/>
                  </a:cubicBezTo>
                  <a:cubicBezTo>
                    <a:pt x="24" y="3"/>
                    <a:pt x="16" y="3"/>
                    <a:pt x="9" y="3"/>
                  </a:cubicBezTo>
                  <a:cubicBezTo>
                    <a:pt x="4" y="3"/>
                    <a:pt x="0" y="12"/>
                    <a:pt x="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35" name="Freeform 25"/>
            <p:cNvSpPr/>
            <p:nvPr/>
          </p:nvSpPr>
          <p:spPr bwMode="auto">
            <a:xfrm>
              <a:off x="3290887" y="1506538"/>
              <a:ext cx="47625" cy="11113"/>
            </a:xfrm>
            <a:custGeom>
              <a:avLst/>
              <a:gdLst>
                <a:gd name="T0" fmla="*/ 6 w 32"/>
                <a:gd name="T1" fmla="*/ 8 h 8"/>
                <a:gd name="T2" fmla="*/ 23 w 32"/>
                <a:gd name="T3" fmla="*/ 8 h 8"/>
                <a:gd name="T4" fmla="*/ 26 w 32"/>
                <a:gd name="T5" fmla="*/ 0 h 8"/>
                <a:gd name="T6" fmla="*/ 9 w 32"/>
                <a:gd name="T7" fmla="*/ 0 h 8"/>
                <a:gd name="T8" fmla="*/ 6 w 32"/>
                <a:gd name="T9" fmla="*/ 8 h 8"/>
              </a:gdLst>
              <a:ahLst/>
              <a:cxnLst>
                <a:cxn ang="0">
                  <a:pos x="T0" y="T1"/>
                </a:cxn>
                <a:cxn ang="0">
                  <a:pos x="T2" y="T3"/>
                </a:cxn>
                <a:cxn ang="0">
                  <a:pos x="T4" y="T5"/>
                </a:cxn>
                <a:cxn ang="0">
                  <a:pos x="T6" y="T7"/>
                </a:cxn>
                <a:cxn ang="0">
                  <a:pos x="T8" y="T9"/>
                </a:cxn>
              </a:cxnLst>
              <a:rect l="0" t="0" r="r" b="b"/>
              <a:pathLst>
                <a:path w="32" h="8">
                  <a:moveTo>
                    <a:pt x="6" y="8"/>
                  </a:moveTo>
                  <a:cubicBezTo>
                    <a:pt x="12" y="8"/>
                    <a:pt x="18" y="8"/>
                    <a:pt x="23" y="8"/>
                  </a:cubicBezTo>
                  <a:cubicBezTo>
                    <a:pt x="28" y="8"/>
                    <a:pt x="32" y="0"/>
                    <a:pt x="26" y="0"/>
                  </a:cubicBezTo>
                  <a:cubicBezTo>
                    <a:pt x="20" y="0"/>
                    <a:pt x="15" y="0"/>
                    <a:pt x="9" y="0"/>
                  </a:cubicBezTo>
                  <a:cubicBezTo>
                    <a:pt x="4" y="0"/>
                    <a:pt x="0"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36" name="Freeform 26"/>
            <p:cNvSpPr/>
            <p:nvPr/>
          </p:nvSpPr>
          <p:spPr bwMode="auto">
            <a:xfrm>
              <a:off x="3262312" y="1876426"/>
              <a:ext cx="17463" cy="60325"/>
            </a:xfrm>
            <a:custGeom>
              <a:avLst/>
              <a:gdLst>
                <a:gd name="T0" fmla="*/ 1 w 12"/>
                <a:gd name="T1" fmla="*/ 10 h 41"/>
                <a:gd name="T2" fmla="*/ 3 w 12"/>
                <a:gd name="T3" fmla="*/ 34 h 41"/>
                <a:gd name="T4" fmla="*/ 12 w 12"/>
                <a:gd name="T5" fmla="*/ 32 h 41"/>
                <a:gd name="T6" fmla="*/ 10 w 12"/>
                <a:gd name="T7" fmla="*/ 5 h 41"/>
                <a:gd name="T8" fmla="*/ 1 w 12"/>
                <a:gd name="T9" fmla="*/ 10 h 41"/>
              </a:gdLst>
              <a:ahLst/>
              <a:cxnLst>
                <a:cxn ang="0">
                  <a:pos x="T0" y="T1"/>
                </a:cxn>
                <a:cxn ang="0">
                  <a:pos x="T2" y="T3"/>
                </a:cxn>
                <a:cxn ang="0">
                  <a:pos x="T4" y="T5"/>
                </a:cxn>
                <a:cxn ang="0">
                  <a:pos x="T6" y="T7"/>
                </a:cxn>
                <a:cxn ang="0">
                  <a:pos x="T8" y="T9"/>
                </a:cxn>
              </a:cxnLst>
              <a:rect l="0" t="0" r="r" b="b"/>
              <a:pathLst>
                <a:path w="12" h="41">
                  <a:moveTo>
                    <a:pt x="1" y="10"/>
                  </a:moveTo>
                  <a:cubicBezTo>
                    <a:pt x="3" y="18"/>
                    <a:pt x="3" y="26"/>
                    <a:pt x="3" y="34"/>
                  </a:cubicBezTo>
                  <a:cubicBezTo>
                    <a:pt x="3" y="41"/>
                    <a:pt x="12" y="37"/>
                    <a:pt x="12" y="32"/>
                  </a:cubicBezTo>
                  <a:cubicBezTo>
                    <a:pt x="12" y="23"/>
                    <a:pt x="12" y="14"/>
                    <a:pt x="10" y="5"/>
                  </a:cubicBezTo>
                  <a:cubicBezTo>
                    <a:pt x="8" y="0"/>
                    <a:pt x="0" y="6"/>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37" name="Freeform 27"/>
            <p:cNvSpPr/>
            <p:nvPr/>
          </p:nvSpPr>
          <p:spPr bwMode="auto">
            <a:xfrm>
              <a:off x="3286125" y="1879601"/>
              <a:ext cx="17463" cy="53975"/>
            </a:xfrm>
            <a:custGeom>
              <a:avLst/>
              <a:gdLst>
                <a:gd name="T0" fmla="*/ 1 w 12"/>
                <a:gd name="T1" fmla="*/ 10 h 37"/>
                <a:gd name="T2" fmla="*/ 3 w 12"/>
                <a:gd name="T3" fmla="*/ 30 h 37"/>
                <a:gd name="T4" fmla="*/ 11 w 12"/>
                <a:gd name="T5" fmla="*/ 28 h 37"/>
                <a:gd name="T6" fmla="*/ 9 w 12"/>
                <a:gd name="T7" fmla="*/ 5 h 37"/>
                <a:gd name="T8" fmla="*/ 1 w 12"/>
                <a:gd name="T9" fmla="*/ 10 h 37"/>
              </a:gdLst>
              <a:ahLst/>
              <a:cxnLst>
                <a:cxn ang="0">
                  <a:pos x="T0" y="T1"/>
                </a:cxn>
                <a:cxn ang="0">
                  <a:pos x="T2" y="T3"/>
                </a:cxn>
                <a:cxn ang="0">
                  <a:pos x="T4" y="T5"/>
                </a:cxn>
                <a:cxn ang="0">
                  <a:pos x="T6" y="T7"/>
                </a:cxn>
                <a:cxn ang="0">
                  <a:pos x="T8" y="T9"/>
                </a:cxn>
              </a:cxnLst>
              <a:rect l="0" t="0" r="r" b="b"/>
              <a:pathLst>
                <a:path w="12" h="37">
                  <a:moveTo>
                    <a:pt x="1" y="10"/>
                  </a:moveTo>
                  <a:cubicBezTo>
                    <a:pt x="3" y="16"/>
                    <a:pt x="3" y="23"/>
                    <a:pt x="3" y="30"/>
                  </a:cubicBezTo>
                  <a:cubicBezTo>
                    <a:pt x="3" y="37"/>
                    <a:pt x="11" y="33"/>
                    <a:pt x="11" y="28"/>
                  </a:cubicBezTo>
                  <a:cubicBezTo>
                    <a:pt x="11" y="21"/>
                    <a:pt x="12" y="13"/>
                    <a:pt x="9" y="5"/>
                  </a:cubicBezTo>
                  <a:cubicBezTo>
                    <a:pt x="8" y="0"/>
                    <a:pt x="0" y="6"/>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38" name="Freeform 28"/>
            <p:cNvSpPr/>
            <p:nvPr/>
          </p:nvSpPr>
          <p:spPr bwMode="auto">
            <a:xfrm>
              <a:off x="3313112" y="1876426"/>
              <a:ext cx="17463" cy="53975"/>
            </a:xfrm>
            <a:custGeom>
              <a:avLst/>
              <a:gdLst>
                <a:gd name="T0" fmla="*/ 0 w 11"/>
                <a:gd name="T1" fmla="*/ 9 h 37"/>
                <a:gd name="T2" fmla="*/ 2 w 11"/>
                <a:gd name="T3" fmla="*/ 31 h 37"/>
                <a:gd name="T4" fmla="*/ 10 w 11"/>
                <a:gd name="T5" fmla="*/ 27 h 37"/>
                <a:gd name="T6" fmla="*/ 8 w 11"/>
                <a:gd name="T7" fmla="*/ 7 h 37"/>
                <a:gd name="T8" fmla="*/ 0 w 11"/>
                <a:gd name="T9" fmla="*/ 9 h 37"/>
              </a:gdLst>
              <a:ahLst/>
              <a:cxnLst>
                <a:cxn ang="0">
                  <a:pos x="T0" y="T1"/>
                </a:cxn>
                <a:cxn ang="0">
                  <a:pos x="T2" y="T3"/>
                </a:cxn>
                <a:cxn ang="0">
                  <a:pos x="T4" y="T5"/>
                </a:cxn>
                <a:cxn ang="0">
                  <a:pos x="T6" y="T7"/>
                </a:cxn>
                <a:cxn ang="0">
                  <a:pos x="T8" y="T9"/>
                </a:cxn>
              </a:cxnLst>
              <a:rect l="0" t="0" r="r" b="b"/>
              <a:pathLst>
                <a:path w="11" h="37">
                  <a:moveTo>
                    <a:pt x="0" y="9"/>
                  </a:moveTo>
                  <a:cubicBezTo>
                    <a:pt x="0" y="16"/>
                    <a:pt x="0" y="24"/>
                    <a:pt x="2" y="31"/>
                  </a:cubicBezTo>
                  <a:cubicBezTo>
                    <a:pt x="3" y="37"/>
                    <a:pt x="11" y="31"/>
                    <a:pt x="10" y="27"/>
                  </a:cubicBezTo>
                  <a:cubicBezTo>
                    <a:pt x="8" y="20"/>
                    <a:pt x="8" y="14"/>
                    <a:pt x="8" y="7"/>
                  </a:cubicBezTo>
                  <a:cubicBezTo>
                    <a:pt x="8" y="0"/>
                    <a:pt x="0" y="4"/>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39" name="Freeform 29"/>
            <p:cNvSpPr/>
            <p:nvPr/>
          </p:nvSpPr>
          <p:spPr bwMode="auto">
            <a:xfrm>
              <a:off x="3394075" y="1925638"/>
              <a:ext cx="71438" cy="22225"/>
            </a:xfrm>
            <a:custGeom>
              <a:avLst/>
              <a:gdLst>
                <a:gd name="T0" fmla="*/ 6 w 49"/>
                <a:gd name="T1" fmla="*/ 13 h 15"/>
                <a:gd name="T2" fmla="*/ 42 w 49"/>
                <a:gd name="T3" fmla="*/ 10 h 15"/>
                <a:gd name="T4" fmla="*/ 43 w 49"/>
                <a:gd name="T5" fmla="*/ 2 h 15"/>
                <a:gd name="T6" fmla="*/ 8 w 49"/>
                <a:gd name="T7" fmla="*/ 4 h 15"/>
                <a:gd name="T8" fmla="*/ 6 w 49"/>
                <a:gd name="T9" fmla="*/ 13 h 15"/>
              </a:gdLst>
              <a:ahLst/>
              <a:cxnLst>
                <a:cxn ang="0">
                  <a:pos x="T0" y="T1"/>
                </a:cxn>
                <a:cxn ang="0">
                  <a:pos x="T2" y="T3"/>
                </a:cxn>
                <a:cxn ang="0">
                  <a:pos x="T4" y="T5"/>
                </a:cxn>
                <a:cxn ang="0">
                  <a:pos x="T6" y="T7"/>
                </a:cxn>
                <a:cxn ang="0">
                  <a:pos x="T8" y="T9"/>
                </a:cxn>
              </a:cxnLst>
              <a:rect l="0" t="0" r="r" b="b"/>
              <a:pathLst>
                <a:path w="49" h="15">
                  <a:moveTo>
                    <a:pt x="6" y="13"/>
                  </a:moveTo>
                  <a:cubicBezTo>
                    <a:pt x="18" y="14"/>
                    <a:pt x="30" y="15"/>
                    <a:pt x="42" y="10"/>
                  </a:cubicBezTo>
                  <a:cubicBezTo>
                    <a:pt x="46" y="9"/>
                    <a:pt x="49" y="0"/>
                    <a:pt x="43" y="2"/>
                  </a:cubicBezTo>
                  <a:cubicBezTo>
                    <a:pt x="32" y="6"/>
                    <a:pt x="20" y="5"/>
                    <a:pt x="8" y="4"/>
                  </a:cubicBezTo>
                  <a:cubicBezTo>
                    <a:pt x="4" y="3"/>
                    <a:pt x="0"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40" name="Freeform 30"/>
            <p:cNvSpPr/>
            <p:nvPr/>
          </p:nvSpPr>
          <p:spPr bwMode="auto">
            <a:xfrm>
              <a:off x="3521075" y="1911351"/>
              <a:ext cx="58738" cy="17463"/>
            </a:xfrm>
            <a:custGeom>
              <a:avLst/>
              <a:gdLst>
                <a:gd name="T0" fmla="*/ 5 w 40"/>
                <a:gd name="T1" fmla="*/ 10 h 12"/>
                <a:gd name="T2" fmla="*/ 32 w 40"/>
                <a:gd name="T3" fmla="*/ 12 h 12"/>
                <a:gd name="T4" fmla="*/ 35 w 40"/>
                <a:gd name="T5" fmla="*/ 3 h 12"/>
                <a:gd name="T6" fmla="*/ 10 w 40"/>
                <a:gd name="T7" fmla="*/ 1 h 12"/>
                <a:gd name="T8" fmla="*/ 5 w 40"/>
                <a:gd name="T9" fmla="*/ 10 h 12"/>
              </a:gdLst>
              <a:ahLst/>
              <a:cxnLst>
                <a:cxn ang="0">
                  <a:pos x="T0" y="T1"/>
                </a:cxn>
                <a:cxn ang="0">
                  <a:pos x="T2" y="T3"/>
                </a:cxn>
                <a:cxn ang="0">
                  <a:pos x="T4" y="T5"/>
                </a:cxn>
                <a:cxn ang="0">
                  <a:pos x="T6" y="T7"/>
                </a:cxn>
                <a:cxn ang="0">
                  <a:pos x="T8" y="T9"/>
                </a:cxn>
              </a:cxnLst>
              <a:rect l="0" t="0" r="r" b="b"/>
              <a:pathLst>
                <a:path w="40" h="12">
                  <a:moveTo>
                    <a:pt x="5" y="10"/>
                  </a:moveTo>
                  <a:cubicBezTo>
                    <a:pt x="14" y="12"/>
                    <a:pt x="23" y="12"/>
                    <a:pt x="32" y="12"/>
                  </a:cubicBezTo>
                  <a:cubicBezTo>
                    <a:pt x="36" y="12"/>
                    <a:pt x="40" y="3"/>
                    <a:pt x="35" y="3"/>
                  </a:cubicBezTo>
                  <a:cubicBezTo>
                    <a:pt x="26" y="3"/>
                    <a:pt x="18" y="3"/>
                    <a:pt x="10" y="1"/>
                  </a:cubicBezTo>
                  <a:cubicBezTo>
                    <a:pt x="6" y="0"/>
                    <a:pt x="0" y="8"/>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41" name="Freeform 31"/>
            <p:cNvSpPr/>
            <p:nvPr/>
          </p:nvSpPr>
          <p:spPr bwMode="auto">
            <a:xfrm>
              <a:off x="3297237" y="1570038"/>
              <a:ext cx="15875" cy="53975"/>
            </a:xfrm>
            <a:custGeom>
              <a:avLst/>
              <a:gdLst>
                <a:gd name="T0" fmla="*/ 1 w 11"/>
                <a:gd name="T1" fmla="*/ 10 h 37"/>
                <a:gd name="T2" fmla="*/ 3 w 11"/>
                <a:gd name="T3" fmla="*/ 31 h 37"/>
                <a:gd name="T4" fmla="*/ 11 w 11"/>
                <a:gd name="T5" fmla="*/ 29 h 37"/>
                <a:gd name="T6" fmla="*/ 9 w 11"/>
                <a:gd name="T7" fmla="*/ 6 h 37"/>
                <a:gd name="T8" fmla="*/ 1 w 11"/>
                <a:gd name="T9" fmla="*/ 10 h 37"/>
              </a:gdLst>
              <a:ahLst/>
              <a:cxnLst>
                <a:cxn ang="0">
                  <a:pos x="T0" y="T1"/>
                </a:cxn>
                <a:cxn ang="0">
                  <a:pos x="T2" y="T3"/>
                </a:cxn>
                <a:cxn ang="0">
                  <a:pos x="T4" y="T5"/>
                </a:cxn>
                <a:cxn ang="0">
                  <a:pos x="T6" y="T7"/>
                </a:cxn>
                <a:cxn ang="0">
                  <a:pos x="T8" y="T9"/>
                </a:cxn>
              </a:cxnLst>
              <a:rect l="0" t="0" r="r" b="b"/>
              <a:pathLst>
                <a:path w="11" h="37">
                  <a:moveTo>
                    <a:pt x="1" y="10"/>
                  </a:moveTo>
                  <a:cubicBezTo>
                    <a:pt x="3" y="17"/>
                    <a:pt x="3" y="24"/>
                    <a:pt x="3" y="31"/>
                  </a:cubicBezTo>
                  <a:cubicBezTo>
                    <a:pt x="3" y="37"/>
                    <a:pt x="11" y="33"/>
                    <a:pt x="11" y="29"/>
                  </a:cubicBezTo>
                  <a:cubicBezTo>
                    <a:pt x="11" y="21"/>
                    <a:pt x="11" y="13"/>
                    <a:pt x="9" y="6"/>
                  </a:cubicBezTo>
                  <a:cubicBezTo>
                    <a:pt x="8" y="0"/>
                    <a:pt x="0" y="6"/>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42" name="Freeform 32"/>
            <p:cNvSpPr/>
            <p:nvPr/>
          </p:nvSpPr>
          <p:spPr bwMode="auto">
            <a:xfrm>
              <a:off x="3289300" y="1644651"/>
              <a:ext cx="30163" cy="25400"/>
            </a:xfrm>
            <a:custGeom>
              <a:avLst/>
              <a:gdLst>
                <a:gd name="T0" fmla="*/ 6 w 21"/>
                <a:gd name="T1" fmla="*/ 14 h 18"/>
                <a:gd name="T2" fmla="*/ 6 w 21"/>
                <a:gd name="T3" fmla="*/ 14 h 18"/>
                <a:gd name="T4" fmla="*/ 7 w 21"/>
                <a:gd name="T5" fmla="*/ 14 h 18"/>
                <a:gd name="T6" fmla="*/ 9 w 21"/>
                <a:gd name="T7" fmla="*/ 15 h 18"/>
                <a:gd name="T8" fmla="*/ 13 w 21"/>
                <a:gd name="T9" fmla="*/ 16 h 18"/>
                <a:gd name="T10" fmla="*/ 19 w 21"/>
                <a:gd name="T11" fmla="*/ 12 h 18"/>
                <a:gd name="T12" fmla="*/ 21 w 21"/>
                <a:gd name="T13" fmla="*/ 4 h 18"/>
                <a:gd name="T14" fmla="*/ 15 w 21"/>
                <a:gd name="T15" fmla="*/ 2 h 18"/>
                <a:gd name="T16" fmla="*/ 10 w 21"/>
                <a:gd name="T17" fmla="*/ 8 h 18"/>
                <a:gd name="T18" fmla="*/ 9 w 21"/>
                <a:gd name="T19" fmla="*/ 13 h 18"/>
                <a:gd name="T20" fmla="*/ 14 w 21"/>
                <a:gd name="T21" fmla="*/ 16 h 18"/>
                <a:gd name="T22" fmla="*/ 19 w 21"/>
                <a:gd name="T23" fmla="*/ 10 h 18"/>
                <a:gd name="T24" fmla="*/ 15 w 21"/>
                <a:gd name="T25" fmla="*/ 5 h 18"/>
                <a:gd name="T26" fmla="*/ 9 w 21"/>
                <a:gd name="T27" fmla="*/ 9 h 18"/>
                <a:gd name="T28" fmla="*/ 5 w 21"/>
                <a:gd name="T29" fmla="*/ 15 h 18"/>
                <a:gd name="T30" fmla="*/ 10 w 21"/>
                <a:gd name="T31" fmla="*/ 17 h 18"/>
                <a:gd name="T32" fmla="*/ 14 w 21"/>
                <a:gd name="T33" fmla="*/ 14 h 18"/>
                <a:gd name="T34" fmla="*/ 15 w 21"/>
                <a:gd name="T35" fmla="*/ 14 h 18"/>
                <a:gd name="T36" fmla="*/ 15 w 21"/>
                <a:gd name="T37" fmla="*/ 14 h 18"/>
                <a:gd name="T38" fmla="*/ 11 w 21"/>
                <a:gd name="T39" fmla="*/ 12 h 18"/>
                <a:gd name="T40" fmla="*/ 17 w 21"/>
                <a:gd name="T41" fmla="*/ 7 h 18"/>
                <a:gd name="T42" fmla="*/ 16 w 21"/>
                <a:gd name="T43" fmla="*/ 7 h 18"/>
                <a:gd name="T44" fmla="*/ 17 w 21"/>
                <a:gd name="T45" fmla="*/ 10 h 18"/>
                <a:gd name="T46" fmla="*/ 16 w 21"/>
                <a:gd name="T47" fmla="*/ 11 h 18"/>
                <a:gd name="T48" fmla="*/ 17 w 21"/>
                <a:gd name="T49" fmla="*/ 10 h 18"/>
                <a:gd name="T50" fmla="*/ 18 w 21"/>
                <a:gd name="T51" fmla="*/ 9 h 18"/>
                <a:gd name="T52" fmla="*/ 19 w 21"/>
                <a:gd name="T53" fmla="*/ 9 h 18"/>
                <a:gd name="T54" fmla="*/ 13 w 21"/>
                <a:gd name="T55" fmla="*/ 6 h 18"/>
                <a:gd name="T56" fmla="*/ 13 w 21"/>
                <a:gd name="T57" fmla="*/ 9 h 18"/>
                <a:gd name="T58" fmla="*/ 13 w 21"/>
                <a:gd name="T59" fmla="*/ 10 h 18"/>
                <a:gd name="T60" fmla="*/ 13 w 21"/>
                <a:gd name="T61" fmla="*/ 10 h 18"/>
                <a:gd name="T62" fmla="*/ 15 w 21"/>
                <a:gd name="T63" fmla="*/ 8 h 18"/>
                <a:gd name="T64" fmla="*/ 16 w 21"/>
                <a:gd name="T65" fmla="*/ 7 h 18"/>
                <a:gd name="T66" fmla="*/ 15 w 21"/>
                <a:gd name="T67" fmla="*/ 7 h 18"/>
                <a:gd name="T68" fmla="*/ 9 w 21"/>
                <a:gd name="T69" fmla="*/ 5 h 18"/>
                <a:gd name="T70" fmla="*/ 6 w 21"/>
                <a:gd name="T7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18">
                  <a:moveTo>
                    <a:pt x="6" y="14"/>
                  </a:moveTo>
                  <a:cubicBezTo>
                    <a:pt x="7" y="14"/>
                    <a:pt x="5" y="14"/>
                    <a:pt x="6" y="14"/>
                  </a:cubicBezTo>
                  <a:cubicBezTo>
                    <a:pt x="6" y="14"/>
                    <a:pt x="7" y="14"/>
                    <a:pt x="7" y="14"/>
                  </a:cubicBezTo>
                  <a:cubicBezTo>
                    <a:pt x="7" y="14"/>
                    <a:pt x="8" y="15"/>
                    <a:pt x="9" y="15"/>
                  </a:cubicBezTo>
                  <a:cubicBezTo>
                    <a:pt x="10" y="16"/>
                    <a:pt x="11" y="16"/>
                    <a:pt x="13" y="16"/>
                  </a:cubicBezTo>
                  <a:cubicBezTo>
                    <a:pt x="16" y="17"/>
                    <a:pt x="18" y="14"/>
                    <a:pt x="19" y="12"/>
                  </a:cubicBezTo>
                  <a:cubicBezTo>
                    <a:pt x="21" y="10"/>
                    <a:pt x="21" y="7"/>
                    <a:pt x="21" y="4"/>
                  </a:cubicBezTo>
                  <a:cubicBezTo>
                    <a:pt x="21" y="1"/>
                    <a:pt x="18" y="0"/>
                    <a:pt x="15" y="2"/>
                  </a:cubicBezTo>
                  <a:cubicBezTo>
                    <a:pt x="13" y="4"/>
                    <a:pt x="11" y="6"/>
                    <a:pt x="10" y="8"/>
                  </a:cubicBezTo>
                  <a:cubicBezTo>
                    <a:pt x="9" y="9"/>
                    <a:pt x="8" y="11"/>
                    <a:pt x="9" y="13"/>
                  </a:cubicBezTo>
                  <a:cubicBezTo>
                    <a:pt x="10" y="15"/>
                    <a:pt x="11" y="16"/>
                    <a:pt x="14" y="16"/>
                  </a:cubicBezTo>
                  <a:cubicBezTo>
                    <a:pt x="16" y="16"/>
                    <a:pt x="19" y="13"/>
                    <a:pt x="19" y="10"/>
                  </a:cubicBezTo>
                  <a:cubicBezTo>
                    <a:pt x="19" y="7"/>
                    <a:pt x="18" y="4"/>
                    <a:pt x="15" y="5"/>
                  </a:cubicBezTo>
                  <a:cubicBezTo>
                    <a:pt x="12" y="6"/>
                    <a:pt x="11" y="8"/>
                    <a:pt x="9" y="9"/>
                  </a:cubicBezTo>
                  <a:cubicBezTo>
                    <a:pt x="6" y="10"/>
                    <a:pt x="5" y="13"/>
                    <a:pt x="5" y="15"/>
                  </a:cubicBezTo>
                  <a:cubicBezTo>
                    <a:pt x="5" y="18"/>
                    <a:pt x="8" y="18"/>
                    <a:pt x="10" y="17"/>
                  </a:cubicBezTo>
                  <a:cubicBezTo>
                    <a:pt x="11" y="16"/>
                    <a:pt x="13" y="15"/>
                    <a:pt x="14" y="14"/>
                  </a:cubicBezTo>
                  <a:cubicBezTo>
                    <a:pt x="14" y="14"/>
                    <a:pt x="15" y="14"/>
                    <a:pt x="15" y="14"/>
                  </a:cubicBezTo>
                  <a:cubicBezTo>
                    <a:pt x="15" y="13"/>
                    <a:pt x="15" y="13"/>
                    <a:pt x="15" y="14"/>
                  </a:cubicBezTo>
                  <a:cubicBezTo>
                    <a:pt x="12" y="14"/>
                    <a:pt x="11" y="14"/>
                    <a:pt x="11" y="12"/>
                  </a:cubicBezTo>
                  <a:cubicBezTo>
                    <a:pt x="13" y="11"/>
                    <a:pt x="15" y="9"/>
                    <a:pt x="17" y="7"/>
                  </a:cubicBezTo>
                  <a:cubicBezTo>
                    <a:pt x="15" y="7"/>
                    <a:pt x="17" y="7"/>
                    <a:pt x="16" y="7"/>
                  </a:cubicBezTo>
                  <a:cubicBezTo>
                    <a:pt x="18" y="7"/>
                    <a:pt x="17" y="9"/>
                    <a:pt x="17" y="10"/>
                  </a:cubicBezTo>
                  <a:cubicBezTo>
                    <a:pt x="17" y="10"/>
                    <a:pt x="16" y="12"/>
                    <a:pt x="16" y="11"/>
                  </a:cubicBezTo>
                  <a:cubicBezTo>
                    <a:pt x="17" y="10"/>
                    <a:pt x="17" y="10"/>
                    <a:pt x="17" y="10"/>
                  </a:cubicBezTo>
                  <a:cubicBezTo>
                    <a:pt x="16" y="11"/>
                    <a:pt x="18" y="9"/>
                    <a:pt x="18" y="9"/>
                  </a:cubicBezTo>
                  <a:cubicBezTo>
                    <a:pt x="18" y="9"/>
                    <a:pt x="19" y="9"/>
                    <a:pt x="19" y="9"/>
                  </a:cubicBezTo>
                  <a:cubicBezTo>
                    <a:pt x="17" y="8"/>
                    <a:pt x="15" y="7"/>
                    <a:pt x="13" y="6"/>
                  </a:cubicBezTo>
                  <a:cubicBezTo>
                    <a:pt x="13" y="7"/>
                    <a:pt x="13" y="8"/>
                    <a:pt x="13" y="9"/>
                  </a:cubicBezTo>
                  <a:cubicBezTo>
                    <a:pt x="13" y="10"/>
                    <a:pt x="13" y="10"/>
                    <a:pt x="13" y="10"/>
                  </a:cubicBezTo>
                  <a:cubicBezTo>
                    <a:pt x="12" y="11"/>
                    <a:pt x="13" y="9"/>
                    <a:pt x="13" y="10"/>
                  </a:cubicBezTo>
                  <a:cubicBezTo>
                    <a:pt x="13" y="9"/>
                    <a:pt x="14" y="8"/>
                    <a:pt x="15" y="8"/>
                  </a:cubicBezTo>
                  <a:cubicBezTo>
                    <a:pt x="15" y="8"/>
                    <a:pt x="16" y="7"/>
                    <a:pt x="16" y="7"/>
                  </a:cubicBezTo>
                  <a:cubicBezTo>
                    <a:pt x="17" y="7"/>
                    <a:pt x="15" y="7"/>
                    <a:pt x="15" y="7"/>
                  </a:cubicBezTo>
                  <a:cubicBezTo>
                    <a:pt x="13" y="6"/>
                    <a:pt x="11" y="5"/>
                    <a:pt x="9" y="5"/>
                  </a:cubicBezTo>
                  <a:cubicBezTo>
                    <a:pt x="4" y="5"/>
                    <a:pt x="0"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43" name="Freeform 33"/>
            <p:cNvSpPr/>
            <p:nvPr/>
          </p:nvSpPr>
          <p:spPr bwMode="auto">
            <a:xfrm>
              <a:off x="3302000" y="1689101"/>
              <a:ext cx="17463" cy="46038"/>
            </a:xfrm>
            <a:custGeom>
              <a:avLst/>
              <a:gdLst>
                <a:gd name="T0" fmla="*/ 0 w 12"/>
                <a:gd name="T1" fmla="*/ 9 h 31"/>
                <a:gd name="T2" fmla="*/ 2 w 12"/>
                <a:gd name="T3" fmla="*/ 26 h 31"/>
                <a:gd name="T4" fmla="*/ 10 w 12"/>
                <a:gd name="T5" fmla="*/ 21 h 31"/>
                <a:gd name="T6" fmla="*/ 8 w 12"/>
                <a:gd name="T7" fmla="*/ 7 h 31"/>
                <a:gd name="T8" fmla="*/ 0 w 12"/>
                <a:gd name="T9" fmla="*/ 9 h 31"/>
              </a:gdLst>
              <a:ahLst/>
              <a:cxnLst>
                <a:cxn ang="0">
                  <a:pos x="T0" y="T1"/>
                </a:cxn>
                <a:cxn ang="0">
                  <a:pos x="T2" y="T3"/>
                </a:cxn>
                <a:cxn ang="0">
                  <a:pos x="T4" y="T5"/>
                </a:cxn>
                <a:cxn ang="0">
                  <a:pos x="T6" y="T7"/>
                </a:cxn>
                <a:cxn ang="0">
                  <a:pos x="T8" y="T9"/>
                </a:cxn>
              </a:cxnLst>
              <a:rect l="0" t="0" r="r" b="b"/>
              <a:pathLst>
                <a:path w="12" h="31">
                  <a:moveTo>
                    <a:pt x="0" y="9"/>
                  </a:moveTo>
                  <a:cubicBezTo>
                    <a:pt x="0" y="15"/>
                    <a:pt x="0" y="20"/>
                    <a:pt x="2" y="26"/>
                  </a:cubicBezTo>
                  <a:cubicBezTo>
                    <a:pt x="4" y="31"/>
                    <a:pt x="12" y="26"/>
                    <a:pt x="10" y="21"/>
                  </a:cubicBezTo>
                  <a:cubicBezTo>
                    <a:pt x="9" y="16"/>
                    <a:pt x="8" y="12"/>
                    <a:pt x="8" y="7"/>
                  </a:cubicBezTo>
                  <a:cubicBezTo>
                    <a:pt x="8" y="0"/>
                    <a:pt x="0" y="4"/>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44" name="Freeform 34"/>
            <p:cNvSpPr/>
            <p:nvPr/>
          </p:nvSpPr>
          <p:spPr bwMode="auto">
            <a:xfrm>
              <a:off x="3300412" y="1762126"/>
              <a:ext cx="28575" cy="25400"/>
            </a:xfrm>
            <a:custGeom>
              <a:avLst/>
              <a:gdLst>
                <a:gd name="T0" fmla="*/ 9 w 19"/>
                <a:gd name="T1" fmla="*/ 2 h 17"/>
                <a:gd name="T2" fmla="*/ 1 w 19"/>
                <a:gd name="T3" fmla="*/ 9 h 17"/>
                <a:gd name="T4" fmla="*/ 8 w 19"/>
                <a:gd name="T5" fmla="*/ 14 h 17"/>
                <a:gd name="T6" fmla="*/ 14 w 19"/>
                <a:gd name="T7" fmla="*/ 11 h 17"/>
                <a:gd name="T8" fmla="*/ 19 w 19"/>
                <a:gd name="T9" fmla="*/ 3 h 17"/>
                <a:gd name="T10" fmla="*/ 16 w 19"/>
                <a:gd name="T11" fmla="*/ 0 h 17"/>
                <a:gd name="T12" fmla="*/ 4 w 19"/>
                <a:gd name="T13" fmla="*/ 5 h 17"/>
                <a:gd name="T14" fmla="*/ 1 w 19"/>
                <a:gd name="T15" fmla="*/ 11 h 17"/>
                <a:gd name="T16" fmla="*/ 9 w 19"/>
                <a:gd name="T17" fmla="*/ 9 h 17"/>
                <a:gd name="T18" fmla="*/ 9 w 19"/>
                <a:gd name="T19" fmla="*/ 9 h 17"/>
                <a:gd name="T20" fmla="*/ 9 w 19"/>
                <a:gd name="T21" fmla="*/ 8 h 17"/>
                <a:gd name="T22" fmla="*/ 9 w 19"/>
                <a:gd name="T23" fmla="*/ 9 h 17"/>
                <a:gd name="T24" fmla="*/ 9 w 19"/>
                <a:gd name="T25" fmla="*/ 9 h 17"/>
                <a:gd name="T26" fmla="*/ 9 w 19"/>
                <a:gd name="T27" fmla="*/ 9 h 17"/>
                <a:gd name="T28" fmla="*/ 9 w 19"/>
                <a:gd name="T29" fmla="*/ 9 h 17"/>
                <a:gd name="T30" fmla="*/ 9 w 19"/>
                <a:gd name="T31" fmla="*/ 9 h 17"/>
                <a:gd name="T32" fmla="*/ 14 w 19"/>
                <a:gd name="T33" fmla="*/ 8 h 17"/>
                <a:gd name="T34" fmla="*/ 11 w 19"/>
                <a:gd name="T35" fmla="*/ 5 h 17"/>
                <a:gd name="T36" fmla="*/ 11 w 19"/>
                <a:gd name="T37" fmla="*/ 4 h 17"/>
                <a:gd name="T38" fmla="*/ 11 w 19"/>
                <a:gd name="T39" fmla="*/ 4 h 17"/>
                <a:gd name="T40" fmla="*/ 11 w 19"/>
                <a:gd name="T41" fmla="*/ 4 h 17"/>
                <a:gd name="T42" fmla="*/ 10 w 19"/>
                <a:gd name="T43" fmla="*/ 5 h 17"/>
                <a:gd name="T44" fmla="*/ 7 w 19"/>
                <a:gd name="T45" fmla="*/ 7 h 17"/>
                <a:gd name="T46" fmla="*/ 10 w 19"/>
                <a:gd name="T47" fmla="*/ 5 h 17"/>
                <a:gd name="T48" fmla="*/ 11 w 19"/>
                <a:gd name="T49" fmla="*/ 5 h 17"/>
                <a:gd name="T50" fmla="*/ 10 w 19"/>
                <a:gd name="T51" fmla="*/ 5 h 17"/>
                <a:gd name="T52" fmla="*/ 9 w 19"/>
                <a:gd name="T53" fmla="*/ 5 h 17"/>
                <a:gd name="T54" fmla="*/ 10 w 19"/>
                <a:gd name="T55" fmla="*/ 5 h 17"/>
                <a:gd name="T56" fmla="*/ 9 w 19"/>
                <a:gd name="T57" fmla="*/ 7 h 17"/>
                <a:gd name="T58" fmla="*/ 8 w 19"/>
                <a:gd name="T59" fmla="*/ 9 h 17"/>
                <a:gd name="T60" fmla="*/ 8 w 19"/>
                <a:gd name="T61" fmla="*/ 9 h 17"/>
                <a:gd name="T62" fmla="*/ 5 w 19"/>
                <a:gd name="T63" fmla="*/ 11 h 17"/>
                <a:gd name="T64" fmla="*/ 6 w 19"/>
                <a:gd name="T65" fmla="*/ 10 h 17"/>
                <a:gd name="T66" fmla="*/ 11 w 19"/>
                <a:gd name="T67" fmla="*/ 6 h 17"/>
                <a:gd name="T68" fmla="*/ 9 w 19"/>
                <a:gd name="T6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17">
                  <a:moveTo>
                    <a:pt x="9" y="2"/>
                  </a:moveTo>
                  <a:cubicBezTo>
                    <a:pt x="5" y="2"/>
                    <a:pt x="0" y="5"/>
                    <a:pt x="1" y="9"/>
                  </a:cubicBezTo>
                  <a:cubicBezTo>
                    <a:pt x="2" y="12"/>
                    <a:pt x="5" y="14"/>
                    <a:pt x="8" y="14"/>
                  </a:cubicBezTo>
                  <a:cubicBezTo>
                    <a:pt x="10" y="15"/>
                    <a:pt x="12" y="12"/>
                    <a:pt x="14" y="11"/>
                  </a:cubicBezTo>
                  <a:cubicBezTo>
                    <a:pt x="16" y="9"/>
                    <a:pt x="19" y="6"/>
                    <a:pt x="19" y="3"/>
                  </a:cubicBezTo>
                  <a:cubicBezTo>
                    <a:pt x="19" y="1"/>
                    <a:pt x="18" y="0"/>
                    <a:pt x="16" y="0"/>
                  </a:cubicBezTo>
                  <a:cubicBezTo>
                    <a:pt x="12" y="0"/>
                    <a:pt x="7" y="1"/>
                    <a:pt x="4" y="5"/>
                  </a:cubicBezTo>
                  <a:cubicBezTo>
                    <a:pt x="2" y="6"/>
                    <a:pt x="1" y="9"/>
                    <a:pt x="1" y="11"/>
                  </a:cubicBezTo>
                  <a:cubicBezTo>
                    <a:pt x="1" y="17"/>
                    <a:pt x="9" y="13"/>
                    <a:pt x="9" y="9"/>
                  </a:cubicBezTo>
                  <a:cubicBezTo>
                    <a:pt x="9" y="8"/>
                    <a:pt x="9" y="10"/>
                    <a:pt x="9" y="9"/>
                  </a:cubicBezTo>
                  <a:cubicBezTo>
                    <a:pt x="9" y="9"/>
                    <a:pt x="9" y="9"/>
                    <a:pt x="9" y="8"/>
                  </a:cubicBezTo>
                  <a:cubicBezTo>
                    <a:pt x="9" y="9"/>
                    <a:pt x="9" y="9"/>
                    <a:pt x="9" y="9"/>
                  </a:cubicBezTo>
                  <a:cubicBezTo>
                    <a:pt x="10" y="8"/>
                    <a:pt x="8" y="10"/>
                    <a:pt x="9" y="9"/>
                  </a:cubicBezTo>
                  <a:cubicBezTo>
                    <a:pt x="10" y="8"/>
                    <a:pt x="8" y="10"/>
                    <a:pt x="9" y="9"/>
                  </a:cubicBezTo>
                  <a:cubicBezTo>
                    <a:pt x="9" y="9"/>
                    <a:pt x="9" y="9"/>
                    <a:pt x="9" y="9"/>
                  </a:cubicBezTo>
                  <a:cubicBezTo>
                    <a:pt x="9" y="9"/>
                    <a:pt x="10" y="9"/>
                    <a:pt x="9" y="9"/>
                  </a:cubicBezTo>
                  <a:cubicBezTo>
                    <a:pt x="11" y="9"/>
                    <a:pt x="12" y="8"/>
                    <a:pt x="14" y="8"/>
                  </a:cubicBezTo>
                  <a:cubicBezTo>
                    <a:pt x="13" y="7"/>
                    <a:pt x="12" y="6"/>
                    <a:pt x="11" y="5"/>
                  </a:cubicBezTo>
                  <a:cubicBezTo>
                    <a:pt x="11" y="5"/>
                    <a:pt x="11" y="4"/>
                    <a:pt x="11" y="4"/>
                  </a:cubicBezTo>
                  <a:cubicBezTo>
                    <a:pt x="12" y="3"/>
                    <a:pt x="11" y="4"/>
                    <a:pt x="11" y="4"/>
                  </a:cubicBezTo>
                  <a:cubicBezTo>
                    <a:pt x="12" y="3"/>
                    <a:pt x="11" y="4"/>
                    <a:pt x="11" y="4"/>
                  </a:cubicBezTo>
                  <a:cubicBezTo>
                    <a:pt x="10" y="4"/>
                    <a:pt x="10" y="5"/>
                    <a:pt x="10" y="5"/>
                  </a:cubicBezTo>
                  <a:cubicBezTo>
                    <a:pt x="9" y="6"/>
                    <a:pt x="8" y="6"/>
                    <a:pt x="7" y="7"/>
                  </a:cubicBezTo>
                  <a:cubicBezTo>
                    <a:pt x="8" y="6"/>
                    <a:pt x="9" y="6"/>
                    <a:pt x="10" y="5"/>
                  </a:cubicBezTo>
                  <a:cubicBezTo>
                    <a:pt x="11" y="6"/>
                    <a:pt x="11" y="6"/>
                    <a:pt x="11" y="5"/>
                  </a:cubicBezTo>
                  <a:cubicBezTo>
                    <a:pt x="11" y="6"/>
                    <a:pt x="10" y="5"/>
                    <a:pt x="10" y="5"/>
                  </a:cubicBezTo>
                  <a:cubicBezTo>
                    <a:pt x="10" y="5"/>
                    <a:pt x="10" y="5"/>
                    <a:pt x="9" y="5"/>
                  </a:cubicBezTo>
                  <a:cubicBezTo>
                    <a:pt x="9" y="5"/>
                    <a:pt x="10" y="5"/>
                    <a:pt x="10" y="5"/>
                  </a:cubicBezTo>
                  <a:cubicBezTo>
                    <a:pt x="9" y="4"/>
                    <a:pt x="9" y="4"/>
                    <a:pt x="9" y="7"/>
                  </a:cubicBezTo>
                  <a:cubicBezTo>
                    <a:pt x="9" y="7"/>
                    <a:pt x="9" y="8"/>
                    <a:pt x="8" y="9"/>
                  </a:cubicBezTo>
                  <a:cubicBezTo>
                    <a:pt x="8" y="9"/>
                    <a:pt x="8" y="9"/>
                    <a:pt x="8" y="9"/>
                  </a:cubicBezTo>
                  <a:cubicBezTo>
                    <a:pt x="7" y="10"/>
                    <a:pt x="6" y="10"/>
                    <a:pt x="5" y="11"/>
                  </a:cubicBezTo>
                  <a:cubicBezTo>
                    <a:pt x="6" y="10"/>
                    <a:pt x="6" y="10"/>
                    <a:pt x="6" y="10"/>
                  </a:cubicBezTo>
                  <a:cubicBezTo>
                    <a:pt x="8" y="10"/>
                    <a:pt x="10" y="8"/>
                    <a:pt x="11" y="6"/>
                  </a:cubicBezTo>
                  <a:cubicBezTo>
                    <a:pt x="12" y="4"/>
                    <a:pt x="11" y="1"/>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45" name="Freeform 35"/>
            <p:cNvSpPr/>
            <p:nvPr/>
          </p:nvSpPr>
          <p:spPr bwMode="auto">
            <a:xfrm>
              <a:off x="3381375" y="1192213"/>
              <a:ext cx="249238" cy="223838"/>
            </a:xfrm>
            <a:custGeom>
              <a:avLst/>
              <a:gdLst>
                <a:gd name="T0" fmla="*/ 5 w 168"/>
                <a:gd name="T1" fmla="*/ 120 h 152"/>
                <a:gd name="T2" fmla="*/ 75 w 168"/>
                <a:gd name="T3" fmla="*/ 58 h 152"/>
                <a:gd name="T4" fmla="*/ 105 w 168"/>
                <a:gd name="T5" fmla="*/ 22 h 152"/>
                <a:gd name="T6" fmla="*/ 160 w 168"/>
                <a:gd name="T7" fmla="*/ 30 h 152"/>
                <a:gd name="T8" fmla="*/ 159 w 168"/>
                <a:gd name="T9" fmla="*/ 24 h 152"/>
                <a:gd name="T10" fmla="*/ 96 w 168"/>
                <a:gd name="T11" fmla="*/ 98 h 152"/>
                <a:gd name="T12" fmla="*/ 67 w 168"/>
                <a:gd name="T13" fmla="*/ 126 h 152"/>
                <a:gd name="T14" fmla="*/ 11 w 168"/>
                <a:gd name="T15" fmla="*/ 122 h 152"/>
                <a:gd name="T16" fmla="*/ 5 w 168"/>
                <a:gd name="T17" fmla="*/ 129 h 152"/>
                <a:gd name="T18" fmla="*/ 79 w 168"/>
                <a:gd name="T19" fmla="*/ 125 h 152"/>
                <a:gd name="T20" fmla="*/ 166 w 168"/>
                <a:gd name="T21" fmla="*/ 27 h 152"/>
                <a:gd name="T22" fmla="*/ 165 w 168"/>
                <a:gd name="T23" fmla="*/ 21 h 152"/>
                <a:gd name="T24" fmla="*/ 94 w 168"/>
                <a:gd name="T25" fmla="*/ 24 h 152"/>
                <a:gd name="T26" fmla="*/ 4 w 168"/>
                <a:gd name="T27" fmla="*/ 113 h 152"/>
                <a:gd name="T28" fmla="*/ 5 w 168"/>
                <a:gd name="T29" fmla="*/ 12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52">
                  <a:moveTo>
                    <a:pt x="5" y="120"/>
                  </a:moveTo>
                  <a:cubicBezTo>
                    <a:pt x="34" y="106"/>
                    <a:pt x="55" y="82"/>
                    <a:pt x="75" y="58"/>
                  </a:cubicBezTo>
                  <a:cubicBezTo>
                    <a:pt x="85" y="46"/>
                    <a:pt x="94" y="33"/>
                    <a:pt x="105" y="22"/>
                  </a:cubicBezTo>
                  <a:cubicBezTo>
                    <a:pt x="118" y="10"/>
                    <a:pt x="147" y="25"/>
                    <a:pt x="160" y="30"/>
                  </a:cubicBezTo>
                  <a:cubicBezTo>
                    <a:pt x="160" y="28"/>
                    <a:pt x="160" y="26"/>
                    <a:pt x="159" y="24"/>
                  </a:cubicBezTo>
                  <a:cubicBezTo>
                    <a:pt x="145" y="54"/>
                    <a:pt x="121" y="76"/>
                    <a:pt x="96" y="98"/>
                  </a:cubicBezTo>
                  <a:cubicBezTo>
                    <a:pt x="86" y="107"/>
                    <a:pt x="77" y="117"/>
                    <a:pt x="67" y="126"/>
                  </a:cubicBezTo>
                  <a:cubicBezTo>
                    <a:pt x="52" y="140"/>
                    <a:pt x="24" y="136"/>
                    <a:pt x="11" y="122"/>
                  </a:cubicBezTo>
                  <a:cubicBezTo>
                    <a:pt x="8" y="118"/>
                    <a:pt x="1" y="126"/>
                    <a:pt x="5" y="129"/>
                  </a:cubicBezTo>
                  <a:cubicBezTo>
                    <a:pt x="25" y="152"/>
                    <a:pt x="60" y="144"/>
                    <a:pt x="79" y="125"/>
                  </a:cubicBezTo>
                  <a:cubicBezTo>
                    <a:pt x="110" y="94"/>
                    <a:pt x="147" y="67"/>
                    <a:pt x="166" y="27"/>
                  </a:cubicBezTo>
                  <a:cubicBezTo>
                    <a:pt x="167" y="25"/>
                    <a:pt x="168" y="22"/>
                    <a:pt x="165" y="21"/>
                  </a:cubicBezTo>
                  <a:cubicBezTo>
                    <a:pt x="139" y="12"/>
                    <a:pt x="115" y="0"/>
                    <a:pt x="94" y="24"/>
                  </a:cubicBezTo>
                  <a:cubicBezTo>
                    <a:pt x="66" y="55"/>
                    <a:pt x="42" y="93"/>
                    <a:pt x="4" y="113"/>
                  </a:cubicBezTo>
                  <a:cubicBezTo>
                    <a:pt x="0" y="115"/>
                    <a:pt x="0" y="123"/>
                    <a:pt x="5"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46" name="Freeform 36"/>
            <p:cNvSpPr/>
            <p:nvPr/>
          </p:nvSpPr>
          <p:spPr bwMode="auto">
            <a:xfrm>
              <a:off x="3287712" y="1255713"/>
              <a:ext cx="120650" cy="119063"/>
            </a:xfrm>
            <a:custGeom>
              <a:avLst/>
              <a:gdLst>
                <a:gd name="T0" fmla="*/ 8 w 82"/>
                <a:gd name="T1" fmla="*/ 78 h 81"/>
                <a:gd name="T2" fmla="*/ 78 w 82"/>
                <a:gd name="T3" fmla="*/ 11 h 81"/>
                <a:gd name="T4" fmla="*/ 75 w 82"/>
                <a:gd name="T5" fmla="*/ 4 h 81"/>
                <a:gd name="T6" fmla="*/ 5 w 82"/>
                <a:gd name="T7" fmla="*/ 71 h 81"/>
                <a:gd name="T8" fmla="*/ 8 w 82"/>
                <a:gd name="T9" fmla="*/ 78 h 81"/>
              </a:gdLst>
              <a:ahLst/>
              <a:cxnLst>
                <a:cxn ang="0">
                  <a:pos x="T0" y="T1"/>
                </a:cxn>
                <a:cxn ang="0">
                  <a:pos x="T2" y="T3"/>
                </a:cxn>
                <a:cxn ang="0">
                  <a:pos x="T4" y="T5"/>
                </a:cxn>
                <a:cxn ang="0">
                  <a:pos x="T6" y="T7"/>
                </a:cxn>
                <a:cxn ang="0">
                  <a:pos x="T8" y="T9"/>
                </a:cxn>
              </a:cxnLst>
              <a:rect l="0" t="0" r="r" b="b"/>
              <a:pathLst>
                <a:path w="82" h="81">
                  <a:moveTo>
                    <a:pt x="8" y="78"/>
                  </a:moveTo>
                  <a:cubicBezTo>
                    <a:pt x="36" y="59"/>
                    <a:pt x="55" y="33"/>
                    <a:pt x="78" y="11"/>
                  </a:cubicBezTo>
                  <a:cubicBezTo>
                    <a:pt x="82" y="7"/>
                    <a:pt x="80" y="0"/>
                    <a:pt x="75" y="4"/>
                  </a:cubicBezTo>
                  <a:cubicBezTo>
                    <a:pt x="51" y="26"/>
                    <a:pt x="32" y="53"/>
                    <a:pt x="5" y="71"/>
                  </a:cubicBezTo>
                  <a:cubicBezTo>
                    <a:pt x="0" y="74"/>
                    <a:pt x="3" y="81"/>
                    <a:pt x="8"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47" name="Freeform 37"/>
            <p:cNvSpPr/>
            <p:nvPr/>
          </p:nvSpPr>
          <p:spPr bwMode="auto">
            <a:xfrm>
              <a:off x="3311525" y="1298576"/>
              <a:ext cx="98425" cy="80963"/>
            </a:xfrm>
            <a:custGeom>
              <a:avLst/>
              <a:gdLst>
                <a:gd name="T0" fmla="*/ 7 w 66"/>
                <a:gd name="T1" fmla="*/ 51 h 55"/>
                <a:gd name="T2" fmla="*/ 61 w 66"/>
                <a:gd name="T3" fmla="*/ 9 h 55"/>
                <a:gd name="T4" fmla="*/ 56 w 66"/>
                <a:gd name="T5" fmla="*/ 4 h 55"/>
                <a:gd name="T6" fmla="*/ 4 w 66"/>
                <a:gd name="T7" fmla="*/ 44 h 55"/>
                <a:gd name="T8" fmla="*/ 7 w 66"/>
                <a:gd name="T9" fmla="*/ 51 h 55"/>
              </a:gdLst>
              <a:ahLst/>
              <a:cxnLst>
                <a:cxn ang="0">
                  <a:pos x="T0" y="T1"/>
                </a:cxn>
                <a:cxn ang="0">
                  <a:pos x="T2" y="T3"/>
                </a:cxn>
                <a:cxn ang="0">
                  <a:pos x="T4" y="T5"/>
                </a:cxn>
                <a:cxn ang="0">
                  <a:pos x="T6" y="T7"/>
                </a:cxn>
                <a:cxn ang="0">
                  <a:pos x="T8" y="T9"/>
                </a:cxn>
              </a:cxnLst>
              <a:rect l="0" t="0" r="r" b="b"/>
              <a:pathLst>
                <a:path w="66" h="55">
                  <a:moveTo>
                    <a:pt x="7" y="51"/>
                  </a:moveTo>
                  <a:cubicBezTo>
                    <a:pt x="25" y="36"/>
                    <a:pt x="46" y="26"/>
                    <a:pt x="61" y="9"/>
                  </a:cubicBezTo>
                  <a:cubicBezTo>
                    <a:pt x="66" y="4"/>
                    <a:pt x="60" y="0"/>
                    <a:pt x="56" y="4"/>
                  </a:cubicBezTo>
                  <a:cubicBezTo>
                    <a:pt x="41" y="20"/>
                    <a:pt x="21" y="30"/>
                    <a:pt x="4" y="44"/>
                  </a:cubicBezTo>
                  <a:cubicBezTo>
                    <a:pt x="0" y="48"/>
                    <a:pt x="2" y="55"/>
                    <a:pt x="7"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48" name="Freeform 38"/>
            <p:cNvSpPr/>
            <p:nvPr/>
          </p:nvSpPr>
          <p:spPr bwMode="auto">
            <a:xfrm>
              <a:off x="3408362" y="1265238"/>
              <a:ext cx="114300" cy="127000"/>
            </a:xfrm>
            <a:custGeom>
              <a:avLst/>
              <a:gdLst>
                <a:gd name="T0" fmla="*/ 5 w 77"/>
                <a:gd name="T1" fmla="*/ 82 h 86"/>
                <a:gd name="T2" fmla="*/ 23 w 77"/>
                <a:gd name="T3" fmla="*/ 66 h 86"/>
                <a:gd name="T4" fmla="*/ 45 w 77"/>
                <a:gd name="T5" fmla="*/ 46 h 86"/>
                <a:gd name="T6" fmla="*/ 76 w 77"/>
                <a:gd name="T7" fmla="*/ 6 h 86"/>
                <a:gd name="T8" fmla="*/ 68 w 77"/>
                <a:gd name="T9" fmla="*/ 6 h 86"/>
                <a:gd name="T10" fmla="*/ 38 w 77"/>
                <a:gd name="T11" fmla="*/ 42 h 86"/>
                <a:gd name="T12" fmla="*/ 24 w 77"/>
                <a:gd name="T13" fmla="*/ 54 h 86"/>
                <a:gd name="T14" fmla="*/ 4 w 77"/>
                <a:gd name="T15" fmla="*/ 75 h 86"/>
                <a:gd name="T16" fmla="*/ 5 w 77"/>
                <a:gd name="T1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86">
                  <a:moveTo>
                    <a:pt x="5" y="82"/>
                  </a:moveTo>
                  <a:cubicBezTo>
                    <a:pt x="12" y="78"/>
                    <a:pt x="17" y="72"/>
                    <a:pt x="23" y="66"/>
                  </a:cubicBezTo>
                  <a:cubicBezTo>
                    <a:pt x="29" y="58"/>
                    <a:pt x="37" y="52"/>
                    <a:pt x="45" y="46"/>
                  </a:cubicBezTo>
                  <a:cubicBezTo>
                    <a:pt x="58" y="35"/>
                    <a:pt x="71" y="23"/>
                    <a:pt x="76" y="6"/>
                  </a:cubicBezTo>
                  <a:cubicBezTo>
                    <a:pt x="77" y="0"/>
                    <a:pt x="69" y="2"/>
                    <a:pt x="68" y="6"/>
                  </a:cubicBezTo>
                  <a:cubicBezTo>
                    <a:pt x="63" y="22"/>
                    <a:pt x="50" y="32"/>
                    <a:pt x="38" y="42"/>
                  </a:cubicBezTo>
                  <a:cubicBezTo>
                    <a:pt x="33" y="46"/>
                    <a:pt x="29" y="50"/>
                    <a:pt x="24" y="54"/>
                  </a:cubicBezTo>
                  <a:cubicBezTo>
                    <a:pt x="17" y="61"/>
                    <a:pt x="12" y="69"/>
                    <a:pt x="4" y="75"/>
                  </a:cubicBezTo>
                  <a:cubicBezTo>
                    <a:pt x="0" y="77"/>
                    <a:pt x="0" y="86"/>
                    <a:pt x="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49" name="Freeform 39"/>
            <p:cNvSpPr/>
            <p:nvPr/>
          </p:nvSpPr>
          <p:spPr bwMode="auto">
            <a:xfrm>
              <a:off x="3422650" y="1312863"/>
              <a:ext cx="87313" cy="82550"/>
            </a:xfrm>
            <a:custGeom>
              <a:avLst/>
              <a:gdLst>
                <a:gd name="T0" fmla="*/ 9 w 59"/>
                <a:gd name="T1" fmla="*/ 52 h 56"/>
                <a:gd name="T2" fmla="*/ 56 w 59"/>
                <a:gd name="T3" fmla="*/ 8 h 56"/>
                <a:gd name="T4" fmla="*/ 49 w 59"/>
                <a:gd name="T5" fmla="*/ 5 h 56"/>
                <a:gd name="T6" fmla="*/ 4 w 59"/>
                <a:gd name="T7" fmla="*/ 47 h 56"/>
                <a:gd name="T8" fmla="*/ 9 w 59"/>
                <a:gd name="T9" fmla="*/ 52 h 56"/>
              </a:gdLst>
              <a:ahLst/>
              <a:cxnLst>
                <a:cxn ang="0">
                  <a:pos x="T0" y="T1"/>
                </a:cxn>
                <a:cxn ang="0">
                  <a:pos x="T2" y="T3"/>
                </a:cxn>
                <a:cxn ang="0">
                  <a:pos x="T4" y="T5"/>
                </a:cxn>
                <a:cxn ang="0">
                  <a:pos x="T6" y="T7"/>
                </a:cxn>
                <a:cxn ang="0">
                  <a:pos x="T8" y="T9"/>
                </a:cxn>
              </a:cxnLst>
              <a:rect l="0" t="0" r="r" b="b"/>
              <a:pathLst>
                <a:path w="59" h="56">
                  <a:moveTo>
                    <a:pt x="9" y="52"/>
                  </a:moveTo>
                  <a:cubicBezTo>
                    <a:pt x="25" y="36"/>
                    <a:pt x="46" y="28"/>
                    <a:pt x="56" y="8"/>
                  </a:cubicBezTo>
                  <a:cubicBezTo>
                    <a:pt x="59" y="2"/>
                    <a:pt x="52" y="0"/>
                    <a:pt x="49" y="5"/>
                  </a:cubicBezTo>
                  <a:cubicBezTo>
                    <a:pt x="40" y="24"/>
                    <a:pt x="18" y="33"/>
                    <a:pt x="4" y="47"/>
                  </a:cubicBezTo>
                  <a:cubicBezTo>
                    <a:pt x="0" y="52"/>
                    <a:pt x="5" y="56"/>
                    <a:pt x="9"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50" name="Freeform 40"/>
            <p:cNvSpPr/>
            <p:nvPr/>
          </p:nvSpPr>
          <p:spPr bwMode="auto">
            <a:xfrm>
              <a:off x="3490912" y="1474788"/>
              <a:ext cx="123825" cy="136525"/>
            </a:xfrm>
            <a:custGeom>
              <a:avLst/>
              <a:gdLst>
                <a:gd name="T0" fmla="*/ 9 w 84"/>
                <a:gd name="T1" fmla="*/ 88 h 92"/>
                <a:gd name="T2" fmla="*/ 80 w 84"/>
                <a:gd name="T3" fmla="*/ 11 h 92"/>
                <a:gd name="T4" fmla="*/ 77 w 84"/>
                <a:gd name="T5" fmla="*/ 4 h 92"/>
                <a:gd name="T6" fmla="*/ 4 w 84"/>
                <a:gd name="T7" fmla="*/ 83 h 92"/>
                <a:gd name="T8" fmla="*/ 9 w 84"/>
                <a:gd name="T9" fmla="*/ 88 h 92"/>
              </a:gdLst>
              <a:ahLst/>
              <a:cxnLst>
                <a:cxn ang="0">
                  <a:pos x="T0" y="T1"/>
                </a:cxn>
                <a:cxn ang="0">
                  <a:pos x="T2" y="T3"/>
                </a:cxn>
                <a:cxn ang="0">
                  <a:pos x="T4" y="T5"/>
                </a:cxn>
                <a:cxn ang="0">
                  <a:pos x="T6" y="T7"/>
                </a:cxn>
                <a:cxn ang="0">
                  <a:pos x="T8" y="T9"/>
                </a:cxn>
              </a:cxnLst>
              <a:rect l="0" t="0" r="r" b="b"/>
              <a:pathLst>
                <a:path w="84" h="92">
                  <a:moveTo>
                    <a:pt x="9" y="88"/>
                  </a:moveTo>
                  <a:cubicBezTo>
                    <a:pt x="33" y="62"/>
                    <a:pt x="55" y="35"/>
                    <a:pt x="80" y="11"/>
                  </a:cubicBezTo>
                  <a:cubicBezTo>
                    <a:pt x="84" y="7"/>
                    <a:pt x="82" y="0"/>
                    <a:pt x="77" y="4"/>
                  </a:cubicBezTo>
                  <a:cubicBezTo>
                    <a:pt x="51" y="29"/>
                    <a:pt x="28" y="56"/>
                    <a:pt x="4" y="83"/>
                  </a:cubicBezTo>
                  <a:cubicBezTo>
                    <a:pt x="0" y="88"/>
                    <a:pt x="5" y="92"/>
                    <a:pt x="9"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51" name="Freeform 41"/>
            <p:cNvSpPr/>
            <p:nvPr/>
          </p:nvSpPr>
          <p:spPr bwMode="auto">
            <a:xfrm>
              <a:off x="3514725" y="1501776"/>
              <a:ext cx="101600" cy="111125"/>
            </a:xfrm>
            <a:custGeom>
              <a:avLst/>
              <a:gdLst>
                <a:gd name="T0" fmla="*/ 9 w 69"/>
                <a:gd name="T1" fmla="*/ 71 h 75"/>
                <a:gd name="T2" fmla="*/ 65 w 69"/>
                <a:gd name="T3" fmla="*/ 10 h 75"/>
                <a:gd name="T4" fmla="*/ 60 w 69"/>
                <a:gd name="T5" fmla="*/ 5 h 75"/>
                <a:gd name="T6" fmla="*/ 4 w 69"/>
                <a:gd name="T7" fmla="*/ 66 h 75"/>
                <a:gd name="T8" fmla="*/ 9 w 69"/>
                <a:gd name="T9" fmla="*/ 71 h 75"/>
              </a:gdLst>
              <a:ahLst/>
              <a:cxnLst>
                <a:cxn ang="0">
                  <a:pos x="T0" y="T1"/>
                </a:cxn>
                <a:cxn ang="0">
                  <a:pos x="T2" y="T3"/>
                </a:cxn>
                <a:cxn ang="0">
                  <a:pos x="T4" y="T5"/>
                </a:cxn>
                <a:cxn ang="0">
                  <a:pos x="T6" y="T7"/>
                </a:cxn>
                <a:cxn ang="0">
                  <a:pos x="T8" y="T9"/>
                </a:cxn>
              </a:cxnLst>
              <a:rect l="0" t="0" r="r" b="b"/>
              <a:pathLst>
                <a:path w="69" h="75">
                  <a:moveTo>
                    <a:pt x="9" y="71"/>
                  </a:moveTo>
                  <a:cubicBezTo>
                    <a:pt x="28" y="50"/>
                    <a:pt x="48" y="31"/>
                    <a:pt x="65" y="10"/>
                  </a:cubicBezTo>
                  <a:cubicBezTo>
                    <a:pt x="69" y="5"/>
                    <a:pt x="64" y="0"/>
                    <a:pt x="60" y="5"/>
                  </a:cubicBezTo>
                  <a:cubicBezTo>
                    <a:pt x="43" y="27"/>
                    <a:pt x="22" y="45"/>
                    <a:pt x="4" y="66"/>
                  </a:cubicBezTo>
                  <a:cubicBezTo>
                    <a:pt x="0" y="71"/>
                    <a:pt x="5" y="75"/>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52" name="Freeform 42"/>
            <p:cNvSpPr/>
            <p:nvPr/>
          </p:nvSpPr>
          <p:spPr bwMode="auto">
            <a:xfrm>
              <a:off x="3516312" y="1541463"/>
              <a:ext cx="98425" cy="93663"/>
            </a:xfrm>
            <a:custGeom>
              <a:avLst/>
              <a:gdLst>
                <a:gd name="T0" fmla="*/ 5 w 67"/>
                <a:gd name="T1" fmla="*/ 60 h 63"/>
                <a:gd name="T2" fmla="*/ 63 w 67"/>
                <a:gd name="T3" fmla="*/ 11 h 63"/>
                <a:gd name="T4" fmla="*/ 60 w 67"/>
                <a:gd name="T5" fmla="*/ 4 h 63"/>
                <a:gd name="T6" fmla="*/ 4 w 67"/>
                <a:gd name="T7" fmla="*/ 53 h 63"/>
                <a:gd name="T8" fmla="*/ 5 w 67"/>
                <a:gd name="T9" fmla="*/ 60 h 63"/>
              </a:gdLst>
              <a:ahLst/>
              <a:cxnLst>
                <a:cxn ang="0">
                  <a:pos x="T0" y="T1"/>
                </a:cxn>
                <a:cxn ang="0">
                  <a:pos x="T2" y="T3"/>
                </a:cxn>
                <a:cxn ang="0">
                  <a:pos x="T4" y="T5"/>
                </a:cxn>
                <a:cxn ang="0">
                  <a:pos x="T6" y="T7"/>
                </a:cxn>
                <a:cxn ang="0">
                  <a:pos x="T8" y="T9"/>
                </a:cxn>
              </a:cxnLst>
              <a:rect l="0" t="0" r="r" b="b"/>
              <a:pathLst>
                <a:path w="67" h="63">
                  <a:moveTo>
                    <a:pt x="5" y="60"/>
                  </a:moveTo>
                  <a:cubicBezTo>
                    <a:pt x="28" y="48"/>
                    <a:pt x="45" y="28"/>
                    <a:pt x="63" y="11"/>
                  </a:cubicBezTo>
                  <a:cubicBezTo>
                    <a:pt x="67" y="7"/>
                    <a:pt x="65" y="0"/>
                    <a:pt x="60" y="4"/>
                  </a:cubicBezTo>
                  <a:cubicBezTo>
                    <a:pt x="42" y="21"/>
                    <a:pt x="26" y="41"/>
                    <a:pt x="4" y="53"/>
                  </a:cubicBezTo>
                  <a:cubicBezTo>
                    <a:pt x="0" y="55"/>
                    <a:pt x="0" y="63"/>
                    <a:pt x="5"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53" name="Freeform 43"/>
            <p:cNvSpPr/>
            <p:nvPr/>
          </p:nvSpPr>
          <p:spPr bwMode="auto">
            <a:xfrm>
              <a:off x="3567112" y="1433513"/>
              <a:ext cx="249238" cy="550863"/>
            </a:xfrm>
            <a:custGeom>
              <a:avLst/>
              <a:gdLst>
                <a:gd name="T0" fmla="*/ 9 w 169"/>
                <a:gd name="T1" fmla="*/ 127 h 372"/>
                <a:gd name="T2" fmla="*/ 67 w 169"/>
                <a:gd name="T3" fmla="*/ 73 h 372"/>
                <a:gd name="T4" fmla="*/ 118 w 169"/>
                <a:gd name="T5" fmla="*/ 24 h 372"/>
                <a:gd name="T6" fmla="*/ 136 w 169"/>
                <a:gd name="T7" fmla="*/ 54 h 372"/>
                <a:gd name="T8" fmla="*/ 137 w 169"/>
                <a:gd name="T9" fmla="*/ 92 h 372"/>
                <a:gd name="T10" fmla="*/ 154 w 169"/>
                <a:gd name="T11" fmla="*/ 174 h 372"/>
                <a:gd name="T12" fmla="*/ 159 w 169"/>
                <a:gd name="T13" fmla="*/ 254 h 372"/>
                <a:gd name="T14" fmla="*/ 106 w 169"/>
                <a:gd name="T15" fmla="*/ 301 h 372"/>
                <a:gd name="T16" fmla="*/ 48 w 169"/>
                <a:gd name="T17" fmla="*/ 339 h 372"/>
                <a:gd name="T18" fmla="*/ 13 w 169"/>
                <a:gd name="T19" fmla="*/ 363 h 372"/>
                <a:gd name="T20" fmla="*/ 18 w 169"/>
                <a:gd name="T21" fmla="*/ 368 h 372"/>
                <a:gd name="T22" fmla="*/ 71 w 169"/>
                <a:gd name="T23" fmla="*/ 334 h 372"/>
                <a:gd name="T24" fmla="*/ 151 w 169"/>
                <a:gd name="T25" fmla="*/ 283 h 372"/>
                <a:gd name="T26" fmla="*/ 168 w 169"/>
                <a:gd name="T27" fmla="*/ 240 h 372"/>
                <a:gd name="T28" fmla="*/ 157 w 169"/>
                <a:gd name="T29" fmla="*/ 147 h 372"/>
                <a:gd name="T30" fmla="*/ 146 w 169"/>
                <a:gd name="T31" fmla="*/ 95 h 372"/>
                <a:gd name="T32" fmla="*/ 145 w 169"/>
                <a:gd name="T33" fmla="*/ 43 h 372"/>
                <a:gd name="T34" fmla="*/ 127 w 169"/>
                <a:gd name="T35" fmla="*/ 8 h 372"/>
                <a:gd name="T36" fmla="*/ 69 w 169"/>
                <a:gd name="T37" fmla="*/ 62 h 372"/>
                <a:gd name="T38" fmla="*/ 4 w 169"/>
                <a:gd name="T39" fmla="*/ 122 h 372"/>
                <a:gd name="T40" fmla="*/ 9 w 169"/>
                <a:gd name="T41" fmla="*/ 12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372">
                  <a:moveTo>
                    <a:pt x="9" y="127"/>
                  </a:moveTo>
                  <a:cubicBezTo>
                    <a:pt x="27" y="107"/>
                    <a:pt x="47" y="90"/>
                    <a:pt x="67" y="73"/>
                  </a:cubicBezTo>
                  <a:cubicBezTo>
                    <a:pt x="85" y="58"/>
                    <a:pt x="100" y="39"/>
                    <a:pt x="118" y="24"/>
                  </a:cubicBezTo>
                  <a:cubicBezTo>
                    <a:pt x="137" y="9"/>
                    <a:pt x="136" y="45"/>
                    <a:pt x="136" y="54"/>
                  </a:cubicBezTo>
                  <a:cubicBezTo>
                    <a:pt x="137" y="66"/>
                    <a:pt x="136" y="79"/>
                    <a:pt x="137" y="92"/>
                  </a:cubicBezTo>
                  <a:cubicBezTo>
                    <a:pt x="138" y="119"/>
                    <a:pt x="149" y="147"/>
                    <a:pt x="154" y="174"/>
                  </a:cubicBezTo>
                  <a:cubicBezTo>
                    <a:pt x="159" y="200"/>
                    <a:pt x="161" y="227"/>
                    <a:pt x="159" y="254"/>
                  </a:cubicBezTo>
                  <a:cubicBezTo>
                    <a:pt x="158" y="277"/>
                    <a:pt x="124" y="290"/>
                    <a:pt x="106" y="301"/>
                  </a:cubicBezTo>
                  <a:cubicBezTo>
                    <a:pt x="87" y="314"/>
                    <a:pt x="68" y="327"/>
                    <a:pt x="48" y="339"/>
                  </a:cubicBezTo>
                  <a:cubicBezTo>
                    <a:pt x="36" y="346"/>
                    <a:pt x="22" y="352"/>
                    <a:pt x="13" y="363"/>
                  </a:cubicBezTo>
                  <a:cubicBezTo>
                    <a:pt x="9" y="368"/>
                    <a:pt x="14" y="372"/>
                    <a:pt x="18" y="368"/>
                  </a:cubicBezTo>
                  <a:cubicBezTo>
                    <a:pt x="32" y="352"/>
                    <a:pt x="55" y="345"/>
                    <a:pt x="71" y="334"/>
                  </a:cubicBezTo>
                  <a:cubicBezTo>
                    <a:pt x="97" y="316"/>
                    <a:pt x="123" y="298"/>
                    <a:pt x="151" y="283"/>
                  </a:cubicBezTo>
                  <a:cubicBezTo>
                    <a:pt x="167" y="274"/>
                    <a:pt x="168" y="256"/>
                    <a:pt x="168" y="240"/>
                  </a:cubicBezTo>
                  <a:cubicBezTo>
                    <a:pt x="169" y="208"/>
                    <a:pt x="164" y="178"/>
                    <a:pt x="157" y="147"/>
                  </a:cubicBezTo>
                  <a:cubicBezTo>
                    <a:pt x="154" y="130"/>
                    <a:pt x="148" y="112"/>
                    <a:pt x="146" y="95"/>
                  </a:cubicBezTo>
                  <a:cubicBezTo>
                    <a:pt x="143" y="78"/>
                    <a:pt x="146" y="60"/>
                    <a:pt x="145" y="43"/>
                  </a:cubicBezTo>
                  <a:cubicBezTo>
                    <a:pt x="144" y="37"/>
                    <a:pt x="143" y="0"/>
                    <a:pt x="127" y="8"/>
                  </a:cubicBezTo>
                  <a:cubicBezTo>
                    <a:pt x="104" y="21"/>
                    <a:pt x="88" y="45"/>
                    <a:pt x="69" y="62"/>
                  </a:cubicBezTo>
                  <a:cubicBezTo>
                    <a:pt x="47" y="82"/>
                    <a:pt x="24" y="100"/>
                    <a:pt x="4" y="122"/>
                  </a:cubicBezTo>
                  <a:cubicBezTo>
                    <a:pt x="0" y="127"/>
                    <a:pt x="5" y="131"/>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54" name="Freeform 44"/>
            <p:cNvSpPr/>
            <p:nvPr/>
          </p:nvSpPr>
          <p:spPr bwMode="auto">
            <a:xfrm>
              <a:off x="3343275" y="1366838"/>
              <a:ext cx="39688" cy="612775"/>
            </a:xfrm>
            <a:custGeom>
              <a:avLst/>
              <a:gdLst>
                <a:gd name="T0" fmla="*/ 14 w 27"/>
                <a:gd name="T1" fmla="*/ 10 h 414"/>
                <a:gd name="T2" fmla="*/ 16 w 27"/>
                <a:gd name="T3" fmla="*/ 64 h 414"/>
                <a:gd name="T4" fmla="*/ 11 w 27"/>
                <a:gd name="T5" fmla="*/ 167 h 414"/>
                <a:gd name="T6" fmla="*/ 8 w 27"/>
                <a:gd name="T7" fmla="*/ 291 h 414"/>
                <a:gd name="T8" fmla="*/ 5 w 27"/>
                <a:gd name="T9" fmla="*/ 409 h 414"/>
                <a:gd name="T10" fmla="*/ 13 w 27"/>
                <a:gd name="T11" fmla="*/ 405 h 414"/>
                <a:gd name="T12" fmla="*/ 14 w 27"/>
                <a:gd name="T13" fmla="*/ 399 h 414"/>
                <a:gd name="T14" fmla="*/ 6 w 27"/>
                <a:gd name="T15" fmla="*/ 402 h 414"/>
                <a:gd name="T16" fmla="*/ 5 w 27"/>
                <a:gd name="T17" fmla="*/ 408 h 414"/>
                <a:gd name="T18" fmla="*/ 13 w 27"/>
                <a:gd name="T19" fmla="*/ 404 h 414"/>
                <a:gd name="T20" fmla="*/ 17 w 27"/>
                <a:gd name="T21" fmla="*/ 274 h 414"/>
                <a:gd name="T22" fmla="*/ 19 w 27"/>
                <a:gd name="T23" fmla="*/ 135 h 414"/>
                <a:gd name="T24" fmla="*/ 24 w 27"/>
                <a:gd name="T25" fmla="*/ 45 h 414"/>
                <a:gd name="T26" fmla="*/ 19 w 27"/>
                <a:gd name="T27" fmla="*/ 1 h 414"/>
                <a:gd name="T28" fmla="*/ 14 w 27"/>
                <a:gd name="T29" fmla="*/ 1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14">
                  <a:moveTo>
                    <a:pt x="14" y="10"/>
                  </a:moveTo>
                  <a:cubicBezTo>
                    <a:pt x="17" y="10"/>
                    <a:pt x="16" y="58"/>
                    <a:pt x="16" y="64"/>
                  </a:cubicBezTo>
                  <a:cubicBezTo>
                    <a:pt x="15" y="99"/>
                    <a:pt x="10" y="133"/>
                    <a:pt x="11" y="167"/>
                  </a:cubicBezTo>
                  <a:cubicBezTo>
                    <a:pt x="11" y="209"/>
                    <a:pt x="10" y="250"/>
                    <a:pt x="8" y="291"/>
                  </a:cubicBezTo>
                  <a:cubicBezTo>
                    <a:pt x="6" y="330"/>
                    <a:pt x="0" y="370"/>
                    <a:pt x="5" y="409"/>
                  </a:cubicBezTo>
                  <a:cubicBezTo>
                    <a:pt x="5" y="414"/>
                    <a:pt x="12" y="408"/>
                    <a:pt x="13" y="405"/>
                  </a:cubicBezTo>
                  <a:cubicBezTo>
                    <a:pt x="13" y="403"/>
                    <a:pt x="14" y="401"/>
                    <a:pt x="14" y="399"/>
                  </a:cubicBezTo>
                  <a:cubicBezTo>
                    <a:pt x="15" y="393"/>
                    <a:pt x="6" y="397"/>
                    <a:pt x="6" y="402"/>
                  </a:cubicBezTo>
                  <a:cubicBezTo>
                    <a:pt x="5" y="404"/>
                    <a:pt x="5" y="406"/>
                    <a:pt x="5" y="408"/>
                  </a:cubicBezTo>
                  <a:cubicBezTo>
                    <a:pt x="7" y="406"/>
                    <a:pt x="10" y="405"/>
                    <a:pt x="13" y="404"/>
                  </a:cubicBezTo>
                  <a:cubicBezTo>
                    <a:pt x="7" y="362"/>
                    <a:pt x="15" y="316"/>
                    <a:pt x="17" y="274"/>
                  </a:cubicBezTo>
                  <a:cubicBezTo>
                    <a:pt x="19" y="227"/>
                    <a:pt x="18" y="181"/>
                    <a:pt x="19" y="135"/>
                  </a:cubicBezTo>
                  <a:cubicBezTo>
                    <a:pt x="20" y="105"/>
                    <a:pt x="25" y="75"/>
                    <a:pt x="24" y="45"/>
                  </a:cubicBezTo>
                  <a:cubicBezTo>
                    <a:pt x="24" y="39"/>
                    <a:pt x="27" y="3"/>
                    <a:pt x="19" y="1"/>
                  </a:cubicBezTo>
                  <a:cubicBezTo>
                    <a:pt x="15" y="0"/>
                    <a:pt x="10" y="9"/>
                    <a:pt x="1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55" name="Freeform 45"/>
            <p:cNvSpPr/>
            <p:nvPr/>
          </p:nvSpPr>
          <p:spPr bwMode="auto">
            <a:xfrm>
              <a:off x="3462337" y="1392238"/>
              <a:ext cx="33338" cy="587375"/>
            </a:xfrm>
            <a:custGeom>
              <a:avLst/>
              <a:gdLst>
                <a:gd name="T0" fmla="*/ 2 w 22"/>
                <a:gd name="T1" fmla="*/ 10 h 397"/>
                <a:gd name="T2" fmla="*/ 0 w 22"/>
                <a:gd name="T3" fmla="*/ 223 h 397"/>
                <a:gd name="T4" fmla="*/ 4 w 22"/>
                <a:gd name="T5" fmla="*/ 317 h 397"/>
                <a:gd name="T6" fmla="*/ 14 w 22"/>
                <a:gd name="T7" fmla="*/ 393 h 397"/>
                <a:gd name="T8" fmla="*/ 22 w 22"/>
                <a:gd name="T9" fmla="*/ 388 h 397"/>
                <a:gd name="T10" fmla="*/ 20 w 22"/>
                <a:gd name="T11" fmla="*/ 383 h 397"/>
                <a:gd name="T12" fmla="*/ 14 w 22"/>
                <a:gd name="T13" fmla="*/ 390 h 397"/>
                <a:gd name="T14" fmla="*/ 14 w 22"/>
                <a:gd name="T15" fmla="*/ 391 h 397"/>
                <a:gd name="T16" fmla="*/ 22 w 22"/>
                <a:gd name="T17" fmla="*/ 386 h 397"/>
                <a:gd name="T18" fmla="*/ 13 w 22"/>
                <a:gd name="T19" fmla="*/ 301 h 397"/>
                <a:gd name="T20" fmla="*/ 9 w 22"/>
                <a:gd name="T21" fmla="*/ 198 h 397"/>
                <a:gd name="T22" fmla="*/ 10 w 22"/>
                <a:gd name="T23" fmla="*/ 5 h 397"/>
                <a:gd name="T24" fmla="*/ 2 w 22"/>
                <a:gd name="T25" fmla="*/ 1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97">
                  <a:moveTo>
                    <a:pt x="2" y="10"/>
                  </a:moveTo>
                  <a:cubicBezTo>
                    <a:pt x="9" y="81"/>
                    <a:pt x="1" y="152"/>
                    <a:pt x="0" y="223"/>
                  </a:cubicBezTo>
                  <a:cubicBezTo>
                    <a:pt x="0" y="255"/>
                    <a:pt x="4" y="286"/>
                    <a:pt x="4" y="317"/>
                  </a:cubicBezTo>
                  <a:cubicBezTo>
                    <a:pt x="5" y="343"/>
                    <a:pt x="3" y="368"/>
                    <a:pt x="14" y="393"/>
                  </a:cubicBezTo>
                  <a:cubicBezTo>
                    <a:pt x="16" y="397"/>
                    <a:pt x="22" y="391"/>
                    <a:pt x="22" y="388"/>
                  </a:cubicBezTo>
                  <a:cubicBezTo>
                    <a:pt x="22" y="386"/>
                    <a:pt x="22" y="385"/>
                    <a:pt x="20" y="383"/>
                  </a:cubicBezTo>
                  <a:cubicBezTo>
                    <a:pt x="17" y="379"/>
                    <a:pt x="10" y="387"/>
                    <a:pt x="14" y="390"/>
                  </a:cubicBezTo>
                  <a:cubicBezTo>
                    <a:pt x="14" y="390"/>
                    <a:pt x="14" y="390"/>
                    <a:pt x="14" y="391"/>
                  </a:cubicBezTo>
                  <a:cubicBezTo>
                    <a:pt x="16" y="389"/>
                    <a:pt x="19" y="388"/>
                    <a:pt x="22" y="386"/>
                  </a:cubicBezTo>
                  <a:cubicBezTo>
                    <a:pt x="10" y="359"/>
                    <a:pt x="14" y="330"/>
                    <a:pt x="13" y="301"/>
                  </a:cubicBezTo>
                  <a:cubicBezTo>
                    <a:pt x="11" y="267"/>
                    <a:pt x="8" y="233"/>
                    <a:pt x="9" y="198"/>
                  </a:cubicBezTo>
                  <a:cubicBezTo>
                    <a:pt x="10" y="134"/>
                    <a:pt x="17" y="70"/>
                    <a:pt x="10" y="5"/>
                  </a:cubicBezTo>
                  <a:cubicBezTo>
                    <a:pt x="9" y="0"/>
                    <a:pt x="1" y="5"/>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grpSp>
      <p:grpSp>
        <p:nvGrpSpPr>
          <p:cNvPr id="56" name="组合 55"/>
          <p:cNvGrpSpPr/>
          <p:nvPr/>
        </p:nvGrpSpPr>
        <p:grpSpPr>
          <a:xfrm>
            <a:off x="5077904" y="1905900"/>
            <a:ext cx="395744" cy="418265"/>
            <a:chOff x="3903662" y="4889501"/>
            <a:chExt cx="585788" cy="619125"/>
          </a:xfrm>
          <a:solidFill>
            <a:srgbClr val="FFFFFF"/>
          </a:solidFill>
        </p:grpSpPr>
        <p:sp>
          <p:nvSpPr>
            <p:cNvPr id="57" name="Freeform 46"/>
            <p:cNvSpPr/>
            <p:nvPr/>
          </p:nvSpPr>
          <p:spPr bwMode="auto">
            <a:xfrm>
              <a:off x="3940175" y="5048251"/>
              <a:ext cx="473075" cy="365125"/>
            </a:xfrm>
            <a:custGeom>
              <a:avLst/>
              <a:gdLst>
                <a:gd name="T0" fmla="*/ 106 w 320"/>
                <a:gd name="T1" fmla="*/ 15 h 247"/>
                <a:gd name="T2" fmla="*/ 47 w 320"/>
                <a:gd name="T3" fmla="*/ 188 h 247"/>
                <a:gd name="T4" fmla="*/ 226 w 320"/>
                <a:gd name="T5" fmla="*/ 230 h 247"/>
                <a:gd name="T6" fmla="*/ 281 w 320"/>
                <a:gd name="T7" fmla="*/ 66 h 247"/>
                <a:gd name="T8" fmla="*/ 184 w 320"/>
                <a:gd name="T9" fmla="*/ 8 h 247"/>
                <a:gd name="T10" fmla="*/ 139 w 320"/>
                <a:gd name="T11" fmla="*/ 4 h 247"/>
                <a:gd name="T12" fmla="*/ 107 w 320"/>
                <a:gd name="T13" fmla="*/ 14 h 247"/>
                <a:gd name="T14" fmla="*/ 106 w 320"/>
                <a:gd name="T15" fmla="*/ 23 h 247"/>
                <a:gd name="T16" fmla="*/ 161 w 320"/>
                <a:gd name="T17" fmla="*/ 14 h 247"/>
                <a:gd name="T18" fmla="*/ 250 w 320"/>
                <a:gd name="T19" fmla="*/ 48 h 247"/>
                <a:gd name="T20" fmla="*/ 227 w 320"/>
                <a:gd name="T21" fmla="*/ 222 h 247"/>
                <a:gd name="T22" fmla="*/ 66 w 320"/>
                <a:gd name="T23" fmla="*/ 192 h 247"/>
                <a:gd name="T24" fmla="*/ 39 w 320"/>
                <a:gd name="T25" fmla="*/ 109 h 247"/>
                <a:gd name="T26" fmla="*/ 107 w 320"/>
                <a:gd name="T27" fmla="*/ 22 h 247"/>
                <a:gd name="T28" fmla="*/ 106 w 320"/>
                <a:gd name="T29" fmla="*/ 1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247">
                  <a:moveTo>
                    <a:pt x="106" y="15"/>
                  </a:moveTo>
                  <a:cubicBezTo>
                    <a:pt x="46" y="44"/>
                    <a:pt x="0" y="126"/>
                    <a:pt x="47" y="188"/>
                  </a:cubicBezTo>
                  <a:cubicBezTo>
                    <a:pt x="84" y="236"/>
                    <a:pt x="172" y="247"/>
                    <a:pt x="226" y="230"/>
                  </a:cubicBezTo>
                  <a:cubicBezTo>
                    <a:pt x="294" y="210"/>
                    <a:pt x="320" y="123"/>
                    <a:pt x="281" y="66"/>
                  </a:cubicBezTo>
                  <a:cubicBezTo>
                    <a:pt x="258" y="34"/>
                    <a:pt x="222" y="16"/>
                    <a:pt x="184" y="8"/>
                  </a:cubicBezTo>
                  <a:cubicBezTo>
                    <a:pt x="172" y="5"/>
                    <a:pt x="151" y="0"/>
                    <a:pt x="139" y="4"/>
                  </a:cubicBezTo>
                  <a:cubicBezTo>
                    <a:pt x="128" y="8"/>
                    <a:pt x="118" y="11"/>
                    <a:pt x="107" y="14"/>
                  </a:cubicBezTo>
                  <a:cubicBezTo>
                    <a:pt x="103" y="16"/>
                    <a:pt x="100" y="25"/>
                    <a:pt x="106" y="23"/>
                  </a:cubicBezTo>
                  <a:cubicBezTo>
                    <a:pt x="126" y="17"/>
                    <a:pt x="140" y="12"/>
                    <a:pt x="161" y="14"/>
                  </a:cubicBezTo>
                  <a:cubicBezTo>
                    <a:pt x="193" y="17"/>
                    <a:pt x="224" y="28"/>
                    <a:pt x="250" y="48"/>
                  </a:cubicBezTo>
                  <a:cubicBezTo>
                    <a:pt x="311" y="96"/>
                    <a:pt x="303" y="195"/>
                    <a:pt x="227" y="222"/>
                  </a:cubicBezTo>
                  <a:cubicBezTo>
                    <a:pt x="178" y="239"/>
                    <a:pt x="106" y="225"/>
                    <a:pt x="66" y="192"/>
                  </a:cubicBezTo>
                  <a:cubicBezTo>
                    <a:pt x="41" y="172"/>
                    <a:pt x="35" y="140"/>
                    <a:pt x="39" y="109"/>
                  </a:cubicBezTo>
                  <a:cubicBezTo>
                    <a:pt x="43" y="69"/>
                    <a:pt x="73" y="39"/>
                    <a:pt x="107" y="22"/>
                  </a:cubicBezTo>
                  <a:cubicBezTo>
                    <a:pt x="112" y="20"/>
                    <a:pt x="112" y="12"/>
                    <a:pt x="10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58" name="Freeform 47"/>
            <p:cNvSpPr/>
            <p:nvPr/>
          </p:nvSpPr>
          <p:spPr bwMode="auto">
            <a:xfrm>
              <a:off x="4154487" y="5113338"/>
              <a:ext cx="33338" cy="123825"/>
            </a:xfrm>
            <a:custGeom>
              <a:avLst/>
              <a:gdLst>
                <a:gd name="T0" fmla="*/ 1 w 22"/>
                <a:gd name="T1" fmla="*/ 10 h 83"/>
                <a:gd name="T2" fmla="*/ 8 w 22"/>
                <a:gd name="T3" fmla="*/ 65 h 83"/>
                <a:gd name="T4" fmla="*/ 13 w 22"/>
                <a:gd name="T5" fmla="*/ 82 h 83"/>
                <a:gd name="T6" fmla="*/ 16 w 22"/>
                <a:gd name="T7" fmla="*/ 73 h 83"/>
                <a:gd name="T8" fmla="*/ 16 w 22"/>
                <a:gd name="T9" fmla="*/ 49 h 83"/>
                <a:gd name="T10" fmla="*/ 9 w 22"/>
                <a:gd name="T11" fmla="*/ 5 h 83"/>
                <a:gd name="T12" fmla="*/ 1 w 22"/>
                <a:gd name="T13" fmla="*/ 10 h 83"/>
              </a:gdLst>
              <a:ahLst/>
              <a:cxnLst>
                <a:cxn ang="0">
                  <a:pos x="T0" y="T1"/>
                </a:cxn>
                <a:cxn ang="0">
                  <a:pos x="T2" y="T3"/>
                </a:cxn>
                <a:cxn ang="0">
                  <a:pos x="T4" y="T5"/>
                </a:cxn>
                <a:cxn ang="0">
                  <a:pos x="T6" y="T7"/>
                </a:cxn>
                <a:cxn ang="0">
                  <a:pos x="T8" y="T9"/>
                </a:cxn>
                <a:cxn ang="0">
                  <a:pos x="T10" y="T11"/>
                </a:cxn>
                <a:cxn ang="0">
                  <a:pos x="T12" y="T13"/>
                </a:cxn>
              </a:cxnLst>
              <a:rect l="0" t="0" r="r" b="b"/>
              <a:pathLst>
                <a:path w="22" h="83">
                  <a:moveTo>
                    <a:pt x="1" y="10"/>
                  </a:moveTo>
                  <a:cubicBezTo>
                    <a:pt x="4" y="28"/>
                    <a:pt x="8" y="46"/>
                    <a:pt x="8" y="65"/>
                  </a:cubicBezTo>
                  <a:cubicBezTo>
                    <a:pt x="7" y="70"/>
                    <a:pt x="6" y="81"/>
                    <a:pt x="13" y="82"/>
                  </a:cubicBezTo>
                  <a:cubicBezTo>
                    <a:pt x="18" y="83"/>
                    <a:pt x="22" y="74"/>
                    <a:pt x="16" y="73"/>
                  </a:cubicBezTo>
                  <a:cubicBezTo>
                    <a:pt x="15" y="73"/>
                    <a:pt x="17" y="52"/>
                    <a:pt x="16" y="49"/>
                  </a:cubicBezTo>
                  <a:cubicBezTo>
                    <a:pt x="15" y="35"/>
                    <a:pt x="12" y="20"/>
                    <a:pt x="9" y="5"/>
                  </a:cubicBezTo>
                  <a:cubicBezTo>
                    <a:pt x="8" y="0"/>
                    <a:pt x="0" y="5"/>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59" name="Freeform 48"/>
            <p:cNvSpPr/>
            <p:nvPr/>
          </p:nvSpPr>
          <p:spPr bwMode="auto">
            <a:xfrm>
              <a:off x="4154487" y="5218113"/>
              <a:ext cx="42863" cy="38100"/>
            </a:xfrm>
            <a:custGeom>
              <a:avLst/>
              <a:gdLst>
                <a:gd name="T0" fmla="*/ 6 w 29"/>
                <a:gd name="T1" fmla="*/ 6 h 25"/>
                <a:gd name="T2" fmla="*/ 27 w 29"/>
                <a:gd name="T3" fmla="*/ 15 h 25"/>
                <a:gd name="T4" fmla="*/ 10 w 29"/>
                <a:gd name="T5" fmla="*/ 3 h 25"/>
                <a:gd name="T6" fmla="*/ 8 w 29"/>
                <a:gd name="T7" fmla="*/ 19 h 25"/>
                <a:gd name="T8" fmla="*/ 20 w 29"/>
                <a:gd name="T9" fmla="*/ 15 h 25"/>
                <a:gd name="T10" fmla="*/ 5 w 29"/>
                <a:gd name="T11" fmla="*/ 7 h 25"/>
                <a:gd name="T12" fmla="*/ 17 w 29"/>
                <a:gd name="T13" fmla="*/ 22 h 25"/>
                <a:gd name="T14" fmla="*/ 18 w 29"/>
                <a:gd name="T15" fmla="*/ 9 h 25"/>
                <a:gd name="T16" fmla="*/ 7 w 29"/>
                <a:gd name="T17" fmla="*/ 12 h 25"/>
                <a:gd name="T18" fmla="*/ 13 w 29"/>
                <a:gd name="T19" fmla="*/ 18 h 25"/>
                <a:gd name="T20" fmla="*/ 18 w 29"/>
                <a:gd name="T21" fmla="*/ 15 h 25"/>
                <a:gd name="T22" fmla="*/ 20 w 29"/>
                <a:gd name="T23" fmla="*/ 14 h 25"/>
                <a:gd name="T24" fmla="*/ 16 w 29"/>
                <a:gd name="T25" fmla="*/ 5 h 25"/>
                <a:gd name="T26" fmla="*/ 12 w 29"/>
                <a:gd name="T27" fmla="*/ 18 h 25"/>
                <a:gd name="T28" fmla="*/ 20 w 29"/>
                <a:gd name="T29" fmla="*/ 13 h 25"/>
                <a:gd name="T30" fmla="*/ 12 w 29"/>
                <a:gd name="T31" fmla="*/ 15 h 25"/>
                <a:gd name="T32" fmla="*/ 14 w 29"/>
                <a:gd name="T33" fmla="*/ 11 h 25"/>
                <a:gd name="T34" fmla="*/ 18 w 29"/>
                <a:gd name="T35" fmla="*/ 10 h 25"/>
                <a:gd name="T36" fmla="*/ 18 w 29"/>
                <a:gd name="T37" fmla="*/ 8 h 25"/>
                <a:gd name="T38" fmla="*/ 17 w 29"/>
                <a:gd name="T39" fmla="*/ 10 h 25"/>
                <a:gd name="T40" fmla="*/ 16 w 29"/>
                <a:gd name="T41" fmla="*/ 12 h 25"/>
                <a:gd name="T42" fmla="*/ 14 w 29"/>
                <a:gd name="T43" fmla="*/ 14 h 25"/>
                <a:gd name="T44" fmla="*/ 15 w 29"/>
                <a:gd name="T45" fmla="*/ 14 h 25"/>
                <a:gd name="T46" fmla="*/ 19 w 29"/>
                <a:gd name="T47" fmla="*/ 6 h 25"/>
                <a:gd name="T48" fmla="*/ 14 w 29"/>
                <a:gd name="T49" fmla="*/ 10 h 25"/>
                <a:gd name="T50" fmla="*/ 18 w 29"/>
                <a:gd name="T51" fmla="*/ 9 h 25"/>
                <a:gd name="T52" fmla="*/ 13 w 29"/>
                <a:gd name="T53" fmla="*/ 4 h 25"/>
                <a:gd name="T54" fmla="*/ 11 w 29"/>
                <a:gd name="T55" fmla="*/ 16 h 25"/>
                <a:gd name="T56" fmla="*/ 17 w 29"/>
                <a:gd name="T57" fmla="*/ 13 h 25"/>
                <a:gd name="T58" fmla="*/ 13 w 29"/>
                <a:gd name="T59" fmla="*/ 14 h 25"/>
                <a:gd name="T60" fmla="*/ 11 w 29"/>
                <a:gd name="T61" fmla="*/ 14 h 25"/>
                <a:gd name="T62" fmla="*/ 11 w 29"/>
                <a:gd name="T63" fmla="*/ 14 h 25"/>
                <a:gd name="T64" fmla="*/ 10 w 29"/>
                <a:gd name="T65" fmla="*/ 13 h 25"/>
                <a:gd name="T66" fmla="*/ 10 w 29"/>
                <a:gd name="T67" fmla="*/ 13 h 25"/>
                <a:gd name="T68" fmla="*/ 11 w 29"/>
                <a:gd name="T69" fmla="*/ 12 h 25"/>
                <a:gd name="T70" fmla="*/ 11 w 29"/>
                <a:gd name="T71" fmla="*/ 11 h 25"/>
                <a:gd name="T72" fmla="*/ 11 w 29"/>
                <a:gd name="T73" fmla="*/ 11 h 25"/>
                <a:gd name="T74" fmla="*/ 12 w 29"/>
                <a:gd name="T75" fmla="*/ 10 h 25"/>
                <a:gd name="T76" fmla="*/ 11 w 29"/>
                <a:gd name="T77" fmla="*/ 10 h 25"/>
                <a:gd name="T78" fmla="*/ 11 w 29"/>
                <a:gd name="T79" fmla="*/ 10 h 25"/>
                <a:gd name="T80" fmla="*/ 11 w 29"/>
                <a:gd name="T81" fmla="*/ 11 h 25"/>
                <a:gd name="T82" fmla="*/ 12 w 29"/>
                <a:gd name="T83" fmla="*/ 17 h 25"/>
                <a:gd name="T84" fmla="*/ 13 w 29"/>
                <a:gd name="T85" fmla="*/ 11 h 25"/>
                <a:gd name="T86" fmla="*/ 11 w 29"/>
                <a:gd name="T87" fmla="*/ 10 h 25"/>
                <a:gd name="T88" fmla="*/ 11 w 29"/>
                <a:gd name="T89" fmla="*/ 11 h 25"/>
                <a:gd name="T90" fmla="*/ 10 w 29"/>
                <a:gd name="T91" fmla="*/ 12 h 25"/>
                <a:gd name="T92" fmla="*/ 10 w 29"/>
                <a:gd name="T93" fmla="*/ 12 h 25"/>
                <a:gd name="T94" fmla="*/ 12 w 29"/>
                <a:gd name="T95" fmla="*/ 11 h 25"/>
                <a:gd name="T96" fmla="*/ 13 w 29"/>
                <a:gd name="T97" fmla="*/ 11 h 25"/>
                <a:gd name="T98" fmla="*/ 19 w 29"/>
                <a:gd name="T99" fmla="*/ 15 h 25"/>
                <a:gd name="T100" fmla="*/ 20 w 29"/>
                <a:gd name="T101" fmla="*/ 14 h 25"/>
                <a:gd name="T102" fmla="*/ 20 w 29"/>
                <a:gd name="T103" fmla="*/ 14 h 25"/>
                <a:gd name="T104" fmla="*/ 12 w 29"/>
                <a:gd name="T105" fmla="*/ 13 h 25"/>
                <a:gd name="T106" fmla="*/ 10 w 29"/>
                <a:gd name="T107" fmla="*/ 11 h 25"/>
                <a:gd name="T108" fmla="*/ 9 w 29"/>
                <a:gd name="T109" fmla="*/ 13 h 25"/>
                <a:gd name="T110" fmla="*/ 10 w 29"/>
                <a:gd name="T111" fmla="*/ 12 h 25"/>
                <a:gd name="T112" fmla="*/ 12 w 29"/>
                <a:gd name="T113" fmla="*/ 12 h 25"/>
                <a:gd name="T114" fmla="*/ 19 w 29"/>
                <a:gd name="T11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 h="25">
                  <a:moveTo>
                    <a:pt x="19" y="4"/>
                  </a:moveTo>
                  <a:cubicBezTo>
                    <a:pt x="15" y="2"/>
                    <a:pt x="10" y="3"/>
                    <a:pt x="6" y="6"/>
                  </a:cubicBezTo>
                  <a:cubicBezTo>
                    <a:pt x="3" y="9"/>
                    <a:pt x="0" y="14"/>
                    <a:pt x="3" y="18"/>
                  </a:cubicBezTo>
                  <a:cubicBezTo>
                    <a:pt x="9" y="25"/>
                    <a:pt x="25" y="25"/>
                    <a:pt x="27" y="15"/>
                  </a:cubicBezTo>
                  <a:cubicBezTo>
                    <a:pt x="29" y="10"/>
                    <a:pt x="25" y="6"/>
                    <a:pt x="21" y="3"/>
                  </a:cubicBezTo>
                  <a:cubicBezTo>
                    <a:pt x="17" y="2"/>
                    <a:pt x="13" y="2"/>
                    <a:pt x="10" y="3"/>
                  </a:cubicBezTo>
                  <a:cubicBezTo>
                    <a:pt x="6" y="5"/>
                    <a:pt x="4" y="8"/>
                    <a:pt x="3" y="12"/>
                  </a:cubicBezTo>
                  <a:cubicBezTo>
                    <a:pt x="2" y="16"/>
                    <a:pt x="5" y="18"/>
                    <a:pt x="8" y="19"/>
                  </a:cubicBezTo>
                  <a:cubicBezTo>
                    <a:pt x="10" y="20"/>
                    <a:pt x="12" y="21"/>
                    <a:pt x="14" y="21"/>
                  </a:cubicBezTo>
                  <a:cubicBezTo>
                    <a:pt x="17" y="21"/>
                    <a:pt x="20" y="18"/>
                    <a:pt x="20" y="15"/>
                  </a:cubicBezTo>
                  <a:cubicBezTo>
                    <a:pt x="20" y="11"/>
                    <a:pt x="21" y="4"/>
                    <a:pt x="16" y="2"/>
                  </a:cubicBezTo>
                  <a:cubicBezTo>
                    <a:pt x="12" y="0"/>
                    <a:pt x="7" y="4"/>
                    <a:pt x="5" y="7"/>
                  </a:cubicBezTo>
                  <a:cubicBezTo>
                    <a:pt x="3" y="10"/>
                    <a:pt x="1" y="15"/>
                    <a:pt x="3" y="19"/>
                  </a:cubicBezTo>
                  <a:cubicBezTo>
                    <a:pt x="5" y="24"/>
                    <a:pt x="13" y="23"/>
                    <a:pt x="17" y="22"/>
                  </a:cubicBezTo>
                  <a:cubicBezTo>
                    <a:pt x="19" y="21"/>
                    <a:pt x="22" y="17"/>
                    <a:pt x="21" y="14"/>
                  </a:cubicBezTo>
                  <a:cubicBezTo>
                    <a:pt x="20" y="13"/>
                    <a:pt x="19" y="11"/>
                    <a:pt x="18" y="9"/>
                  </a:cubicBezTo>
                  <a:cubicBezTo>
                    <a:pt x="17" y="7"/>
                    <a:pt x="15" y="5"/>
                    <a:pt x="13" y="4"/>
                  </a:cubicBezTo>
                  <a:cubicBezTo>
                    <a:pt x="9" y="2"/>
                    <a:pt x="3" y="8"/>
                    <a:pt x="7" y="12"/>
                  </a:cubicBezTo>
                  <a:cubicBezTo>
                    <a:pt x="8" y="13"/>
                    <a:pt x="9" y="14"/>
                    <a:pt x="10" y="15"/>
                  </a:cubicBezTo>
                  <a:cubicBezTo>
                    <a:pt x="11" y="17"/>
                    <a:pt x="12" y="17"/>
                    <a:pt x="13" y="18"/>
                  </a:cubicBezTo>
                  <a:cubicBezTo>
                    <a:pt x="15" y="18"/>
                    <a:pt x="16" y="17"/>
                    <a:pt x="17" y="16"/>
                  </a:cubicBezTo>
                  <a:cubicBezTo>
                    <a:pt x="18" y="16"/>
                    <a:pt x="18" y="15"/>
                    <a:pt x="18" y="15"/>
                  </a:cubicBezTo>
                  <a:cubicBezTo>
                    <a:pt x="18" y="15"/>
                    <a:pt x="18" y="15"/>
                    <a:pt x="19" y="15"/>
                  </a:cubicBezTo>
                  <a:cubicBezTo>
                    <a:pt x="19" y="15"/>
                    <a:pt x="20" y="15"/>
                    <a:pt x="20" y="14"/>
                  </a:cubicBezTo>
                  <a:cubicBezTo>
                    <a:pt x="23" y="13"/>
                    <a:pt x="26" y="6"/>
                    <a:pt x="21" y="6"/>
                  </a:cubicBezTo>
                  <a:cubicBezTo>
                    <a:pt x="19" y="6"/>
                    <a:pt x="17" y="5"/>
                    <a:pt x="16" y="5"/>
                  </a:cubicBezTo>
                  <a:cubicBezTo>
                    <a:pt x="12" y="6"/>
                    <a:pt x="9" y="9"/>
                    <a:pt x="9" y="13"/>
                  </a:cubicBezTo>
                  <a:cubicBezTo>
                    <a:pt x="9" y="14"/>
                    <a:pt x="11" y="16"/>
                    <a:pt x="12" y="18"/>
                  </a:cubicBezTo>
                  <a:cubicBezTo>
                    <a:pt x="13" y="19"/>
                    <a:pt x="15" y="19"/>
                    <a:pt x="16" y="18"/>
                  </a:cubicBezTo>
                  <a:cubicBezTo>
                    <a:pt x="18" y="17"/>
                    <a:pt x="20" y="15"/>
                    <a:pt x="20" y="13"/>
                  </a:cubicBezTo>
                  <a:cubicBezTo>
                    <a:pt x="20" y="11"/>
                    <a:pt x="18" y="9"/>
                    <a:pt x="16" y="10"/>
                  </a:cubicBezTo>
                  <a:cubicBezTo>
                    <a:pt x="14" y="10"/>
                    <a:pt x="12" y="13"/>
                    <a:pt x="12" y="15"/>
                  </a:cubicBezTo>
                  <a:cubicBezTo>
                    <a:pt x="12" y="15"/>
                    <a:pt x="12" y="15"/>
                    <a:pt x="12" y="15"/>
                  </a:cubicBezTo>
                  <a:cubicBezTo>
                    <a:pt x="12" y="14"/>
                    <a:pt x="13" y="12"/>
                    <a:pt x="14" y="11"/>
                  </a:cubicBezTo>
                  <a:cubicBezTo>
                    <a:pt x="14" y="11"/>
                    <a:pt x="14" y="11"/>
                    <a:pt x="14" y="11"/>
                  </a:cubicBezTo>
                  <a:cubicBezTo>
                    <a:pt x="15" y="11"/>
                    <a:pt x="17" y="10"/>
                    <a:pt x="18" y="10"/>
                  </a:cubicBezTo>
                  <a:cubicBezTo>
                    <a:pt x="19" y="10"/>
                    <a:pt x="19" y="11"/>
                    <a:pt x="18" y="10"/>
                  </a:cubicBezTo>
                  <a:cubicBezTo>
                    <a:pt x="18" y="9"/>
                    <a:pt x="18" y="9"/>
                    <a:pt x="18" y="8"/>
                  </a:cubicBezTo>
                  <a:cubicBezTo>
                    <a:pt x="17" y="8"/>
                    <a:pt x="18" y="9"/>
                    <a:pt x="18" y="8"/>
                  </a:cubicBezTo>
                  <a:cubicBezTo>
                    <a:pt x="17" y="9"/>
                    <a:pt x="17" y="10"/>
                    <a:pt x="17" y="10"/>
                  </a:cubicBezTo>
                  <a:cubicBezTo>
                    <a:pt x="17" y="10"/>
                    <a:pt x="17" y="10"/>
                    <a:pt x="17" y="10"/>
                  </a:cubicBezTo>
                  <a:cubicBezTo>
                    <a:pt x="17" y="11"/>
                    <a:pt x="17" y="12"/>
                    <a:pt x="16" y="12"/>
                  </a:cubicBezTo>
                  <a:cubicBezTo>
                    <a:pt x="16" y="12"/>
                    <a:pt x="16" y="12"/>
                    <a:pt x="16" y="12"/>
                  </a:cubicBezTo>
                  <a:cubicBezTo>
                    <a:pt x="16" y="13"/>
                    <a:pt x="15" y="13"/>
                    <a:pt x="14" y="14"/>
                  </a:cubicBezTo>
                  <a:cubicBezTo>
                    <a:pt x="13" y="15"/>
                    <a:pt x="13" y="14"/>
                    <a:pt x="14" y="14"/>
                  </a:cubicBezTo>
                  <a:cubicBezTo>
                    <a:pt x="14" y="14"/>
                    <a:pt x="15" y="14"/>
                    <a:pt x="15" y="14"/>
                  </a:cubicBezTo>
                  <a:cubicBezTo>
                    <a:pt x="16" y="15"/>
                    <a:pt x="17" y="15"/>
                    <a:pt x="18" y="15"/>
                  </a:cubicBezTo>
                  <a:cubicBezTo>
                    <a:pt x="18" y="12"/>
                    <a:pt x="18" y="9"/>
                    <a:pt x="19" y="6"/>
                  </a:cubicBezTo>
                  <a:cubicBezTo>
                    <a:pt x="17" y="7"/>
                    <a:pt x="16" y="8"/>
                    <a:pt x="15" y="9"/>
                  </a:cubicBezTo>
                  <a:cubicBezTo>
                    <a:pt x="14" y="9"/>
                    <a:pt x="14" y="9"/>
                    <a:pt x="14" y="10"/>
                  </a:cubicBezTo>
                  <a:cubicBezTo>
                    <a:pt x="14" y="9"/>
                    <a:pt x="16" y="8"/>
                    <a:pt x="18" y="9"/>
                  </a:cubicBezTo>
                  <a:cubicBezTo>
                    <a:pt x="17" y="9"/>
                    <a:pt x="17" y="8"/>
                    <a:pt x="18" y="9"/>
                  </a:cubicBezTo>
                  <a:cubicBezTo>
                    <a:pt x="17" y="9"/>
                    <a:pt x="17" y="8"/>
                    <a:pt x="16" y="8"/>
                  </a:cubicBezTo>
                  <a:cubicBezTo>
                    <a:pt x="15" y="6"/>
                    <a:pt x="14" y="5"/>
                    <a:pt x="13" y="4"/>
                  </a:cubicBezTo>
                  <a:cubicBezTo>
                    <a:pt x="11" y="7"/>
                    <a:pt x="9" y="9"/>
                    <a:pt x="7" y="12"/>
                  </a:cubicBezTo>
                  <a:cubicBezTo>
                    <a:pt x="8" y="13"/>
                    <a:pt x="10" y="14"/>
                    <a:pt x="11" y="16"/>
                  </a:cubicBezTo>
                  <a:cubicBezTo>
                    <a:pt x="12" y="17"/>
                    <a:pt x="12" y="19"/>
                    <a:pt x="13" y="21"/>
                  </a:cubicBezTo>
                  <a:cubicBezTo>
                    <a:pt x="15" y="18"/>
                    <a:pt x="16" y="16"/>
                    <a:pt x="17" y="13"/>
                  </a:cubicBezTo>
                  <a:cubicBezTo>
                    <a:pt x="16" y="14"/>
                    <a:pt x="15" y="14"/>
                    <a:pt x="14" y="14"/>
                  </a:cubicBezTo>
                  <a:cubicBezTo>
                    <a:pt x="15" y="14"/>
                    <a:pt x="13" y="14"/>
                    <a:pt x="13" y="14"/>
                  </a:cubicBezTo>
                  <a:cubicBezTo>
                    <a:pt x="13" y="14"/>
                    <a:pt x="12" y="14"/>
                    <a:pt x="12" y="14"/>
                  </a:cubicBezTo>
                  <a:cubicBezTo>
                    <a:pt x="11" y="14"/>
                    <a:pt x="12" y="14"/>
                    <a:pt x="11" y="14"/>
                  </a:cubicBezTo>
                  <a:cubicBezTo>
                    <a:pt x="11" y="14"/>
                    <a:pt x="11" y="14"/>
                    <a:pt x="11" y="14"/>
                  </a:cubicBezTo>
                  <a:cubicBezTo>
                    <a:pt x="12" y="14"/>
                    <a:pt x="11" y="14"/>
                    <a:pt x="11" y="14"/>
                  </a:cubicBezTo>
                  <a:cubicBezTo>
                    <a:pt x="10" y="13"/>
                    <a:pt x="11" y="14"/>
                    <a:pt x="10" y="14"/>
                  </a:cubicBezTo>
                  <a:cubicBezTo>
                    <a:pt x="10" y="13"/>
                    <a:pt x="10" y="13"/>
                    <a:pt x="10" y="13"/>
                  </a:cubicBezTo>
                  <a:cubicBezTo>
                    <a:pt x="11" y="14"/>
                    <a:pt x="10" y="13"/>
                    <a:pt x="10" y="13"/>
                  </a:cubicBezTo>
                  <a:cubicBezTo>
                    <a:pt x="10" y="12"/>
                    <a:pt x="10" y="14"/>
                    <a:pt x="10" y="13"/>
                  </a:cubicBezTo>
                  <a:cubicBezTo>
                    <a:pt x="10" y="13"/>
                    <a:pt x="10" y="12"/>
                    <a:pt x="10" y="12"/>
                  </a:cubicBezTo>
                  <a:cubicBezTo>
                    <a:pt x="10" y="14"/>
                    <a:pt x="10" y="12"/>
                    <a:pt x="11" y="12"/>
                  </a:cubicBezTo>
                  <a:cubicBezTo>
                    <a:pt x="10" y="13"/>
                    <a:pt x="11" y="11"/>
                    <a:pt x="11" y="11"/>
                  </a:cubicBezTo>
                  <a:cubicBezTo>
                    <a:pt x="12" y="10"/>
                    <a:pt x="10" y="12"/>
                    <a:pt x="11" y="11"/>
                  </a:cubicBezTo>
                  <a:cubicBezTo>
                    <a:pt x="11" y="11"/>
                    <a:pt x="11" y="11"/>
                    <a:pt x="12" y="10"/>
                  </a:cubicBezTo>
                  <a:cubicBezTo>
                    <a:pt x="12" y="9"/>
                    <a:pt x="11" y="11"/>
                    <a:pt x="11" y="11"/>
                  </a:cubicBezTo>
                  <a:cubicBezTo>
                    <a:pt x="12" y="10"/>
                    <a:pt x="12" y="10"/>
                    <a:pt x="12" y="10"/>
                  </a:cubicBezTo>
                  <a:cubicBezTo>
                    <a:pt x="11" y="11"/>
                    <a:pt x="11" y="10"/>
                    <a:pt x="12" y="10"/>
                  </a:cubicBezTo>
                  <a:cubicBezTo>
                    <a:pt x="13" y="10"/>
                    <a:pt x="11" y="10"/>
                    <a:pt x="11" y="10"/>
                  </a:cubicBezTo>
                  <a:cubicBezTo>
                    <a:pt x="12" y="10"/>
                    <a:pt x="11" y="10"/>
                    <a:pt x="11" y="10"/>
                  </a:cubicBezTo>
                  <a:cubicBezTo>
                    <a:pt x="12" y="10"/>
                    <a:pt x="10" y="10"/>
                    <a:pt x="11" y="10"/>
                  </a:cubicBezTo>
                  <a:cubicBezTo>
                    <a:pt x="12" y="10"/>
                    <a:pt x="10" y="10"/>
                    <a:pt x="11" y="10"/>
                  </a:cubicBezTo>
                  <a:cubicBezTo>
                    <a:pt x="11" y="10"/>
                    <a:pt x="12" y="11"/>
                    <a:pt x="11" y="10"/>
                  </a:cubicBezTo>
                  <a:cubicBezTo>
                    <a:pt x="11" y="10"/>
                    <a:pt x="11" y="10"/>
                    <a:pt x="11" y="11"/>
                  </a:cubicBezTo>
                  <a:cubicBezTo>
                    <a:pt x="12" y="12"/>
                    <a:pt x="11" y="10"/>
                    <a:pt x="11" y="11"/>
                  </a:cubicBezTo>
                  <a:cubicBezTo>
                    <a:pt x="12" y="14"/>
                    <a:pt x="12" y="15"/>
                    <a:pt x="12" y="17"/>
                  </a:cubicBezTo>
                  <a:cubicBezTo>
                    <a:pt x="14" y="16"/>
                    <a:pt x="15" y="14"/>
                    <a:pt x="17" y="12"/>
                  </a:cubicBezTo>
                  <a:cubicBezTo>
                    <a:pt x="16" y="12"/>
                    <a:pt x="15" y="12"/>
                    <a:pt x="13" y="11"/>
                  </a:cubicBezTo>
                  <a:cubicBezTo>
                    <a:pt x="12" y="11"/>
                    <a:pt x="12" y="11"/>
                    <a:pt x="11" y="10"/>
                  </a:cubicBezTo>
                  <a:cubicBezTo>
                    <a:pt x="12" y="11"/>
                    <a:pt x="11" y="10"/>
                    <a:pt x="11" y="10"/>
                  </a:cubicBezTo>
                  <a:cubicBezTo>
                    <a:pt x="11" y="10"/>
                    <a:pt x="11" y="10"/>
                    <a:pt x="11" y="10"/>
                  </a:cubicBezTo>
                  <a:cubicBezTo>
                    <a:pt x="11" y="10"/>
                    <a:pt x="11" y="10"/>
                    <a:pt x="11" y="11"/>
                  </a:cubicBezTo>
                  <a:cubicBezTo>
                    <a:pt x="11" y="10"/>
                    <a:pt x="11" y="10"/>
                    <a:pt x="11" y="11"/>
                  </a:cubicBezTo>
                  <a:cubicBezTo>
                    <a:pt x="11" y="11"/>
                    <a:pt x="11" y="11"/>
                    <a:pt x="10" y="12"/>
                  </a:cubicBezTo>
                  <a:cubicBezTo>
                    <a:pt x="11" y="11"/>
                    <a:pt x="11" y="11"/>
                    <a:pt x="10" y="12"/>
                  </a:cubicBezTo>
                  <a:cubicBezTo>
                    <a:pt x="10" y="12"/>
                    <a:pt x="12" y="11"/>
                    <a:pt x="10" y="12"/>
                  </a:cubicBezTo>
                  <a:cubicBezTo>
                    <a:pt x="11" y="11"/>
                    <a:pt x="12" y="11"/>
                    <a:pt x="11" y="11"/>
                  </a:cubicBezTo>
                  <a:cubicBezTo>
                    <a:pt x="11" y="11"/>
                    <a:pt x="11" y="11"/>
                    <a:pt x="12" y="11"/>
                  </a:cubicBezTo>
                  <a:cubicBezTo>
                    <a:pt x="12" y="11"/>
                    <a:pt x="12" y="11"/>
                    <a:pt x="12" y="11"/>
                  </a:cubicBezTo>
                  <a:cubicBezTo>
                    <a:pt x="12" y="11"/>
                    <a:pt x="13" y="11"/>
                    <a:pt x="13" y="11"/>
                  </a:cubicBezTo>
                  <a:cubicBezTo>
                    <a:pt x="15" y="11"/>
                    <a:pt x="17" y="12"/>
                    <a:pt x="19" y="14"/>
                  </a:cubicBezTo>
                  <a:cubicBezTo>
                    <a:pt x="19" y="14"/>
                    <a:pt x="19" y="15"/>
                    <a:pt x="19" y="15"/>
                  </a:cubicBezTo>
                  <a:cubicBezTo>
                    <a:pt x="20" y="16"/>
                    <a:pt x="19" y="16"/>
                    <a:pt x="19" y="15"/>
                  </a:cubicBezTo>
                  <a:cubicBezTo>
                    <a:pt x="20" y="15"/>
                    <a:pt x="20" y="14"/>
                    <a:pt x="20" y="14"/>
                  </a:cubicBezTo>
                  <a:cubicBezTo>
                    <a:pt x="21" y="14"/>
                    <a:pt x="21" y="14"/>
                    <a:pt x="20" y="14"/>
                  </a:cubicBezTo>
                  <a:cubicBezTo>
                    <a:pt x="21" y="14"/>
                    <a:pt x="21" y="14"/>
                    <a:pt x="20" y="14"/>
                  </a:cubicBezTo>
                  <a:cubicBezTo>
                    <a:pt x="19" y="14"/>
                    <a:pt x="21" y="14"/>
                    <a:pt x="20" y="14"/>
                  </a:cubicBezTo>
                  <a:cubicBezTo>
                    <a:pt x="17" y="15"/>
                    <a:pt x="15" y="14"/>
                    <a:pt x="12" y="13"/>
                  </a:cubicBezTo>
                  <a:cubicBezTo>
                    <a:pt x="11" y="12"/>
                    <a:pt x="10" y="11"/>
                    <a:pt x="10" y="11"/>
                  </a:cubicBezTo>
                  <a:cubicBezTo>
                    <a:pt x="10" y="11"/>
                    <a:pt x="10" y="11"/>
                    <a:pt x="10" y="11"/>
                  </a:cubicBezTo>
                  <a:cubicBezTo>
                    <a:pt x="10" y="11"/>
                    <a:pt x="10" y="11"/>
                    <a:pt x="10" y="12"/>
                  </a:cubicBezTo>
                  <a:cubicBezTo>
                    <a:pt x="10" y="12"/>
                    <a:pt x="9" y="12"/>
                    <a:pt x="9" y="13"/>
                  </a:cubicBezTo>
                  <a:cubicBezTo>
                    <a:pt x="10" y="12"/>
                    <a:pt x="8" y="13"/>
                    <a:pt x="9" y="13"/>
                  </a:cubicBezTo>
                  <a:cubicBezTo>
                    <a:pt x="8" y="13"/>
                    <a:pt x="10" y="12"/>
                    <a:pt x="10" y="12"/>
                  </a:cubicBezTo>
                  <a:cubicBezTo>
                    <a:pt x="10" y="12"/>
                    <a:pt x="10" y="12"/>
                    <a:pt x="10" y="12"/>
                  </a:cubicBezTo>
                  <a:cubicBezTo>
                    <a:pt x="11" y="12"/>
                    <a:pt x="11" y="12"/>
                    <a:pt x="12" y="12"/>
                  </a:cubicBezTo>
                  <a:cubicBezTo>
                    <a:pt x="12" y="12"/>
                    <a:pt x="14" y="12"/>
                    <a:pt x="15" y="12"/>
                  </a:cubicBezTo>
                  <a:cubicBezTo>
                    <a:pt x="19" y="14"/>
                    <a:pt x="24" y="5"/>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60" name="Freeform 49"/>
            <p:cNvSpPr/>
            <p:nvPr/>
          </p:nvSpPr>
          <p:spPr bwMode="auto">
            <a:xfrm>
              <a:off x="4178300" y="5235576"/>
              <a:ext cx="138113" cy="22225"/>
            </a:xfrm>
            <a:custGeom>
              <a:avLst/>
              <a:gdLst>
                <a:gd name="T0" fmla="*/ 6 w 93"/>
                <a:gd name="T1" fmla="*/ 10 h 15"/>
                <a:gd name="T2" fmla="*/ 84 w 93"/>
                <a:gd name="T3" fmla="*/ 15 h 15"/>
                <a:gd name="T4" fmla="*/ 87 w 93"/>
                <a:gd name="T5" fmla="*/ 6 h 15"/>
                <a:gd name="T6" fmla="*/ 8 w 93"/>
                <a:gd name="T7" fmla="*/ 1 h 15"/>
                <a:gd name="T8" fmla="*/ 6 w 93"/>
                <a:gd name="T9" fmla="*/ 10 h 15"/>
              </a:gdLst>
              <a:ahLst/>
              <a:cxnLst>
                <a:cxn ang="0">
                  <a:pos x="T0" y="T1"/>
                </a:cxn>
                <a:cxn ang="0">
                  <a:pos x="T2" y="T3"/>
                </a:cxn>
                <a:cxn ang="0">
                  <a:pos x="T4" y="T5"/>
                </a:cxn>
                <a:cxn ang="0">
                  <a:pos x="T6" y="T7"/>
                </a:cxn>
                <a:cxn ang="0">
                  <a:pos x="T8" y="T9"/>
                </a:cxn>
              </a:cxnLst>
              <a:rect l="0" t="0" r="r" b="b"/>
              <a:pathLst>
                <a:path w="93" h="15">
                  <a:moveTo>
                    <a:pt x="6" y="10"/>
                  </a:moveTo>
                  <a:cubicBezTo>
                    <a:pt x="32" y="13"/>
                    <a:pt x="58" y="14"/>
                    <a:pt x="84" y="15"/>
                  </a:cubicBezTo>
                  <a:cubicBezTo>
                    <a:pt x="88" y="15"/>
                    <a:pt x="93" y="6"/>
                    <a:pt x="87" y="6"/>
                  </a:cubicBezTo>
                  <a:cubicBezTo>
                    <a:pt x="61" y="6"/>
                    <a:pt x="34" y="4"/>
                    <a:pt x="8" y="1"/>
                  </a:cubicBezTo>
                  <a:cubicBezTo>
                    <a:pt x="4" y="0"/>
                    <a:pt x="0" y="9"/>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61" name="Freeform 50"/>
            <p:cNvSpPr/>
            <p:nvPr/>
          </p:nvSpPr>
          <p:spPr bwMode="auto">
            <a:xfrm>
              <a:off x="3906837" y="4945063"/>
              <a:ext cx="576263" cy="563563"/>
            </a:xfrm>
            <a:custGeom>
              <a:avLst/>
              <a:gdLst>
                <a:gd name="T0" fmla="*/ 13 w 390"/>
                <a:gd name="T1" fmla="*/ 359 h 381"/>
                <a:gd name="T2" fmla="*/ 14 w 390"/>
                <a:gd name="T3" fmla="*/ 193 h 381"/>
                <a:gd name="T4" fmla="*/ 20 w 390"/>
                <a:gd name="T5" fmla="*/ 25 h 381"/>
                <a:gd name="T6" fmla="*/ 15 w 390"/>
                <a:gd name="T7" fmla="*/ 30 h 381"/>
                <a:gd name="T8" fmla="*/ 170 w 390"/>
                <a:gd name="T9" fmla="*/ 14 h 381"/>
                <a:gd name="T10" fmla="*/ 269 w 390"/>
                <a:gd name="T11" fmla="*/ 10 h 381"/>
                <a:gd name="T12" fmla="*/ 358 w 390"/>
                <a:gd name="T13" fmla="*/ 25 h 381"/>
                <a:gd name="T14" fmla="*/ 373 w 390"/>
                <a:gd name="T15" fmla="*/ 73 h 381"/>
                <a:gd name="T16" fmla="*/ 373 w 390"/>
                <a:gd name="T17" fmla="*/ 148 h 381"/>
                <a:gd name="T18" fmla="*/ 375 w 390"/>
                <a:gd name="T19" fmla="*/ 283 h 381"/>
                <a:gd name="T20" fmla="*/ 379 w 390"/>
                <a:gd name="T21" fmla="*/ 336 h 381"/>
                <a:gd name="T22" fmla="*/ 322 w 390"/>
                <a:gd name="T23" fmla="*/ 361 h 381"/>
                <a:gd name="T24" fmla="*/ 164 w 390"/>
                <a:gd name="T25" fmla="*/ 371 h 381"/>
                <a:gd name="T26" fmla="*/ 88 w 390"/>
                <a:gd name="T27" fmla="*/ 370 h 381"/>
                <a:gd name="T28" fmla="*/ 7 w 390"/>
                <a:gd name="T29" fmla="*/ 363 h 381"/>
                <a:gd name="T30" fmla="*/ 9 w 390"/>
                <a:gd name="T31" fmla="*/ 368 h 381"/>
                <a:gd name="T32" fmla="*/ 12 w 390"/>
                <a:gd name="T33" fmla="*/ 362 h 381"/>
                <a:gd name="T34" fmla="*/ 6 w 390"/>
                <a:gd name="T35" fmla="*/ 360 h 381"/>
                <a:gd name="T36" fmla="*/ 3 w 390"/>
                <a:gd name="T37" fmla="*/ 366 h 381"/>
                <a:gd name="T38" fmla="*/ 5 w 390"/>
                <a:gd name="T39" fmla="*/ 371 h 381"/>
                <a:gd name="T40" fmla="*/ 86 w 390"/>
                <a:gd name="T41" fmla="*/ 378 h 381"/>
                <a:gd name="T42" fmla="*/ 177 w 390"/>
                <a:gd name="T43" fmla="*/ 378 h 381"/>
                <a:gd name="T44" fmla="*/ 343 w 390"/>
                <a:gd name="T45" fmla="*/ 369 h 381"/>
                <a:gd name="T46" fmla="*/ 386 w 390"/>
                <a:gd name="T47" fmla="*/ 317 h 381"/>
                <a:gd name="T48" fmla="*/ 380 w 390"/>
                <a:gd name="T49" fmla="*/ 158 h 381"/>
                <a:gd name="T50" fmla="*/ 373 w 390"/>
                <a:gd name="T51" fmla="*/ 32 h 381"/>
                <a:gd name="T52" fmla="*/ 303 w 390"/>
                <a:gd name="T53" fmla="*/ 1 h 381"/>
                <a:gd name="T54" fmla="*/ 203 w 390"/>
                <a:gd name="T55" fmla="*/ 5 h 381"/>
                <a:gd name="T56" fmla="*/ 18 w 390"/>
                <a:gd name="T57" fmla="*/ 22 h 381"/>
                <a:gd name="T58" fmla="*/ 13 w 390"/>
                <a:gd name="T59" fmla="*/ 27 h 381"/>
                <a:gd name="T60" fmla="*/ 7 w 390"/>
                <a:gd name="T61" fmla="*/ 195 h 381"/>
                <a:gd name="T62" fmla="*/ 5 w 390"/>
                <a:gd name="T63" fmla="*/ 363 h 381"/>
                <a:gd name="T64" fmla="*/ 13 w 390"/>
                <a:gd name="T65" fmla="*/ 35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0" h="381">
                  <a:moveTo>
                    <a:pt x="13" y="359"/>
                  </a:moveTo>
                  <a:cubicBezTo>
                    <a:pt x="8" y="304"/>
                    <a:pt x="10" y="249"/>
                    <a:pt x="14" y="193"/>
                  </a:cubicBezTo>
                  <a:cubicBezTo>
                    <a:pt x="19" y="137"/>
                    <a:pt x="19" y="81"/>
                    <a:pt x="20" y="25"/>
                  </a:cubicBezTo>
                  <a:cubicBezTo>
                    <a:pt x="18" y="26"/>
                    <a:pt x="17" y="28"/>
                    <a:pt x="15" y="30"/>
                  </a:cubicBezTo>
                  <a:cubicBezTo>
                    <a:pt x="66" y="23"/>
                    <a:pt x="118" y="16"/>
                    <a:pt x="170" y="14"/>
                  </a:cubicBezTo>
                  <a:cubicBezTo>
                    <a:pt x="203" y="12"/>
                    <a:pt x="236" y="12"/>
                    <a:pt x="269" y="10"/>
                  </a:cubicBezTo>
                  <a:cubicBezTo>
                    <a:pt x="298" y="8"/>
                    <a:pt x="334" y="6"/>
                    <a:pt x="358" y="25"/>
                  </a:cubicBezTo>
                  <a:cubicBezTo>
                    <a:pt x="371" y="36"/>
                    <a:pt x="372" y="58"/>
                    <a:pt x="373" y="73"/>
                  </a:cubicBezTo>
                  <a:cubicBezTo>
                    <a:pt x="376" y="98"/>
                    <a:pt x="374" y="123"/>
                    <a:pt x="373" y="148"/>
                  </a:cubicBezTo>
                  <a:cubicBezTo>
                    <a:pt x="370" y="193"/>
                    <a:pt x="373" y="238"/>
                    <a:pt x="375" y="283"/>
                  </a:cubicBezTo>
                  <a:cubicBezTo>
                    <a:pt x="375" y="301"/>
                    <a:pt x="379" y="318"/>
                    <a:pt x="379" y="336"/>
                  </a:cubicBezTo>
                  <a:cubicBezTo>
                    <a:pt x="378" y="367"/>
                    <a:pt x="343" y="360"/>
                    <a:pt x="322" y="361"/>
                  </a:cubicBezTo>
                  <a:cubicBezTo>
                    <a:pt x="269" y="361"/>
                    <a:pt x="217" y="369"/>
                    <a:pt x="164" y="371"/>
                  </a:cubicBezTo>
                  <a:cubicBezTo>
                    <a:pt x="139" y="372"/>
                    <a:pt x="113" y="372"/>
                    <a:pt x="88" y="370"/>
                  </a:cubicBezTo>
                  <a:cubicBezTo>
                    <a:pt x="61" y="367"/>
                    <a:pt x="35" y="362"/>
                    <a:pt x="7" y="363"/>
                  </a:cubicBezTo>
                  <a:cubicBezTo>
                    <a:pt x="8" y="364"/>
                    <a:pt x="9" y="366"/>
                    <a:pt x="9" y="368"/>
                  </a:cubicBezTo>
                  <a:cubicBezTo>
                    <a:pt x="10" y="366"/>
                    <a:pt x="11" y="364"/>
                    <a:pt x="12" y="362"/>
                  </a:cubicBezTo>
                  <a:cubicBezTo>
                    <a:pt x="15" y="357"/>
                    <a:pt x="8" y="356"/>
                    <a:pt x="6" y="360"/>
                  </a:cubicBezTo>
                  <a:cubicBezTo>
                    <a:pt x="5" y="362"/>
                    <a:pt x="4" y="364"/>
                    <a:pt x="3" y="366"/>
                  </a:cubicBezTo>
                  <a:cubicBezTo>
                    <a:pt x="2" y="367"/>
                    <a:pt x="2" y="371"/>
                    <a:pt x="5" y="371"/>
                  </a:cubicBezTo>
                  <a:cubicBezTo>
                    <a:pt x="32" y="370"/>
                    <a:pt x="59" y="375"/>
                    <a:pt x="86" y="378"/>
                  </a:cubicBezTo>
                  <a:cubicBezTo>
                    <a:pt x="116" y="381"/>
                    <a:pt x="147" y="379"/>
                    <a:pt x="177" y="378"/>
                  </a:cubicBezTo>
                  <a:cubicBezTo>
                    <a:pt x="232" y="376"/>
                    <a:pt x="287" y="369"/>
                    <a:pt x="343" y="369"/>
                  </a:cubicBezTo>
                  <a:cubicBezTo>
                    <a:pt x="376" y="369"/>
                    <a:pt x="388" y="349"/>
                    <a:pt x="386" y="317"/>
                  </a:cubicBezTo>
                  <a:cubicBezTo>
                    <a:pt x="383" y="264"/>
                    <a:pt x="377" y="211"/>
                    <a:pt x="380" y="158"/>
                  </a:cubicBezTo>
                  <a:cubicBezTo>
                    <a:pt x="381" y="119"/>
                    <a:pt x="390" y="69"/>
                    <a:pt x="373" y="32"/>
                  </a:cubicBezTo>
                  <a:cubicBezTo>
                    <a:pt x="361" y="5"/>
                    <a:pt x="329" y="2"/>
                    <a:pt x="303" y="1"/>
                  </a:cubicBezTo>
                  <a:cubicBezTo>
                    <a:pt x="270" y="0"/>
                    <a:pt x="236" y="6"/>
                    <a:pt x="203" y="5"/>
                  </a:cubicBezTo>
                  <a:cubicBezTo>
                    <a:pt x="141" y="5"/>
                    <a:pt x="79" y="13"/>
                    <a:pt x="18" y="22"/>
                  </a:cubicBezTo>
                  <a:cubicBezTo>
                    <a:pt x="15" y="22"/>
                    <a:pt x="13" y="24"/>
                    <a:pt x="13" y="27"/>
                  </a:cubicBezTo>
                  <a:cubicBezTo>
                    <a:pt x="11" y="83"/>
                    <a:pt x="12" y="139"/>
                    <a:pt x="7" y="195"/>
                  </a:cubicBezTo>
                  <a:cubicBezTo>
                    <a:pt x="2" y="251"/>
                    <a:pt x="0" y="307"/>
                    <a:pt x="5" y="363"/>
                  </a:cubicBezTo>
                  <a:cubicBezTo>
                    <a:pt x="6" y="368"/>
                    <a:pt x="13" y="363"/>
                    <a:pt x="13" y="3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62" name="Freeform 51"/>
            <p:cNvSpPr/>
            <p:nvPr/>
          </p:nvSpPr>
          <p:spPr bwMode="auto">
            <a:xfrm>
              <a:off x="3994150" y="5035551"/>
              <a:ext cx="382588" cy="371475"/>
            </a:xfrm>
            <a:custGeom>
              <a:avLst/>
              <a:gdLst>
                <a:gd name="T0" fmla="*/ 102 w 259"/>
                <a:gd name="T1" fmla="*/ 14 h 251"/>
                <a:gd name="T2" fmla="*/ 17 w 259"/>
                <a:gd name="T3" fmla="*/ 72 h 251"/>
                <a:gd name="T4" fmla="*/ 19 w 259"/>
                <a:gd name="T5" fmla="*/ 179 h 251"/>
                <a:gd name="T6" fmla="*/ 214 w 259"/>
                <a:gd name="T7" fmla="*/ 209 h 251"/>
                <a:gd name="T8" fmla="*/ 258 w 259"/>
                <a:gd name="T9" fmla="*/ 118 h 251"/>
                <a:gd name="T10" fmla="*/ 200 w 259"/>
                <a:gd name="T11" fmla="*/ 26 h 251"/>
                <a:gd name="T12" fmla="*/ 82 w 259"/>
                <a:gd name="T13" fmla="*/ 15 h 251"/>
                <a:gd name="T14" fmla="*/ 14 w 259"/>
                <a:gd name="T15" fmla="*/ 103 h 251"/>
                <a:gd name="T16" fmla="*/ 17 w 259"/>
                <a:gd name="T17" fmla="*/ 155 h 251"/>
                <a:gd name="T18" fmla="*/ 24 w 259"/>
                <a:gd name="T19" fmla="*/ 149 h 251"/>
                <a:gd name="T20" fmla="*/ 53 w 259"/>
                <a:gd name="T21" fmla="*/ 44 h 251"/>
                <a:gd name="T22" fmla="*/ 168 w 259"/>
                <a:gd name="T23" fmla="*/ 23 h 251"/>
                <a:gd name="T24" fmla="*/ 246 w 259"/>
                <a:gd name="T25" fmla="*/ 94 h 251"/>
                <a:gd name="T26" fmla="*/ 223 w 259"/>
                <a:gd name="T27" fmla="*/ 190 h 251"/>
                <a:gd name="T28" fmla="*/ 40 w 259"/>
                <a:gd name="T29" fmla="*/ 193 h 251"/>
                <a:gd name="T30" fmla="*/ 19 w 259"/>
                <a:gd name="T31" fmla="*/ 86 h 251"/>
                <a:gd name="T32" fmla="*/ 101 w 259"/>
                <a:gd name="T33" fmla="*/ 23 h 251"/>
                <a:gd name="T34" fmla="*/ 102 w 259"/>
                <a:gd name="T35" fmla="*/ 1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9" h="251">
                  <a:moveTo>
                    <a:pt x="102" y="14"/>
                  </a:moveTo>
                  <a:cubicBezTo>
                    <a:pt x="66" y="21"/>
                    <a:pt x="35" y="40"/>
                    <a:pt x="17" y="72"/>
                  </a:cubicBezTo>
                  <a:cubicBezTo>
                    <a:pt x="0" y="105"/>
                    <a:pt x="4" y="147"/>
                    <a:pt x="19" y="179"/>
                  </a:cubicBezTo>
                  <a:cubicBezTo>
                    <a:pt x="52" y="250"/>
                    <a:pt x="159" y="251"/>
                    <a:pt x="214" y="209"/>
                  </a:cubicBezTo>
                  <a:cubicBezTo>
                    <a:pt x="242" y="187"/>
                    <a:pt x="258" y="152"/>
                    <a:pt x="258" y="118"/>
                  </a:cubicBezTo>
                  <a:cubicBezTo>
                    <a:pt x="259" y="78"/>
                    <a:pt x="233" y="46"/>
                    <a:pt x="200" y="26"/>
                  </a:cubicBezTo>
                  <a:cubicBezTo>
                    <a:pt x="164" y="5"/>
                    <a:pt x="120" y="0"/>
                    <a:pt x="82" y="15"/>
                  </a:cubicBezTo>
                  <a:cubicBezTo>
                    <a:pt x="46" y="29"/>
                    <a:pt x="23" y="67"/>
                    <a:pt x="14" y="103"/>
                  </a:cubicBezTo>
                  <a:cubicBezTo>
                    <a:pt x="10" y="120"/>
                    <a:pt x="10" y="138"/>
                    <a:pt x="17" y="155"/>
                  </a:cubicBezTo>
                  <a:cubicBezTo>
                    <a:pt x="18" y="160"/>
                    <a:pt x="26" y="153"/>
                    <a:pt x="24" y="149"/>
                  </a:cubicBezTo>
                  <a:cubicBezTo>
                    <a:pt x="10" y="113"/>
                    <a:pt x="29" y="71"/>
                    <a:pt x="53" y="44"/>
                  </a:cubicBezTo>
                  <a:cubicBezTo>
                    <a:pt x="82" y="11"/>
                    <a:pt x="129" y="10"/>
                    <a:pt x="168" y="23"/>
                  </a:cubicBezTo>
                  <a:cubicBezTo>
                    <a:pt x="202" y="34"/>
                    <a:pt x="234" y="59"/>
                    <a:pt x="246" y="94"/>
                  </a:cubicBezTo>
                  <a:cubicBezTo>
                    <a:pt x="257" y="127"/>
                    <a:pt x="245" y="164"/>
                    <a:pt x="223" y="190"/>
                  </a:cubicBezTo>
                  <a:cubicBezTo>
                    <a:pt x="181" y="241"/>
                    <a:pt x="84" y="241"/>
                    <a:pt x="40" y="193"/>
                  </a:cubicBezTo>
                  <a:cubicBezTo>
                    <a:pt x="15" y="165"/>
                    <a:pt x="9" y="120"/>
                    <a:pt x="19" y="86"/>
                  </a:cubicBezTo>
                  <a:cubicBezTo>
                    <a:pt x="31" y="49"/>
                    <a:pt x="66" y="30"/>
                    <a:pt x="101" y="23"/>
                  </a:cubicBezTo>
                  <a:cubicBezTo>
                    <a:pt x="106" y="22"/>
                    <a:pt x="108" y="13"/>
                    <a:pt x="10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63" name="Freeform 52"/>
            <p:cNvSpPr/>
            <p:nvPr/>
          </p:nvSpPr>
          <p:spPr bwMode="auto">
            <a:xfrm>
              <a:off x="3903662" y="4946651"/>
              <a:ext cx="585788" cy="554038"/>
            </a:xfrm>
            <a:custGeom>
              <a:avLst/>
              <a:gdLst>
                <a:gd name="T0" fmla="*/ 315 w 396"/>
                <a:gd name="T1" fmla="*/ 9 h 375"/>
                <a:gd name="T2" fmla="*/ 369 w 396"/>
                <a:gd name="T3" fmla="*/ 74 h 375"/>
                <a:gd name="T4" fmla="*/ 365 w 396"/>
                <a:gd name="T5" fmla="*/ 123 h 375"/>
                <a:gd name="T6" fmla="*/ 368 w 396"/>
                <a:gd name="T7" fmla="*/ 166 h 375"/>
                <a:gd name="T8" fmla="*/ 380 w 396"/>
                <a:gd name="T9" fmla="*/ 256 h 375"/>
                <a:gd name="T10" fmla="*/ 376 w 396"/>
                <a:gd name="T11" fmla="*/ 339 h 375"/>
                <a:gd name="T12" fmla="*/ 310 w 396"/>
                <a:gd name="T13" fmla="*/ 358 h 375"/>
                <a:gd name="T14" fmla="*/ 217 w 396"/>
                <a:gd name="T15" fmla="*/ 361 h 375"/>
                <a:gd name="T16" fmla="*/ 8 w 396"/>
                <a:gd name="T17" fmla="*/ 360 h 375"/>
                <a:gd name="T18" fmla="*/ 5 w 396"/>
                <a:gd name="T19" fmla="*/ 368 h 375"/>
                <a:gd name="T20" fmla="*/ 252 w 396"/>
                <a:gd name="T21" fmla="*/ 368 h 375"/>
                <a:gd name="T22" fmla="*/ 336 w 396"/>
                <a:gd name="T23" fmla="*/ 362 h 375"/>
                <a:gd name="T24" fmla="*/ 386 w 396"/>
                <a:gd name="T25" fmla="*/ 336 h 375"/>
                <a:gd name="T26" fmla="*/ 389 w 396"/>
                <a:gd name="T27" fmla="*/ 267 h 375"/>
                <a:gd name="T28" fmla="*/ 376 w 396"/>
                <a:gd name="T29" fmla="*/ 162 h 375"/>
                <a:gd name="T30" fmla="*/ 374 w 396"/>
                <a:gd name="T31" fmla="*/ 50 h 375"/>
                <a:gd name="T32" fmla="*/ 320 w 396"/>
                <a:gd name="T33" fmla="*/ 2 h 375"/>
                <a:gd name="T34" fmla="*/ 315 w 396"/>
                <a:gd name="T35" fmla="*/ 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75">
                  <a:moveTo>
                    <a:pt x="315" y="9"/>
                  </a:moveTo>
                  <a:cubicBezTo>
                    <a:pt x="347" y="21"/>
                    <a:pt x="368" y="38"/>
                    <a:pt x="369" y="74"/>
                  </a:cubicBezTo>
                  <a:cubicBezTo>
                    <a:pt x="369" y="90"/>
                    <a:pt x="366" y="107"/>
                    <a:pt x="365" y="123"/>
                  </a:cubicBezTo>
                  <a:cubicBezTo>
                    <a:pt x="364" y="138"/>
                    <a:pt x="366" y="152"/>
                    <a:pt x="368" y="166"/>
                  </a:cubicBezTo>
                  <a:cubicBezTo>
                    <a:pt x="373" y="196"/>
                    <a:pt x="377" y="226"/>
                    <a:pt x="380" y="256"/>
                  </a:cubicBezTo>
                  <a:cubicBezTo>
                    <a:pt x="382" y="277"/>
                    <a:pt x="393" y="322"/>
                    <a:pt x="376" y="339"/>
                  </a:cubicBezTo>
                  <a:cubicBezTo>
                    <a:pt x="361" y="354"/>
                    <a:pt x="330" y="356"/>
                    <a:pt x="310" y="358"/>
                  </a:cubicBezTo>
                  <a:cubicBezTo>
                    <a:pt x="279" y="361"/>
                    <a:pt x="248" y="361"/>
                    <a:pt x="217" y="361"/>
                  </a:cubicBezTo>
                  <a:cubicBezTo>
                    <a:pt x="147" y="362"/>
                    <a:pt x="77" y="366"/>
                    <a:pt x="8" y="360"/>
                  </a:cubicBezTo>
                  <a:cubicBezTo>
                    <a:pt x="4" y="360"/>
                    <a:pt x="0" y="368"/>
                    <a:pt x="5" y="368"/>
                  </a:cubicBezTo>
                  <a:cubicBezTo>
                    <a:pt x="87" y="375"/>
                    <a:pt x="170" y="370"/>
                    <a:pt x="252" y="368"/>
                  </a:cubicBezTo>
                  <a:cubicBezTo>
                    <a:pt x="280" y="367"/>
                    <a:pt x="308" y="367"/>
                    <a:pt x="336" y="362"/>
                  </a:cubicBezTo>
                  <a:cubicBezTo>
                    <a:pt x="353" y="358"/>
                    <a:pt x="377" y="353"/>
                    <a:pt x="386" y="336"/>
                  </a:cubicBezTo>
                  <a:cubicBezTo>
                    <a:pt x="396" y="316"/>
                    <a:pt x="391" y="288"/>
                    <a:pt x="389" y="267"/>
                  </a:cubicBezTo>
                  <a:cubicBezTo>
                    <a:pt x="385" y="232"/>
                    <a:pt x="382" y="197"/>
                    <a:pt x="376" y="162"/>
                  </a:cubicBezTo>
                  <a:cubicBezTo>
                    <a:pt x="369" y="124"/>
                    <a:pt x="381" y="88"/>
                    <a:pt x="374" y="50"/>
                  </a:cubicBezTo>
                  <a:cubicBezTo>
                    <a:pt x="370" y="24"/>
                    <a:pt x="342" y="10"/>
                    <a:pt x="320" y="2"/>
                  </a:cubicBezTo>
                  <a:cubicBezTo>
                    <a:pt x="316" y="0"/>
                    <a:pt x="311" y="8"/>
                    <a:pt x="3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64" name="Freeform 53"/>
            <p:cNvSpPr/>
            <p:nvPr/>
          </p:nvSpPr>
          <p:spPr bwMode="auto">
            <a:xfrm>
              <a:off x="4092575" y="4889501"/>
              <a:ext cx="209550" cy="76200"/>
            </a:xfrm>
            <a:custGeom>
              <a:avLst/>
              <a:gdLst>
                <a:gd name="T0" fmla="*/ 21 w 141"/>
                <a:gd name="T1" fmla="*/ 42 h 52"/>
                <a:gd name="T2" fmla="*/ 18 w 141"/>
                <a:gd name="T3" fmla="*/ 13 h 52"/>
                <a:gd name="T4" fmla="*/ 14 w 141"/>
                <a:gd name="T5" fmla="*/ 19 h 52"/>
                <a:gd name="T6" fmla="*/ 88 w 141"/>
                <a:gd name="T7" fmla="*/ 11 h 52"/>
                <a:gd name="T8" fmla="*/ 123 w 141"/>
                <a:gd name="T9" fmla="*/ 9 h 52"/>
                <a:gd name="T10" fmla="*/ 134 w 141"/>
                <a:gd name="T11" fmla="*/ 48 h 52"/>
                <a:gd name="T12" fmla="*/ 141 w 141"/>
                <a:gd name="T13" fmla="*/ 45 h 52"/>
                <a:gd name="T14" fmla="*/ 137 w 141"/>
                <a:gd name="T15" fmla="*/ 5 h 52"/>
                <a:gd name="T16" fmla="*/ 135 w 141"/>
                <a:gd name="T17" fmla="*/ 3 h 52"/>
                <a:gd name="T18" fmla="*/ 68 w 141"/>
                <a:gd name="T19" fmla="*/ 12 h 52"/>
                <a:gd name="T20" fmla="*/ 28 w 141"/>
                <a:gd name="T21" fmla="*/ 19 h 52"/>
                <a:gd name="T22" fmla="*/ 19 w 141"/>
                <a:gd name="T23" fmla="*/ 47 h 52"/>
                <a:gd name="T24" fmla="*/ 25 w 141"/>
                <a:gd name="T25" fmla="*/ 41 h 52"/>
                <a:gd name="T26" fmla="*/ 51 w 141"/>
                <a:gd name="T27" fmla="*/ 15 h 52"/>
                <a:gd name="T28" fmla="*/ 48 w 141"/>
                <a:gd name="T29" fmla="*/ 10 h 52"/>
                <a:gd name="T30" fmla="*/ 22 w 141"/>
                <a:gd name="T31" fmla="*/ 21 h 52"/>
                <a:gd name="T32" fmla="*/ 18 w 141"/>
                <a:gd name="T33" fmla="*/ 45 h 52"/>
                <a:gd name="T34" fmla="*/ 24 w 141"/>
                <a:gd name="T35" fmla="*/ 40 h 52"/>
                <a:gd name="T36" fmla="*/ 30 w 141"/>
                <a:gd name="T37" fmla="*/ 26 h 52"/>
                <a:gd name="T38" fmla="*/ 52 w 141"/>
                <a:gd name="T39" fmla="*/ 23 h 52"/>
                <a:gd name="T40" fmla="*/ 97 w 141"/>
                <a:gd name="T41" fmla="*/ 13 h 52"/>
                <a:gd name="T42" fmla="*/ 130 w 141"/>
                <a:gd name="T43" fmla="*/ 16 h 52"/>
                <a:gd name="T44" fmla="*/ 134 w 141"/>
                <a:gd name="T45" fmla="*/ 47 h 52"/>
                <a:gd name="T46" fmla="*/ 141 w 141"/>
                <a:gd name="T47" fmla="*/ 44 h 52"/>
                <a:gd name="T48" fmla="*/ 134 w 141"/>
                <a:gd name="T49" fmla="*/ 2 h 52"/>
                <a:gd name="T50" fmla="*/ 132 w 141"/>
                <a:gd name="T51" fmla="*/ 0 h 52"/>
                <a:gd name="T52" fmla="*/ 15 w 141"/>
                <a:gd name="T53" fmla="*/ 11 h 52"/>
                <a:gd name="T54" fmla="*/ 11 w 141"/>
                <a:gd name="T55" fmla="*/ 17 h 52"/>
                <a:gd name="T56" fmla="*/ 14 w 141"/>
                <a:gd name="T57" fmla="*/ 44 h 52"/>
                <a:gd name="T58" fmla="*/ 21 w 141"/>
                <a:gd name="T5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1" h="52">
                  <a:moveTo>
                    <a:pt x="21" y="42"/>
                  </a:moveTo>
                  <a:cubicBezTo>
                    <a:pt x="22" y="32"/>
                    <a:pt x="20" y="23"/>
                    <a:pt x="18" y="13"/>
                  </a:cubicBezTo>
                  <a:cubicBezTo>
                    <a:pt x="17" y="15"/>
                    <a:pt x="16" y="17"/>
                    <a:pt x="14" y="19"/>
                  </a:cubicBezTo>
                  <a:cubicBezTo>
                    <a:pt x="39" y="15"/>
                    <a:pt x="64" y="13"/>
                    <a:pt x="88" y="11"/>
                  </a:cubicBezTo>
                  <a:cubicBezTo>
                    <a:pt x="100" y="10"/>
                    <a:pt x="111" y="10"/>
                    <a:pt x="123" y="9"/>
                  </a:cubicBezTo>
                  <a:cubicBezTo>
                    <a:pt x="131" y="8"/>
                    <a:pt x="133" y="42"/>
                    <a:pt x="134" y="48"/>
                  </a:cubicBezTo>
                  <a:cubicBezTo>
                    <a:pt x="135" y="52"/>
                    <a:pt x="141" y="48"/>
                    <a:pt x="141" y="45"/>
                  </a:cubicBezTo>
                  <a:cubicBezTo>
                    <a:pt x="141" y="31"/>
                    <a:pt x="139" y="18"/>
                    <a:pt x="137" y="5"/>
                  </a:cubicBezTo>
                  <a:cubicBezTo>
                    <a:pt x="137" y="4"/>
                    <a:pt x="136" y="3"/>
                    <a:pt x="135" y="3"/>
                  </a:cubicBezTo>
                  <a:cubicBezTo>
                    <a:pt x="112" y="2"/>
                    <a:pt x="90" y="7"/>
                    <a:pt x="68" y="12"/>
                  </a:cubicBezTo>
                  <a:cubicBezTo>
                    <a:pt x="55" y="15"/>
                    <a:pt x="41" y="16"/>
                    <a:pt x="28" y="19"/>
                  </a:cubicBezTo>
                  <a:cubicBezTo>
                    <a:pt x="9" y="22"/>
                    <a:pt x="0" y="34"/>
                    <a:pt x="19" y="47"/>
                  </a:cubicBezTo>
                  <a:cubicBezTo>
                    <a:pt x="22" y="49"/>
                    <a:pt x="25" y="44"/>
                    <a:pt x="25" y="41"/>
                  </a:cubicBezTo>
                  <a:cubicBezTo>
                    <a:pt x="23" y="22"/>
                    <a:pt x="39" y="24"/>
                    <a:pt x="51" y="15"/>
                  </a:cubicBezTo>
                  <a:cubicBezTo>
                    <a:pt x="55" y="12"/>
                    <a:pt x="53" y="6"/>
                    <a:pt x="48" y="10"/>
                  </a:cubicBezTo>
                  <a:cubicBezTo>
                    <a:pt x="40" y="16"/>
                    <a:pt x="30" y="15"/>
                    <a:pt x="22" y="21"/>
                  </a:cubicBezTo>
                  <a:cubicBezTo>
                    <a:pt x="15" y="27"/>
                    <a:pt x="17" y="38"/>
                    <a:pt x="18" y="45"/>
                  </a:cubicBezTo>
                  <a:cubicBezTo>
                    <a:pt x="20" y="43"/>
                    <a:pt x="22" y="41"/>
                    <a:pt x="24" y="40"/>
                  </a:cubicBezTo>
                  <a:cubicBezTo>
                    <a:pt x="11" y="31"/>
                    <a:pt x="19" y="28"/>
                    <a:pt x="30" y="26"/>
                  </a:cubicBezTo>
                  <a:cubicBezTo>
                    <a:pt x="38" y="24"/>
                    <a:pt x="45" y="24"/>
                    <a:pt x="52" y="23"/>
                  </a:cubicBezTo>
                  <a:cubicBezTo>
                    <a:pt x="67" y="21"/>
                    <a:pt x="82" y="16"/>
                    <a:pt x="97" y="13"/>
                  </a:cubicBezTo>
                  <a:cubicBezTo>
                    <a:pt x="101" y="12"/>
                    <a:pt x="129" y="5"/>
                    <a:pt x="130" y="16"/>
                  </a:cubicBezTo>
                  <a:cubicBezTo>
                    <a:pt x="132" y="26"/>
                    <a:pt x="133" y="36"/>
                    <a:pt x="134" y="47"/>
                  </a:cubicBezTo>
                  <a:cubicBezTo>
                    <a:pt x="136" y="46"/>
                    <a:pt x="139" y="45"/>
                    <a:pt x="141" y="44"/>
                  </a:cubicBezTo>
                  <a:cubicBezTo>
                    <a:pt x="139" y="30"/>
                    <a:pt x="137" y="16"/>
                    <a:pt x="134" y="2"/>
                  </a:cubicBezTo>
                  <a:cubicBezTo>
                    <a:pt x="134" y="1"/>
                    <a:pt x="133" y="0"/>
                    <a:pt x="132" y="0"/>
                  </a:cubicBezTo>
                  <a:cubicBezTo>
                    <a:pt x="93" y="3"/>
                    <a:pt x="54" y="4"/>
                    <a:pt x="15" y="11"/>
                  </a:cubicBezTo>
                  <a:cubicBezTo>
                    <a:pt x="13" y="12"/>
                    <a:pt x="11" y="15"/>
                    <a:pt x="11" y="17"/>
                  </a:cubicBezTo>
                  <a:cubicBezTo>
                    <a:pt x="13" y="26"/>
                    <a:pt x="15" y="34"/>
                    <a:pt x="14" y="44"/>
                  </a:cubicBezTo>
                  <a:cubicBezTo>
                    <a:pt x="13" y="50"/>
                    <a:pt x="21" y="46"/>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grpSp>
      <p:grpSp>
        <p:nvGrpSpPr>
          <p:cNvPr id="65" name="组合 64"/>
          <p:cNvGrpSpPr/>
          <p:nvPr/>
        </p:nvGrpSpPr>
        <p:grpSpPr>
          <a:xfrm>
            <a:off x="4932583" y="3163622"/>
            <a:ext cx="459020" cy="510498"/>
            <a:chOff x="1177925" y="1301751"/>
            <a:chExt cx="679450" cy="755650"/>
          </a:xfrm>
          <a:solidFill>
            <a:srgbClr val="FFE255"/>
          </a:solidFill>
        </p:grpSpPr>
        <p:sp>
          <p:nvSpPr>
            <p:cNvPr id="66" name="Freeform 54"/>
            <p:cNvSpPr/>
            <p:nvPr/>
          </p:nvSpPr>
          <p:spPr bwMode="auto">
            <a:xfrm>
              <a:off x="1289050" y="1393826"/>
              <a:ext cx="465138" cy="323850"/>
            </a:xfrm>
            <a:custGeom>
              <a:avLst/>
              <a:gdLst>
                <a:gd name="T0" fmla="*/ 18 w 314"/>
                <a:gd name="T1" fmla="*/ 61 h 219"/>
                <a:gd name="T2" fmla="*/ 45 w 314"/>
                <a:gd name="T3" fmla="*/ 196 h 219"/>
                <a:gd name="T4" fmla="*/ 170 w 314"/>
                <a:gd name="T5" fmla="*/ 194 h 219"/>
                <a:gd name="T6" fmla="*/ 286 w 314"/>
                <a:gd name="T7" fmla="*/ 161 h 219"/>
                <a:gd name="T8" fmla="*/ 285 w 314"/>
                <a:gd name="T9" fmla="*/ 18 h 219"/>
                <a:gd name="T10" fmla="*/ 281 w 314"/>
                <a:gd name="T11" fmla="*/ 13 h 219"/>
                <a:gd name="T12" fmla="*/ 27 w 314"/>
                <a:gd name="T13" fmla="*/ 36 h 219"/>
                <a:gd name="T14" fmla="*/ 19 w 314"/>
                <a:gd name="T15" fmla="*/ 44 h 219"/>
                <a:gd name="T16" fmla="*/ 18 w 314"/>
                <a:gd name="T17" fmla="*/ 61 h 219"/>
                <a:gd name="T18" fmla="*/ 30 w 314"/>
                <a:gd name="T19" fmla="*/ 58 h 219"/>
                <a:gd name="T20" fmla="*/ 31 w 314"/>
                <a:gd name="T21" fmla="*/ 41 h 219"/>
                <a:gd name="T22" fmla="*/ 23 w 314"/>
                <a:gd name="T23" fmla="*/ 49 h 219"/>
                <a:gd name="T24" fmla="*/ 277 w 314"/>
                <a:gd name="T25" fmla="*/ 26 h 219"/>
                <a:gd name="T26" fmla="*/ 273 w 314"/>
                <a:gd name="T27" fmla="*/ 21 h 219"/>
                <a:gd name="T28" fmla="*/ 282 w 314"/>
                <a:gd name="T29" fmla="*/ 145 h 219"/>
                <a:gd name="T30" fmla="*/ 169 w 314"/>
                <a:gd name="T31" fmla="*/ 182 h 219"/>
                <a:gd name="T32" fmla="*/ 60 w 314"/>
                <a:gd name="T33" fmla="*/ 188 h 219"/>
                <a:gd name="T34" fmla="*/ 30 w 314"/>
                <a:gd name="T35" fmla="*/ 58 h 219"/>
                <a:gd name="T36" fmla="*/ 18 w 314"/>
                <a:gd name="T37" fmla="*/ 6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4" h="219">
                  <a:moveTo>
                    <a:pt x="18" y="61"/>
                  </a:moveTo>
                  <a:cubicBezTo>
                    <a:pt x="18" y="105"/>
                    <a:pt x="0" y="166"/>
                    <a:pt x="45" y="196"/>
                  </a:cubicBezTo>
                  <a:cubicBezTo>
                    <a:pt x="79" y="219"/>
                    <a:pt x="133" y="198"/>
                    <a:pt x="170" y="194"/>
                  </a:cubicBezTo>
                  <a:cubicBezTo>
                    <a:pt x="209" y="189"/>
                    <a:pt x="260" y="199"/>
                    <a:pt x="286" y="161"/>
                  </a:cubicBezTo>
                  <a:cubicBezTo>
                    <a:pt x="314" y="121"/>
                    <a:pt x="286" y="61"/>
                    <a:pt x="285" y="18"/>
                  </a:cubicBezTo>
                  <a:cubicBezTo>
                    <a:pt x="285" y="15"/>
                    <a:pt x="284" y="13"/>
                    <a:pt x="281" y="13"/>
                  </a:cubicBezTo>
                  <a:cubicBezTo>
                    <a:pt x="195" y="0"/>
                    <a:pt x="112" y="27"/>
                    <a:pt x="27" y="36"/>
                  </a:cubicBezTo>
                  <a:cubicBezTo>
                    <a:pt x="23" y="37"/>
                    <a:pt x="19" y="40"/>
                    <a:pt x="19" y="44"/>
                  </a:cubicBezTo>
                  <a:cubicBezTo>
                    <a:pt x="19" y="50"/>
                    <a:pt x="19" y="55"/>
                    <a:pt x="18" y="61"/>
                  </a:cubicBezTo>
                  <a:cubicBezTo>
                    <a:pt x="18" y="70"/>
                    <a:pt x="30" y="64"/>
                    <a:pt x="30" y="58"/>
                  </a:cubicBezTo>
                  <a:cubicBezTo>
                    <a:pt x="30" y="52"/>
                    <a:pt x="31" y="47"/>
                    <a:pt x="31" y="41"/>
                  </a:cubicBezTo>
                  <a:cubicBezTo>
                    <a:pt x="28" y="44"/>
                    <a:pt x="26" y="47"/>
                    <a:pt x="23" y="49"/>
                  </a:cubicBezTo>
                  <a:cubicBezTo>
                    <a:pt x="108" y="40"/>
                    <a:pt x="191" y="13"/>
                    <a:pt x="277" y="26"/>
                  </a:cubicBezTo>
                  <a:cubicBezTo>
                    <a:pt x="275" y="24"/>
                    <a:pt x="274" y="22"/>
                    <a:pt x="273" y="21"/>
                  </a:cubicBezTo>
                  <a:cubicBezTo>
                    <a:pt x="274" y="62"/>
                    <a:pt x="293" y="105"/>
                    <a:pt x="282" y="145"/>
                  </a:cubicBezTo>
                  <a:cubicBezTo>
                    <a:pt x="271" y="189"/>
                    <a:pt x="203" y="177"/>
                    <a:pt x="169" y="182"/>
                  </a:cubicBezTo>
                  <a:cubicBezTo>
                    <a:pt x="134" y="186"/>
                    <a:pt x="95" y="201"/>
                    <a:pt x="60" y="188"/>
                  </a:cubicBezTo>
                  <a:cubicBezTo>
                    <a:pt x="10" y="170"/>
                    <a:pt x="30" y="97"/>
                    <a:pt x="30" y="58"/>
                  </a:cubicBezTo>
                  <a:cubicBezTo>
                    <a:pt x="30" y="49"/>
                    <a:pt x="18" y="54"/>
                    <a:pt x="1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67" name="Freeform 55"/>
            <p:cNvSpPr/>
            <p:nvPr/>
          </p:nvSpPr>
          <p:spPr bwMode="auto">
            <a:xfrm>
              <a:off x="1258887" y="1624013"/>
              <a:ext cx="568325" cy="433388"/>
            </a:xfrm>
            <a:custGeom>
              <a:avLst/>
              <a:gdLst>
                <a:gd name="T0" fmla="*/ 48 w 385"/>
                <a:gd name="T1" fmla="*/ 27 h 294"/>
                <a:gd name="T2" fmla="*/ 15 w 385"/>
                <a:gd name="T3" fmla="*/ 181 h 294"/>
                <a:gd name="T4" fmla="*/ 24 w 385"/>
                <a:gd name="T5" fmla="*/ 269 h 294"/>
                <a:gd name="T6" fmla="*/ 103 w 385"/>
                <a:gd name="T7" fmla="*/ 292 h 294"/>
                <a:gd name="T8" fmla="*/ 208 w 385"/>
                <a:gd name="T9" fmla="*/ 286 h 294"/>
                <a:gd name="T10" fmla="*/ 298 w 385"/>
                <a:gd name="T11" fmla="*/ 284 h 294"/>
                <a:gd name="T12" fmla="*/ 379 w 385"/>
                <a:gd name="T13" fmla="*/ 249 h 294"/>
                <a:gd name="T14" fmla="*/ 375 w 385"/>
                <a:gd name="T15" fmla="*/ 207 h 294"/>
                <a:gd name="T16" fmla="*/ 357 w 385"/>
                <a:gd name="T17" fmla="*/ 154 h 294"/>
                <a:gd name="T18" fmla="*/ 305 w 385"/>
                <a:gd name="T19" fmla="*/ 11 h 294"/>
                <a:gd name="T20" fmla="*/ 302 w 385"/>
                <a:gd name="T21" fmla="*/ 7 h 294"/>
                <a:gd name="T22" fmla="*/ 291 w 385"/>
                <a:gd name="T23" fmla="*/ 16 h 294"/>
                <a:gd name="T24" fmla="*/ 338 w 385"/>
                <a:gd name="T25" fmla="*/ 141 h 294"/>
                <a:gd name="T26" fmla="*/ 369 w 385"/>
                <a:gd name="T27" fmla="*/ 243 h 294"/>
                <a:gd name="T28" fmla="*/ 271 w 385"/>
                <a:gd name="T29" fmla="*/ 270 h 294"/>
                <a:gd name="T30" fmla="*/ 196 w 385"/>
                <a:gd name="T31" fmla="*/ 275 h 294"/>
                <a:gd name="T32" fmla="*/ 103 w 385"/>
                <a:gd name="T33" fmla="*/ 279 h 294"/>
                <a:gd name="T34" fmla="*/ 28 w 385"/>
                <a:gd name="T35" fmla="*/ 253 h 294"/>
                <a:gd name="T36" fmla="*/ 40 w 385"/>
                <a:gd name="T37" fmla="*/ 140 h 294"/>
                <a:gd name="T38" fmla="*/ 60 w 385"/>
                <a:gd name="T39" fmla="*/ 21 h 294"/>
                <a:gd name="T40" fmla="*/ 48 w 385"/>
                <a:gd name="T41" fmla="*/ 2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5" h="294">
                  <a:moveTo>
                    <a:pt x="48" y="27"/>
                  </a:moveTo>
                  <a:cubicBezTo>
                    <a:pt x="58" y="80"/>
                    <a:pt x="29" y="132"/>
                    <a:pt x="15" y="181"/>
                  </a:cubicBezTo>
                  <a:cubicBezTo>
                    <a:pt x="7" y="210"/>
                    <a:pt x="0" y="246"/>
                    <a:pt x="24" y="269"/>
                  </a:cubicBezTo>
                  <a:cubicBezTo>
                    <a:pt x="44" y="289"/>
                    <a:pt x="77" y="291"/>
                    <a:pt x="103" y="292"/>
                  </a:cubicBezTo>
                  <a:cubicBezTo>
                    <a:pt x="138" y="294"/>
                    <a:pt x="173" y="290"/>
                    <a:pt x="208" y="286"/>
                  </a:cubicBezTo>
                  <a:cubicBezTo>
                    <a:pt x="238" y="283"/>
                    <a:pt x="268" y="284"/>
                    <a:pt x="298" y="284"/>
                  </a:cubicBezTo>
                  <a:cubicBezTo>
                    <a:pt x="328" y="284"/>
                    <a:pt x="365" y="279"/>
                    <a:pt x="379" y="249"/>
                  </a:cubicBezTo>
                  <a:cubicBezTo>
                    <a:pt x="385" y="237"/>
                    <a:pt x="379" y="219"/>
                    <a:pt x="375" y="207"/>
                  </a:cubicBezTo>
                  <a:cubicBezTo>
                    <a:pt x="370" y="190"/>
                    <a:pt x="363" y="172"/>
                    <a:pt x="357" y="154"/>
                  </a:cubicBezTo>
                  <a:cubicBezTo>
                    <a:pt x="338" y="107"/>
                    <a:pt x="328" y="57"/>
                    <a:pt x="305" y="11"/>
                  </a:cubicBezTo>
                  <a:cubicBezTo>
                    <a:pt x="304" y="10"/>
                    <a:pt x="303" y="8"/>
                    <a:pt x="302" y="7"/>
                  </a:cubicBezTo>
                  <a:cubicBezTo>
                    <a:pt x="299" y="0"/>
                    <a:pt x="288" y="10"/>
                    <a:pt x="291" y="16"/>
                  </a:cubicBezTo>
                  <a:cubicBezTo>
                    <a:pt x="313" y="55"/>
                    <a:pt x="323" y="99"/>
                    <a:pt x="338" y="141"/>
                  </a:cubicBezTo>
                  <a:cubicBezTo>
                    <a:pt x="349" y="173"/>
                    <a:pt x="369" y="208"/>
                    <a:pt x="369" y="243"/>
                  </a:cubicBezTo>
                  <a:cubicBezTo>
                    <a:pt x="370" y="278"/>
                    <a:pt x="292" y="271"/>
                    <a:pt x="271" y="270"/>
                  </a:cubicBezTo>
                  <a:cubicBezTo>
                    <a:pt x="246" y="269"/>
                    <a:pt x="222" y="272"/>
                    <a:pt x="196" y="275"/>
                  </a:cubicBezTo>
                  <a:cubicBezTo>
                    <a:pt x="165" y="278"/>
                    <a:pt x="134" y="281"/>
                    <a:pt x="103" y="279"/>
                  </a:cubicBezTo>
                  <a:cubicBezTo>
                    <a:pt x="78" y="278"/>
                    <a:pt x="45" y="274"/>
                    <a:pt x="28" y="253"/>
                  </a:cubicBezTo>
                  <a:cubicBezTo>
                    <a:pt x="5" y="223"/>
                    <a:pt x="29" y="170"/>
                    <a:pt x="40" y="140"/>
                  </a:cubicBezTo>
                  <a:cubicBezTo>
                    <a:pt x="53" y="102"/>
                    <a:pt x="68" y="62"/>
                    <a:pt x="60" y="21"/>
                  </a:cubicBezTo>
                  <a:cubicBezTo>
                    <a:pt x="58" y="13"/>
                    <a:pt x="47" y="21"/>
                    <a:pt x="4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68" name="Freeform 56"/>
            <p:cNvSpPr/>
            <p:nvPr/>
          </p:nvSpPr>
          <p:spPr bwMode="auto">
            <a:xfrm>
              <a:off x="1693862" y="1423988"/>
              <a:ext cx="163513" cy="571500"/>
            </a:xfrm>
            <a:custGeom>
              <a:avLst/>
              <a:gdLst>
                <a:gd name="T0" fmla="*/ 5 w 111"/>
                <a:gd name="T1" fmla="*/ 16 h 387"/>
                <a:gd name="T2" fmla="*/ 40 w 111"/>
                <a:gd name="T3" fmla="*/ 84 h 387"/>
                <a:gd name="T4" fmla="*/ 70 w 111"/>
                <a:gd name="T5" fmla="*/ 176 h 387"/>
                <a:gd name="T6" fmla="*/ 97 w 111"/>
                <a:gd name="T7" fmla="*/ 265 h 387"/>
                <a:gd name="T8" fmla="*/ 75 w 111"/>
                <a:gd name="T9" fmla="*/ 378 h 387"/>
                <a:gd name="T10" fmla="*/ 87 w 111"/>
                <a:gd name="T11" fmla="*/ 378 h 387"/>
                <a:gd name="T12" fmla="*/ 110 w 111"/>
                <a:gd name="T13" fmla="*/ 272 h 387"/>
                <a:gd name="T14" fmla="*/ 82 w 111"/>
                <a:gd name="T15" fmla="*/ 169 h 387"/>
                <a:gd name="T16" fmla="*/ 53 w 111"/>
                <a:gd name="T17" fmla="*/ 80 h 387"/>
                <a:gd name="T18" fmla="*/ 14 w 111"/>
                <a:gd name="T19" fmla="*/ 5 h 387"/>
                <a:gd name="T20" fmla="*/ 5 w 111"/>
                <a:gd name="T21" fmla="*/ 1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7">
                  <a:moveTo>
                    <a:pt x="5" y="16"/>
                  </a:moveTo>
                  <a:cubicBezTo>
                    <a:pt x="22" y="35"/>
                    <a:pt x="32" y="60"/>
                    <a:pt x="40" y="84"/>
                  </a:cubicBezTo>
                  <a:cubicBezTo>
                    <a:pt x="52" y="114"/>
                    <a:pt x="60" y="145"/>
                    <a:pt x="70" y="176"/>
                  </a:cubicBezTo>
                  <a:cubicBezTo>
                    <a:pt x="79" y="205"/>
                    <a:pt x="92" y="234"/>
                    <a:pt x="97" y="265"/>
                  </a:cubicBezTo>
                  <a:cubicBezTo>
                    <a:pt x="103" y="304"/>
                    <a:pt x="89" y="342"/>
                    <a:pt x="75" y="378"/>
                  </a:cubicBezTo>
                  <a:cubicBezTo>
                    <a:pt x="72" y="387"/>
                    <a:pt x="84" y="385"/>
                    <a:pt x="87" y="378"/>
                  </a:cubicBezTo>
                  <a:cubicBezTo>
                    <a:pt x="100" y="344"/>
                    <a:pt x="111" y="309"/>
                    <a:pt x="110" y="272"/>
                  </a:cubicBezTo>
                  <a:cubicBezTo>
                    <a:pt x="109" y="236"/>
                    <a:pt x="92" y="203"/>
                    <a:pt x="82" y="169"/>
                  </a:cubicBezTo>
                  <a:cubicBezTo>
                    <a:pt x="72" y="140"/>
                    <a:pt x="63" y="109"/>
                    <a:pt x="53" y="80"/>
                  </a:cubicBezTo>
                  <a:cubicBezTo>
                    <a:pt x="44" y="54"/>
                    <a:pt x="33" y="26"/>
                    <a:pt x="14" y="5"/>
                  </a:cubicBezTo>
                  <a:cubicBezTo>
                    <a:pt x="9" y="0"/>
                    <a:pt x="0" y="11"/>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69" name="Freeform 57"/>
            <p:cNvSpPr/>
            <p:nvPr/>
          </p:nvSpPr>
          <p:spPr bwMode="auto">
            <a:xfrm>
              <a:off x="1177925" y="1581151"/>
              <a:ext cx="180975" cy="415925"/>
            </a:xfrm>
            <a:custGeom>
              <a:avLst/>
              <a:gdLst>
                <a:gd name="T0" fmla="*/ 85 w 122"/>
                <a:gd name="T1" fmla="*/ 13 h 282"/>
                <a:gd name="T2" fmla="*/ 62 w 122"/>
                <a:gd name="T3" fmla="*/ 277 h 282"/>
                <a:gd name="T4" fmla="*/ 74 w 122"/>
                <a:gd name="T5" fmla="*/ 271 h 282"/>
                <a:gd name="T6" fmla="*/ 106 w 122"/>
                <a:gd name="T7" fmla="*/ 132 h 282"/>
                <a:gd name="T8" fmla="*/ 97 w 122"/>
                <a:gd name="T9" fmla="*/ 7 h 282"/>
                <a:gd name="T10" fmla="*/ 86 w 122"/>
                <a:gd name="T11" fmla="*/ 16 h 282"/>
                <a:gd name="T12" fmla="*/ 105 w 122"/>
                <a:gd name="T13" fmla="*/ 69 h 282"/>
                <a:gd name="T14" fmla="*/ 90 w 122"/>
                <a:gd name="T15" fmla="*/ 148 h 282"/>
                <a:gd name="T16" fmla="*/ 62 w 122"/>
                <a:gd name="T17" fmla="*/ 274 h 282"/>
                <a:gd name="T18" fmla="*/ 73 w 122"/>
                <a:gd name="T19" fmla="*/ 268 h 282"/>
                <a:gd name="T20" fmla="*/ 97 w 122"/>
                <a:gd name="T21" fmla="*/ 10 h 282"/>
                <a:gd name="T22" fmla="*/ 85 w 122"/>
                <a:gd name="T23" fmla="*/ 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282">
                  <a:moveTo>
                    <a:pt x="85" y="13"/>
                  </a:moveTo>
                  <a:cubicBezTo>
                    <a:pt x="84" y="105"/>
                    <a:pt x="0" y="188"/>
                    <a:pt x="62" y="277"/>
                  </a:cubicBezTo>
                  <a:cubicBezTo>
                    <a:pt x="66" y="282"/>
                    <a:pt x="74" y="275"/>
                    <a:pt x="74" y="271"/>
                  </a:cubicBezTo>
                  <a:cubicBezTo>
                    <a:pt x="75" y="223"/>
                    <a:pt x="91" y="177"/>
                    <a:pt x="106" y="132"/>
                  </a:cubicBezTo>
                  <a:cubicBezTo>
                    <a:pt x="122" y="88"/>
                    <a:pt x="119" y="48"/>
                    <a:pt x="97" y="7"/>
                  </a:cubicBezTo>
                  <a:cubicBezTo>
                    <a:pt x="93" y="0"/>
                    <a:pt x="83" y="10"/>
                    <a:pt x="86" y="16"/>
                  </a:cubicBezTo>
                  <a:cubicBezTo>
                    <a:pt x="95" y="33"/>
                    <a:pt x="102" y="49"/>
                    <a:pt x="105" y="69"/>
                  </a:cubicBezTo>
                  <a:cubicBezTo>
                    <a:pt x="109" y="97"/>
                    <a:pt x="98" y="122"/>
                    <a:pt x="90" y="148"/>
                  </a:cubicBezTo>
                  <a:cubicBezTo>
                    <a:pt x="76" y="188"/>
                    <a:pt x="63" y="231"/>
                    <a:pt x="62" y="274"/>
                  </a:cubicBezTo>
                  <a:cubicBezTo>
                    <a:pt x="66" y="272"/>
                    <a:pt x="69" y="270"/>
                    <a:pt x="73" y="268"/>
                  </a:cubicBezTo>
                  <a:cubicBezTo>
                    <a:pt x="13" y="182"/>
                    <a:pt x="96" y="99"/>
                    <a:pt x="97" y="10"/>
                  </a:cubicBezTo>
                  <a:cubicBezTo>
                    <a:pt x="98" y="1"/>
                    <a:pt x="86" y="6"/>
                    <a:pt x="8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70" name="Freeform 58"/>
            <p:cNvSpPr/>
            <p:nvPr/>
          </p:nvSpPr>
          <p:spPr bwMode="auto">
            <a:xfrm>
              <a:off x="1482725" y="1668463"/>
              <a:ext cx="100013" cy="177800"/>
            </a:xfrm>
            <a:custGeom>
              <a:avLst/>
              <a:gdLst>
                <a:gd name="T0" fmla="*/ 2 w 67"/>
                <a:gd name="T1" fmla="*/ 11 h 120"/>
                <a:gd name="T2" fmla="*/ 5 w 67"/>
                <a:gd name="T3" fmla="*/ 69 h 120"/>
                <a:gd name="T4" fmla="*/ 27 w 67"/>
                <a:gd name="T5" fmla="*/ 114 h 120"/>
                <a:gd name="T6" fmla="*/ 60 w 67"/>
                <a:gd name="T7" fmla="*/ 87 h 120"/>
                <a:gd name="T8" fmla="*/ 59 w 67"/>
                <a:gd name="T9" fmla="*/ 3 h 120"/>
                <a:gd name="T10" fmla="*/ 56 w 67"/>
                <a:gd name="T11" fmla="*/ 0 h 120"/>
                <a:gd name="T12" fmla="*/ 5 w 67"/>
                <a:gd name="T13" fmla="*/ 7 h 120"/>
                <a:gd name="T14" fmla="*/ 5 w 67"/>
                <a:gd name="T15" fmla="*/ 14 h 120"/>
                <a:gd name="T16" fmla="*/ 55 w 67"/>
                <a:gd name="T17" fmla="*/ 6 h 120"/>
                <a:gd name="T18" fmla="*/ 54 w 67"/>
                <a:gd name="T19" fmla="*/ 39 h 120"/>
                <a:gd name="T20" fmla="*/ 54 w 67"/>
                <a:gd name="T21" fmla="*/ 91 h 120"/>
                <a:gd name="T22" fmla="*/ 24 w 67"/>
                <a:gd name="T23" fmla="*/ 104 h 120"/>
                <a:gd name="T24" fmla="*/ 12 w 67"/>
                <a:gd name="T25" fmla="*/ 73 h 120"/>
                <a:gd name="T26" fmla="*/ 8 w 67"/>
                <a:gd name="T27" fmla="*/ 10 h 120"/>
                <a:gd name="T28" fmla="*/ 2 w 67"/>
                <a:gd name="T29"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20">
                  <a:moveTo>
                    <a:pt x="2" y="11"/>
                  </a:moveTo>
                  <a:cubicBezTo>
                    <a:pt x="2" y="30"/>
                    <a:pt x="3" y="50"/>
                    <a:pt x="5" y="69"/>
                  </a:cubicBezTo>
                  <a:cubicBezTo>
                    <a:pt x="7" y="83"/>
                    <a:pt x="10" y="108"/>
                    <a:pt x="27" y="114"/>
                  </a:cubicBezTo>
                  <a:cubicBezTo>
                    <a:pt x="43" y="120"/>
                    <a:pt x="57" y="100"/>
                    <a:pt x="60" y="87"/>
                  </a:cubicBezTo>
                  <a:cubicBezTo>
                    <a:pt x="67" y="59"/>
                    <a:pt x="56" y="30"/>
                    <a:pt x="59" y="3"/>
                  </a:cubicBezTo>
                  <a:cubicBezTo>
                    <a:pt x="59" y="1"/>
                    <a:pt x="58" y="0"/>
                    <a:pt x="56" y="0"/>
                  </a:cubicBezTo>
                  <a:cubicBezTo>
                    <a:pt x="39" y="3"/>
                    <a:pt x="22" y="5"/>
                    <a:pt x="5" y="7"/>
                  </a:cubicBezTo>
                  <a:cubicBezTo>
                    <a:pt x="2" y="8"/>
                    <a:pt x="0" y="14"/>
                    <a:pt x="5" y="14"/>
                  </a:cubicBezTo>
                  <a:cubicBezTo>
                    <a:pt x="21" y="11"/>
                    <a:pt x="38" y="9"/>
                    <a:pt x="55" y="6"/>
                  </a:cubicBezTo>
                  <a:cubicBezTo>
                    <a:pt x="49" y="7"/>
                    <a:pt x="54" y="33"/>
                    <a:pt x="54" y="39"/>
                  </a:cubicBezTo>
                  <a:cubicBezTo>
                    <a:pt x="56" y="56"/>
                    <a:pt x="58" y="74"/>
                    <a:pt x="54" y="91"/>
                  </a:cubicBezTo>
                  <a:cubicBezTo>
                    <a:pt x="51" y="103"/>
                    <a:pt x="35" y="114"/>
                    <a:pt x="24" y="104"/>
                  </a:cubicBezTo>
                  <a:cubicBezTo>
                    <a:pt x="16" y="97"/>
                    <a:pt x="14" y="83"/>
                    <a:pt x="12" y="73"/>
                  </a:cubicBezTo>
                  <a:cubicBezTo>
                    <a:pt x="8" y="52"/>
                    <a:pt x="8" y="31"/>
                    <a:pt x="8" y="10"/>
                  </a:cubicBezTo>
                  <a:cubicBezTo>
                    <a:pt x="8" y="5"/>
                    <a:pt x="2" y="8"/>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71" name="Freeform 59"/>
            <p:cNvSpPr/>
            <p:nvPr/>
          </p:nvSpPr>
          <p:spPr bwMode="auto">
            <a:xfrm>
              <a:off x="1381125" y="1868488"/>
              <a:ext cx="357188" cy="122238"/>
            </a:xfrm>
            <a:custGeom>
              <a:avLst/>
              <a:gdLst>
                <a:gd name="T0" fmla="*/ 3 w 241"/>
                <a:gd name="T1" fmla="*/ 21 h 82"/>
                <a:gd name="T2" fmla="*/ 113 w 241"/>
                <a:gd name="T3" fmla="*/ 15 h 82"/>
                <a:gd name="T4" fmla="*/ 228 w 241"/>
                <a:gd name="T5" fmla="*/ 7 h 82"/>
                <a:gd name="T6" fmla="*/ 230 w 241"/>
                <a:gd name="T7" fmla="*/ 0 h 82"/>
                <a:gd name="T8" fmla="*/ 229 w 241"/>
                <a:gd name="T9" fmla="*/ 0 h 82"/>
                <a:gd name="T10" fmla="*/ 225 w 241"/>
                <a:gd name="T11" fmla="*/ 5 h 82"/>
                <a:gd name="T12" fmla="*/ 232 w 241"/>
                <a:gd name="T13" fmla="*/ 40 h 82"/>
                <a:gd name="T14" fmla="*/ 202 w 241"/>
                <a:gd name="T15" fmla="*/ 62 h 82"/>
                <a:gd name="T16" fmla="*/ 134 w 241"/>
                <a:gd name="T17" fmla="*/ 65 h 82"/>
                <a:gd name="T18" fmla="*/ 43 w 241"/>
                <a:gd name="T19" fmla="*/ 73 h 82"/>
                <a:gd name="T20" fmla="*/ 7 w 241"/>
                <a:gd name="T21" fmla="*/ 48 h 82"/>
                <a:gd name="T22" fmla="*/ 7 w 241"/>
                <a:gd name="T23" fmla="*/ 17 h 82"/>
                <a:gd name="T24" fmla="*/ 1 w 241"/>
                <a:gd name="T25" fmla="*/ 19 h 82"/>
                <a:gd name="T26" fmla="*/ 1 w 241"/>
                <a:gd name="T27" fmla="*/ 55 h 82"/>
                <a:gd name="T28" fmla="*/ 20 w 241"/>
                <a:gd name="T29" fmla="*/ 78 h 82"/>
                <a:gd name="T30" fmla="*/ 63 w 241"/>
                <a:gd name="T31" fmla="*/ 77 h 82"/>
                <a:gd name="T32" fmla="*/ 148 w 241"/>
                <a:gd name="T33" fmla="*/ 70 h 82"/>
                <a:gd name="T34" fmla="*/ 228 w 241"/>
                <a:gd name="T35" fmla="*/ 63 h 82"/>
                <a:gd name="T36" fmla="*/ 240 w 241"/>
                <a:gd name="T37" fmla="*/ 51 h 82"/>
                <a:gd name="T38" fmla="*/ 239 w 241"/>
                <a:gd name="T39" fmla="*/ 40 h 82"/>
                <a:gd name="T40" fmla="*/ 231 w 241"/>
                <a:gd name="T41" fmla="*/ 2 h 82"/>
                <a:gd name="T42" fmla="*/ 227 w 241"/>
                <a:gd name="T43" fmla="*/ 7 h 82"/>
                <a:gd name="T44" fmla="*/ 228 w 241"/>
                <a:gd name="T45" fmla="*/ 7 h 82"/>
                <a:gd name="T46" fmla="*/ 230 w 241"/>
                <a:gd name="T47" fmla="*/ 0 h 82"/>
                <a:gd name="T48" fmla="*/ 122 w 241"/>
                <a:gd name="T49" fmla="*/ 8 h 82"/>
                <a:gd name="T50" fmla="*/ 5 w 241"/>
                <a:gd name="T51" fmla="*/ 15 h 82"/>
                <a:gd name="T52" fmla="*/ 3 w 241"/>
                <a:gd name="T53"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82">
                  <a:moveTo>
                    <a:pt x="3" y="21"/>
                  </a:moveTo>
                  <a:cubicBezTo>
                    <a:pt x="40" y="18"/>
                    <a:pt x="76" y="19"/>
                    <a:pt x="113" y="15"/>
                  </a:cubicBezTo>
                  <a:cubicBezTo>
                    <a:pt x="151" y="12"/>
                    <a:pt x="189" y="7"/>
                    <a:pt x="228" y="7"/>
                  </a:cubicBezTo>
                  <a:cubicBezTo>
                    <a:pt x="231" y="7"/>
                    <a:pt x="234" y="0"/>
                    <a:pt x="230" y="0"/>
                  </a:cubicBezTo>
                  <a:cubicBezTo>
                    <a:pt x="230" y="0"/>
                    <a:pt x="230" y="0"/>
                    <a:pt x="229" y="0"/>
                  </a:cubicBezTo>
                  <a:cubicBezTo>
                    <a:pt x="227" y="0"/>
                    <a:pt x="225" y="3"/>
                    <a:pt x="225" y="5"/>
                  </a:cubicBezTo>
                  <a:cubicBezTo>
                    <a:pt x="226" y="18"/>
                    <a:pt x="228" y="28"/>
                    <a:pt x="232" y="40"/>
                  </a:cubicBezTo>
                  <a:cubicBezTo>
                    <a:pt x="241" y="61"/>
                    <a:pt x="214" y="61"/>
                    <a:pt x="202" y="62"/>
                  </a:cubicBezTo>
                  <a:cubicBezTo>
                    <a:pt x="179" y="64"/>
                    <a:pt x="157" y="64"/>
                    <a:pt x="134" y="65"/>
                  </a:cubicBezTo>
                  <a:cubicBezTo>
                    <a:pt x="104" y="66"/>
                    <a:pt x="74" y="71"/>
                    <a:pt x="43" y="73"/>
                  </a:cubicBezTo>
                  <a:cubicBezTo>
                    <a:pt x="25" y="74"/>
                    <a:pt x="6" y="70"/>
                    <a:pt x="7" y="48"/>
                  </a:cubicBezTo>
                  <a:cubicBezTo>
                    <a:pt x="8" y="38"/>
                    <a:pt x="7" y="27"/>
                    <a:pt x="7" y="17"/>
                  </a:cubicBezTo>
                  <a:cubicBezTo>
                    <a:pt x="7" y="13"/>
                    <a:pt x="1" y="15"/>
                    <a:pt x="1" y="19"/>
                  </a:cubicBezTo>
                  <a:cubicBezTo>
                    <a:pt x="1" y="31"/>
                    <a:pt x="1" y="43"/>
                    <a:pt x="1" y="55"/>
                  </a:cubicBezTo>
                  <a:cubicBezTo>
                    <a:pt x="2" y="68"/>
                    <a:pt x="8" y="74"/>
                    <a:pt x="20" y="78"/>
                  </a:cubicBezTo>
                  <a:cubicBezTo>
                    <a:pt x="34" y="82"/>
                    <a:pt x="49" y="79"/>
                    <a:pt x="63" y="77"/>
                  </a:cubicBezTo>
                  <a:cubicBezTo>
                    <a:pt x="91" y="73"/>
                    <a:pt x="119" y="72"/>
                    <a:pt x="148" y="70"/>
                  </a:cubicBezTo>
                  <a:cubicBezTo>
                    <a:pt x="174" y="69"/>
                    <a:pt x="203" y="72"/>
                    <a:pt x="228" y="63"/>
                  </a:cubicBezTo>
                  <a:cubicBezTo>
                    <a:pt x="234" y="61"/>
                    <a:pt x="238" y="57"/>
                    <a:pt x="240" y="51"/>
                  </a:cubicBezTo>
                  <a:cubicBezTo>
                    <a:pt x="241" y="48"/>
                    <a:pt x="240" y="43"/>
                    <a:pt x="239" y="40"/>
                  </a:cubicBezTo>
                  <a:cubicBezTo>
                    <a:pt x="235" y="27"/>
                    <a:pt x="232" y="16"/>
                    <a:pt x="231" y="2"/>
                  </a:cubicBezTo>
                  <a:cubicBezTo>
                    <a:pt x="230" y="4"/>
                    <a:pt x="229" y="5"/>
                    <a:pt x="227" y="7"/>
                  </a:cubicBezTo>
                  <a:cubicBezTo>
                    <a:pt x="227" y="7"/>
                    <a:pt x="228" y="7"/>
                    <a:pt x="228" y="7"/>
                  </a:cubicBezTo>
                  <a:cubicBezTo>
                    <a:pt x="229" y="5"/>
                    <a:pt x="229" y="2"/>
                    <a:pt x="230" y="0"/>
                  </a:cubicBezTo>
                  <a:cubicBezTo>
                    <a:pt x="194" y="1"/>
                    <a:pt x="158" y="5"/>
                    <a:pt x="122" y="8"/>
                  </a:cubicBezTo>
                  <a:cubicBezTo>
                    <a:pt x="83" y="12"/>
                    <a:pt x="44" y="11"/>
                    <a:pt x="5" y="15"/>
                  </a:cubicBezTo>
                  <a:cubicBezTo>
                    <a:pt x="2" y="15"/>
                    <a:pt x="0" y="21"/>
                    <a:pt x="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73" name="Freeform 60"/>
            <p:cNvSpPr/>
            <p:nvPr/>
          </p:nvSpPr>
          <p:spPr bwMode="auto">
            <a:xfrm>
              <a:off x="1393825" y="1895476"/>
              <a:ext cx="20638" cy="28575"/>
            </a:xfrm>
            <a:custGeom>
              <a:avLst/>
              <a:gdLst>
                <a:gd name="T0" fmla="*/ 2 w 14"/>
                <a:gd name="T1" fmla="*/ 9 h 19"/>
                <a:gd name="T2" fmla="*/ 2 w 14"/>
                <a:gd name="T3" fmla="*/ 11 h 19"/>
                <a:gd name="T4" fmla="*/ 1 w 14"/>
                <a:gd name="T5" fmla="*/ 12 h 19"/>
                <a:gd name="T6" fmla="*/ 1 w 14"/>
                <a:gd name="T7" fmla="*/ 13 h 19"/>
                <a:gd name="T8" fmla="*/ 5 w 14"/>
                <a:gd name="T9" fmla="*/ 19 h 19"/>
                <a:gd name="T10" fmla="*/ 13 w 14"/>
                <a:gd name="T11" fmla="*/ 13 h 19"/>
                <a:gd name="T12" fmla="*/ 14 w 14"/>
                <a:gd name="T13" fmla="*/ 5 h 19"/>
                <a:gd name="T14" fmla="*/ 8 w 14"/>
                <a:gd name="T15" fmla="*/ 1 h 19"/>
                <a:gd name="T16" fmla="*/ 2 w 14"/>
                <a:gd name="T1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2" y="9"/>
                  </a:moveTo>
                  <a:cubicBezTo>
                    <a:pt x="2" y="9"/>
                    <a:pt x="2" y="10"/>
                    <a:pt x="2" y="11"/>
                  </a:cubicBezTo>
                  <a:cubicBezTo>
                    <a:pt x="2" y="12"/>
                    <a:pt x="2" y="12"/>
                    <a:pt x="1" y="12"/>
                  </a:cubicBezTo>
                  <a:cubicBezTo>
                    <a:pt x="2" y="12"/>
                    <a:pt x="1" y="12"/>
                    <a:pt x="1" y="13"/>
                  </a:cubicBezTo>
                  <a:cubicBezTo>
                    <a:pt x="0" y="15"/>
                    <a:pt x="1" y="19"/>
                    <a:pt x="5" y="19"/>
                  </a:cubicBezTo>
                  <a:cubicBezTo>
                    <a:pt x="8" y="19"/>
                    <a:pt x="12" y="16"/>
                    <a:pt x="13" y="13"/>
                  </a:cubicBezTo>
                  <a:cubicBezTo>
                    <a:pt x="13" y="10"/>
                    <a:pt x="14" y="8"/>
                    <a:pt x="14" y="5"/>
                  </a:cubicBezTo>
                  <a:cubicBezTo>
                    <a:pt x="14" y="2"/>
                    <a:pt x="12" y="0"/>
                    <a:pt x="8" y="1"/>
                  </a:cubicBezTo>
                  <a:cubicBezTo>
                    <a:pt x="5" y="2"/>
                    <a:pt x="2"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74" name="Freeform 61"/>
            <p:cNvSpPr/>
            <p:nvPr/>
          </p:nvSpPr>
          <p:spPr bwMode="auto">
            <a:xfrm>
              <a:off x="1398587" y="1917701"/>
              <a:ext cx="17463" cy="26988"/>
            </a:xfrm>
            <a:custGeom>
              <a:avLst/>
              <a:gdLst>
                <a:gd name="T0" fmla="*/ 0 w 12"/>
                <a:gd name="T1" fmla="*/ 9 h 18"/>
                <a:gd name="T2" fmla="*/ 0 w 12"/>
                <a:gd name="T3" fmla="*/ 13 h 18"/>
                <a:gd name="T4" fmla="*/ 6 w 12"/>
                <a:gd name="T5" fmla="*/ 17 h 18"/>
                <a:gd name="T6" fmla="*/ 12 w 12"/>
                <a:gd name="T7" fmla="*/ 10 h 18"/>
                <a:gd name="T8" fmla="*/ 12 w 12"/>
                <a:gd name="T9" fmla="*/ 5 h 18"/>
                <a:gd name="T10" fmla="*/ 7 w 12"/>
                <a:gd name="T11" fmla="*/ 1 h 18"/>
                <a:gd name="T12" fmla="*/ 0 w 12"/>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0" y="9"/>
                  </a:moveTo>
                  <a:cubicBezTo>
                    <a:pt x="0" y="10"/>
                    <a:pt x="0" y="11"/>
                    <a:pt x="0" y="13"/>
                  </a:cubicBezTo>
                  <a:cubicBezTo>
                    <a:pt x="0" y="16"/>
                    <a:pt x="2" y="18"/>
                    <a:pt x="6" y="17"/>
                  </a:cubicBezTo>
                  <a:cubicBezTo>
                    <a:pt x="9" y="17"/>
                    <a:pt x="12" y="13"/>
                    <a:pt x="12" y="10"/>
                  </a:cubicBezTo>
                  <a:cubicBezTo>
                    <a:pt x="12" y="8"/>
                    <a:pt x="12" y="7"/>
                    <a:pt x="12" y="5"/>
                  </a:cubicBezTo>
                  <a:cubicBezTo>
                    <a:pt x="12" y="2"/>
                    <a:pt x="10" y="0"/>
                    <a:pt x="7" y="1"/>
                  </a:cubicBezTo>
                  <a:cubicBezTo>
                    <a:pt x="3" y="2"/>
                    <a:pt x="0" y="5"/>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75" name="Freeform 62"/>
            <p:cNvSpPr/>
            <p:nvPr/>
          </p:nvSpPr>
          <p:spPr bwMode="auto">
            <a:xfrm>
              <a:off x="1401762" y="1939926"/>
              <a:ext cx="22225" cy="28575"/>
            </a:xfrm>
            <a:custGeom>
              <a:avLst/>
              <a:gdLst>
                <a:gd name="T0" fmla="*/ 0 w 15"/>
                <a:gd name="T1" fmla="*/ 9 h 19"/>
                <a:gd name="T2" fmla="*/ 4 w 15"/>
                <a:gd name="T3" fmla="*/ 17 h 19"/>
                <a:gd name="T4" fmla="*/ 12 w 15"/>
                <a:gd name="T5" fmla="*/ 15 h 19"/>
                <a:gd name="T6" fmla="*/ 13 w 15"/>
                <a:gd name="T7" fmla="*/ 6 h 19"/>
                <a:gd name="T8" fmla="*/ 12 w 15"/>
                <a:gd name="T9" fmla="*/ 3 h 19"/>
                <a:gd name="T10" fmla="*/ 5 w 15"/>
                <a:gd name="T11" fmla="*/ 1 h 19"/>
                <a:gd name="T12" fmla="*/ 0 w 15"/>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0" y="9"/>
                  </a:moveTo>
                  <a:cubicBezTo>
                    <a:pt x="0" y="12"/>
                    <a:pt x="2" y="15"/>
                    <a:pt x="4" y="17"/>
                  </a:cubicBezTo>
                  <a:cubicBezTo>
                    <a:pt x="6" y="19"/>
                    <a:pt x="11" y="16"/>
                    <a:pt x="12" y="15"/>
                  </a:cubicBezTo>
                  <a:cubicBezTo>
                    <a:pt x="14" y="12"/>
                    <a:pt x="15" y="8"/>
                    <a:pt x="13" y="6"/>
                  </a:cubicBezTo>
                  <a:cubicBezTo>
                    <a:pt x="12" y="5"/>
                    <a:pt x="12" y="4"/>
                    <a:pt x="12" y="3"/>
                  </a:cubicBezTo>
                  <a:cubicBezTo>
                    <a:pt x="12" y="0"/>
                    <a:pt x="8" y="0"/>
                    <a:pt x="5" y="1"/>
                  </a:cubicBezTo>
                  <a:cubicBezTo>
                    <a:pt x="2" y="2"/>
                    <a:pt x="0" y="6"/>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76" name="Freeform 63"/>
            <p:cNvSpPr/>
            <p:nvPr/>
          </p:nvSpPr>
          <p:spPr bwMode="auto">
            <a:xfrm>
              <a:off x="1417637" y="1949451"/>
              <a:ext cx="33338" cy="20638"/>
            </a:xfrm>
            <a:custGeom>
              <a:avLst/>
              <a:gdLst>
                <a:gd name="T0" fmla="*/ 4 w 22"/>
                <a:gd name="T1" fmla="*/ 13 h 14"/>
                <a:gd name="T2" fmla="*/ 14 w 22"/>
                <a:gd name="T3" fmla="*/ 14 h 14"/>
                <a:gd name="T4" fmla="*/ 22 w 22"/>
                <a:gd name="T5" fmla="*/ 8 h 14"/>
                <a:gd name="T6" fmla="*/ 18 w 22"/>
                <a:gd name="T7" fmla="*/ 2 h 14"/>
                <a:gd name="T8" fmla="*/ 11 w 22"/>
                <a:gd name="T9" fmla="*/ 1 h 14"/>
                <a:gd name="T10" fmla="*/ 2 w 22"/>
                <a:gd name="T11" fmla="*/ 5 h 14"/>
                <a:gd name="T12" fmla="*/ 4 w 22"/>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4" y="13"/>
                  </a:moveTo>
                  <a:cubicBezTo>
                    <a:pt x="7" y="14"/>
                    <a:pt x="11" y="14"/>
                    <a:pt x="14" y="14"/>
                  </a:cubicBezTo>
                  <a:cubicBezTo>
                    <a:pt x="17" y="14"/>
                    <a:pt x="21" y="11"/>
                    <a:pt x="22" y="8"/>
                  </a:cubicBezTo>
                  <a:cubicBezTo>
                    <a:pt x="22" y="5"/>
                    <a:pt x="21" y="2"/>
                    <a:pt x="18" y="2"/>
                  </a:cubicBezTo>
                  <a:cubicBezTo>
                    <a:pt x="16" y="2"/>
                    <a:pt x="13" y="2"/>
                    <a:pt x="11" y="1"/>
                  </a:cubicBezTo>
                  <a:cubicBezTo>
                    <a:pt x="7" y="0"/>
                    <a:pt x="4" y="3"/>
                    <a:pt x="2" y="5"/>
                  </a:cubicBezTo>
                  <a:cubicBezTo>
                    <a:pt x="1" y="8"/>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79" name="Freeform 64"/>
            <p:cNvSpPr/>
            <p:nvPr/>
          </p:nvSpPr>
          <p:spPr bwMode="auto">
            <a:xfrm>
              <a:off x="1462087" y="1951038"/>
              <a:ext cx="36513" cy="20638"/>
            </a:xfrm>
            <a:custGeom>
              <a:avLst/>
              <a:gdLst>
                <a:gd name="T0" fmla="*/ 5 w 24"/>
                <a:gd name="T1" fmla="*/ 14 h 14"/>
                <a:gd name="T2" fmla="*/ 17 w 24"/>
                <a:gd name="T3" fmla="*/ 13 h 14"/>
                <a:gd name="T4" fmla="*/ 23 w 24"/>
                <a:gd name="T5" fmla="*/ 5 h 14"/>
                <a:gd name="T6" fmla="*/ 18 w 24"/>
                <a:gd name="T7" fmla="*/ 1 h 14"/>
                <a:gd name="T8" fmla="*/ 9 w 24"/>
                <a:gd name="T9" fmla="*/ 1 h 14"/>
                <a:gd name="T10" fmla="*/ 1 w 24"/>
                <a:gd name="T11" fmla="*/ 8 h 14"/>
                <a:gd name="T12" fmla="*/ 5 w 2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5" y="14"/>
                  </a:moveTo>
                  <a:cubicBezTo>
                    <a:pt x="9" y="14"/>
                    <a:pt x="13" y="14"/>
                    <a:pt x="17" y="13"/>
                  </a:cubicBezTo>
                  <a:cubicBezTo>
                    <a:pt x="20" y="12"/>
                    <a:pt x="23" y="9"/>
                    <a:pt x="23" y="5"/>
                  </a:cubicBezTo>
                  <a:cubicBezTo>
                    <a:pt x="24" y="2"/>
                    <a:pt x="21" y="0"/>
                    <a:pt x="18" y="1"/>
                  </a:cubicBezTo>
                  <a:cubicBezTo>
                    <a:pt x="15" y="1"/>
                    <a:pt x="12" y="1"/>
                    <a:pt x="9" y="1"/>
                  </a:cubicBezTo>
                  <a:cubicBezTo>
                    <a:pt x="5" y="1"/>
                    <a:pt x="2" y="4"/>
                    <a:pt x="1" y="8"/>
                  </a:cubicBezTo>
                  <a:cubicBezTo>
                    <a:pt x="0" y="10"/>
                    <a:pt x="1" y="14"/>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80" name="Freeform 65"/>
            <p:cNvSpPr/>
            <p:nvPr/>
          </p:nvSpPr>
          <p:spPr bwMode="auto">
            <a:xfrm>
              <a:off x="1503362" y="1949451"/>
              <a:ext cx="33338" cy="19050"/>
            </a:xfrm>
            <a:custGeom>
              <a:avLst/>
              <a:gdLst>
                <a:gd name="T0" fmla="*/ 5 w 22"/>
                <a:gd name="T1" fmla="*/ 13 h 13"/>
                <a:gd name="T2" fmla="*/ 13 w 22"/>
                <a:gd name="T3" fmla="*/ 13 h 13"/>
                <a:gd name="T4" fmla="*/ 21 w 22"/>
                <a:gd name="T5" fmla="*/ 6 h 13"/>
                <a:gd name="T6" fmla="*/ 17 w 22"/>
                <a:gd name="T7" fmla="*/ 0 h 13"/>
                <a:gd name="T8" fmla="*/ 9 w 22"/>
                <a:gd name="T9" fmla="*/ 0 h 13"/>
                <a:gd name="T10" fmla="*/ 1 w 22"/>
                <a:gd name="T11" fmla="*/ 6 h 13"/>
                <a:gd name="T12" fmla="*/ 5 w 2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2" h="13">
                  <a:moveTo>
                    <a:pt x="5" y="13"/>
                  </a:moveTo>
                  <a:cubicBezTo>
                    <a:pt x="7" y="13"/>
                    <a:pt x="10" y="13"/>
                    <a:pt x="13" y="13"/>
                  </a:cubicBezTo>
                  <a:cubicBezTo>
                    <a:pt x="17" y="13"/>
                    <a:pt x="20" y="10"/>
                    <a:pt x="21" y="6"/>
                  </a:cubicBezTo>
                  <a:cubicBezTo>
                    <a:pt x="22" y="4"/>
                    <a:pt x="21" y="0"/>
                    <a:pt x="17" y="0"/>
                  </a:cubicBezTo>
                  <a:cubicBezTo>
                    <a:pt x="14" y="0"/>
                    <a:pt x="11" y="0"/>
                    <a:pt x="9" y="0"/>
                  </a:cubicBezTo>
                  <a:cubicBezTo>
                    <a:pt x="5" y="0"/>
                    <a:pt x="2" y="3"/>
                    <a:pt x="1" y="6"/>
                  </a:cubicBezTo>
                  <a:cubicBezTo>
                    <a:pt x="0" y="9"/>
                    <a:pt x="1"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81" name="Freeform 66"/>
            <p:cNvSpPr/>
            <p:nvPr/>
          </p:nvSpPr>
          <p:spPr bwMode="auto">
            <a:xfrm>
              <a:off x="1544637" y="1947863"/>
              <a:ext cx="28575" cy="20638"/>
            </a:xfrm>
            <a:custGeom>
              <a:avLst/>
              <a:gdLst>
                <a:gd name="T0" fmla="*/ 3 w 19"/>
                <a:gd name="T1" fmla="*/ 13 h 14"/>
                <a:gd name="T2" fmla="*/ 10 w 19"/>
                <a:gd name="T3" fmla="*/ 14 h 14"/>
                <a:gd name="T4" fmla="*/ 18 w 19"/>
                <a:gd name="T5" fmla="*/ 7 h 14"/>
                <a:gd name="T6" fmla="*/ 14 w 19"/>
                <a:gd name="T7" fmla="*/ 1 h 14"/>
                <a:gd name="T8" fmla="*/ 10 w 19"/>
                <a:gd name="T9" fmla="*/ 1 h 14"/>
                <a:gd name="T10" fmla="*/ 2 w 19"/>
                <a:gd name="T11" fmla="*/ 5 h 14"/>
                <a:gd name="T12" fmla="*/ 3 w 19"/>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3" y="13"/>
                  </a:moveTo>
                  <a:cubicBezTo>
                    <a:pt x="5" y="14"/>
                    <a:pt x="8" y="14"/>
                    <a:pt x="10" y="14"/>
                  </a:cubicBezTo>
                  <a:cubicBezTo>
                    <a:pt x="14" y="14"/>
                    <a:pt x="17" y="11"/>
                    <a:pt x="18" y="7"/>
                  </a:cubicBezTo>
                  <a:cubicBezTo>
                    <a:pt x="19" y="5"/>
                    <a:pt x="18" y="1"/>
                    <a:pt x="14" y="1"/>
                  </a:cubicBezTo>
                  <a:cubicBezTo>
                    <a:pt x="12" y="1"/>
                    <a:pt x="11" y="1"/>
                    <a:pt x="10" y="1"/>
                  </a:cubicBezTo>
                  <a:cubicBezTo>
                    <a:pt x="6" y="0"/>
                    <a:pt x="3" y="2"/>
                    <a:pt x="2" y="5"/>
                  </a:cubicBezTo>
                  <a:cubicBezTo>
                    <a:pt x="0" y="7"/>
                    <a:pt x="0" y="12"/>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82" name="Freeform 67"/>
            <p:cNvSpPr/>
            <p:nvPr/>
          </p:nvSpPr>
          <p:spPr bwMode="auto">
            <a:xfrm>
              <a:off x="1587500" y="1947863"/>
              <a:ext cx="38100" cy="19050"/>
            </a:xfrm>
            <a:custGeom>
              <a:avLst/>
              <a:gdLst>
                <a:gd name="T0" fmla="*/ 5 w 25"/>
                <a:gd name="T1" fmla="*/ 13 h 13"/>
                <a:gd name="T2" fmla="*/ 16 w 25"/>
                <a:gd name="T3" fmla="*/ 13 h 13"/>
                <a:gd name="T4" fmla="*/ 24 w 25"/>
                <a:gd name="T5" fmla="*/ 6 h 13"/>
                <a:gd name="T6" fmla="*/ 20 w 25"/>
                <a:gd name="T7" fmla="*/ 0 h 13"/>
                <a:gd name="T8" fmla="*/ 9 w 25"/>
                <a:gd name="T9" fmla="*/ 0 h 13"/>
                <a:gd name="T10" fmla="*/ 1 w 25"/>
                <a:gd name="T11" fmla="*/ 6 h 13"/>
                <a:gd name="T12" fmla="*/ 5 w 2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5" h="13">
                  <a:moveTo>
                    <a:pt x="5" y="13"/>
                  </a:moveTo>
                  <a:cubicBezTo>
                    <a:pt x="9" y="13"/>
                    <a:pt x="12" y="13"/>
                    <a:pt x="16" y="13"/>
                  </a:cubicBezTo>
                  <a:cubicBezTo>
                    <a:pt x="20" y="13"/>
                    <a:pt x="23" y="9"/>
                    <a:pt x="24" y="6"/>
                  </a:cubicBezTo>
                  <a:cubicBezTo>
                    <a:pt x="25" y="3"/>
                    <a:pt x="24" y="0"/>
                    <a:pt x="20" y="0"/>
                  </a:cubicBezTo>
                  <a:cubicBezTo>
                    <a:pt x="16" y="0"/>
                    <a:pt x="13" y="0"/>
                    <a:pt x="9" y="0"/>
                  </a:cubicBezTo>
                  <a:cubicBezTo>
                    <a:pt x="5" y="0"/>
                    <a:pt x="2" y="3"/>
                    <a:pt x="1" y="6"/>
                  </a:cubicBezTo>
                  <a:cubicBezTo>
                    <a:pt x="0" y="9"/>
                    <a:pt x="1"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83" name="Freeform 68"/>
            <p:cNvSpPr/>
            <p:nvPr/>
          </p:nvSpPr>
          <p:spPr bwMode="auto">
            <a:xfrm>
              <a:off x="1641475" y="1941513"/>
              <a:ext cx="31750" cy="20638"/>
            </a:xfrm>
            <a:custGeom>
              <a:avLst/>
              <a:gdLst>
                <a:gd name="T0" fmla="*/ 3 w 21"/>
                <a:gd name="T1" fmla="*/ 13 h 14"/>
                <a:gd name="T2" fmla="*/ 14 w 21"/>
                <a:gd name="T3" fmla="*/ 13 h 14"/>
                <a:gd name="T4" fmla="*/ 20 w 21"/>
                <a:gd name="T5" fmla="*/ 5 h 14"/>
                <a:gd name="T6" fmla="*/ 15 w 21"/>
                <a:gd name="T7" fmla="*/ 1 h 14"/>
                <a:gd name="T8" fmla="*/ 12 w 21"/>
                <a:gd name="T9" fmla="*/ 1 h 14"/>
                <a:gd name="T10" fmla="*/ 10 w 21"/>
                <a:gd name="T11" fmla="*/ 1 h 14"/>
                <a:gd name="T12" fmla="*/ 2 w 21"/>
                <a:gd name="T13" fmla="*/ 5 h 14"/>
                <a:gd name="T14" fmla="*/ 3 w 21"/>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4">
                  <a:moveTo>
                    <a:pt x="3" y="13"/>
                  </a:moveTo>
                  <a:cubicBezTo>
                    <a:pt x="7" y="14"/>
                    <a:pt x="10" y="14"/>
                    <a:pt x="14" y="13"/>
                  </a:cubicBezTo>
                  <a:cubicBezTo>
                    <a:pt x="17" y="12"/>
                    <a:pt x="20" y="8"/>
                    <a:pt x="20" y="5"/>
                  </a:cubicBezTo>
                  <a:cubicBezTo>
                    <a:pt x="21" y="2"/>
                    <a:pt x="18" y="0"/>
                    <a:pt x="15" y="1"/>
                  </a:cubicBezTo>
                  <a:cubicBezTo>
                    <a:pt x="14" y="1"/>
                    <a:pt x="14" y="1"/>
                    <a:pt x="12" y="1"/>
                  </a:cubicBezTo>
                  <a:cubicBezTo>
                    <a:pt x="11" y="1"/>
                    <a:pt x="11" y="1"/>
                    <a:pt x="10" y="1"/>
                  </a:cubicBezTo>
                  <a:cubicBezTo>
                    <a:pt x="6" y="0"/>
                    <a:pt x="3" y="2"/>
                    <a:pt x="2" y="5"/>
                  </a:cubicBezTo>
                  <a:cubicBezTo>
                    <a:pt x="0" y="7"/>
                    <a:pt x="0" y="12"/>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84" name="Freeform 69"/>
            <p:cNvSpPr/>
            <p:nvPr/>
          </p:nvSpPr>
          <p:spPr bwMode="auto">
            <a:xfrm>
              <a:off x="1692275" y="1930401"/>
              <a:ext cx="26988" cy="22225"/>
            </a:xfrm>
            <a:custGeom>
              <a:avLst/>
              <a:gdLst>
                <a:gd name="T0" fmla="*/ 4 w 19"/>
                <a:gd name="T1" fmla="*/ 15 h 15"/>
                <a:gd name="T2" fmla="*/ 14 w 19"/>
                <a:gd name="T3" fmla="*/ 13 h 15"/>
                <a:gd name="T4" fmla="*/ 18 w 19"/>
                <a:gd name="T5" fmla="*/ 4 h 15"/>
                <a:gd name="T6" fmla="*/ 12 w 19"/>
                <a:gd name="T7" fmla="*/ 2 h 15"/>
                <a:gd name="T8" fmla="*/ 11 w 19"/>
                <a:gd name="T9" fmla="*/ 2 h 15"/>
                <a:gd name="T10" fmla="*/ 10 w 19"/>
                <a:gd name="T11" fmla="*/ 2 h 15"/>
                <a:gd name="T12" fmla="*/ 10 w 19"/>
                <a:gd name="T13" fmla="*/ 2 h 15"/>
                <a:gd name="T14" fmla="*/ 8 w 19"/>
                <a:gd name="T15" fmla="*/ 2 h 15"/>
                <a:gd name="T16" fmla="*/ 0 w 19"/>
                <a:gd name="T17" fmla="*/ 9 h 15"/>
                <a:gd name="T18" fmla="*/ 4 w 19"/>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5">
                  <a:moveTo>
                    <a:pt x="4" y="15"/>
                  </a:moveTo>
                  <a:cubicBezTo>
                    <a:pt x="7" y="15"/>
                    <a:pt x="11" y="15"/>
                    <a:pt x="14" y="13"/>
                  </a:cubicBezTo>
                  <a:cubicBezTo>
                    <a:pt x="16" y="11"/>
                    <a:pt x="19" y="8"/>
                    <a:pt x="18" y="4"/>
                  </a:cubicBezTo>
                  <a:cubicBezTo>
                    <a:pt x="18" y="1"/>
                    <a:pt x="14" y="0"/>
                    <a:pt x="12" y="2"/>
                  </a:cubicBezTo>
                  <a:cubicBezTo>
                    <a:pt x="11" y="2"/>
                    <a:pt x="11" y="2"/>
                    <a:pt x="11" y="2"/>
                  </a:cubicBezTo>
                  <a:cubicBezTo>
                    <a:pt x="12" y="2"/>
                    <a:pt x="11" y="2"/>
                    <a:pt x="10" y="2"/>
                  </a:cubicBezTo>
                  <a:cubicBezTo>
                    <a:pt x="11" y="2"/>
                    <a:pt x="11" y="2"/>
                    <a:pt x="10" y="2"/>
                  </a:cubicBezTo>
                  <a:cubicBezTo>
                    <a:pt x="9" y="2"/>
                    <a:pt x="9" y="2"/>
                    <a:pt x="8" y="2"/>
                  </a:cubicBezTo>
                  <a:cubicBezTo>
                    <a:pt x="5" y="2"/>
                    <a:pt x="1" y="6"/>
                    <a:pt x="0" y="9"/>
                  </a:cubicBezTo>
                  <a:cubicBezTo>
                    <a:pt x="0" y="12"/>
                    <a:pt x="1" y="15"/>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85" name="Freeform 70"/>
            <p:cNvSpPr/>
            <p:nvPr/>
          </p:nvSpPr>
          <p:spPr bwMode="auto">
            <a:xfrm>
              <a:off x="1693862" y="1905001"/>
              <a:ext cx="22225" cy="28575"/>
            </a:xfrm>
            <a:custGeom>
              <a:avLst/>
              <a:gdLst>
                <a:gd name="T0" fmla="*/ 3 w 16"/>
                <a:gd name="T1" fmla="*/ 13 h 19"/>
                <a:gd name="T2" fmla="*/ 3 w 16"/>
                <a:gd name="T3" fmla="*/ 14 h 19"/>
                <a:gd name="T4" fmla="*/ 5 w 16"/>
                <a:gd name="T5" fmla="*/ 16 h 19"/>
                <a:gd name="T6" fmla="*/ 13 w 16"/>
                <a:gd name="T7" fmla="*/ 14 h 19"/>
                <a:gd name="T8" fmla="*/ 14 w 16"/>
                <a:gd name="T9" fmla="*/ 5 h 19"/>
                <a:gd name="T10" fmla="*/ 13 w 16"/>
                <a:gd name="T11" fmla="*/ 4 h 19"/>
                <a:gd name="T12" fmla="*/ 12 w 16"/>
                <a:gd name="T13" fmla="*/ 2 h 19"/>
                <a:gd name="T14" fmla="*/ 3 w 16"/>
                <a:gd name="T15" fmla="*/ 5 h 19"/>
                <a:gd name="T16" fmla="*/ 3 w 16"/>
                <a:gd name="T17"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9">
                  <a:moveTo>
                    <a:pt x="3" y="13"/>
                  </a:moveTo>
                  <a:cubicBezTo>
                    <a:pt x="2" y="13"/>
                    <a:pt x="3" y="14"/>
                    <a:pt x="3" y="14"/>
                  </a:cubicBezTo>
                  <a:cubicBezTo>
                    <a:pt x="4" y="15"/>
                    <a:pt x="4" y="16"/>
                    <a:pt x="5" y="16"/>
                  </a:cubicBezTo>
                  <a:cubicBezTo>
                    <a:pt x="7" y="19"/>
                    <a:pt x="12" y="16"/>
                    <a:pt x="13" y="14"/>
                  </a:cubicBezTo>
                  <a:cubicBezTo>
                    <a:pt x="15" y="11"/>
                    <a:pt x="16" y="8"/>
                    <a:pt x="14" y="5"/>
                  </a:cubicBezTo>
                  <a:cubicBezTo>
                    <a:pt x="15" y="6"/>
                    <a:pt x="13" y="4"/>
                    <a:pt x="13" y="4"/>
                  </a:cubicBezTo>
                  <a:cubicBezTo>
                    <a:pt x="13" y="4"/>
                    <a:pt x="12" y="3"/>
                    <a:pt x="12" y="2"/>
                  </a:cubicBezTo>
                  <a:cubicBezTo>
                    <a:pt x="10" y="0"/>
                    <a:pt x="5" y="3"/>
                    <a:pt x="3" y="5"/>
                  </a:cubicBezTo>
                  <a:cubicBezTo>
                    <a:pt x="1" y="7"/>
                    <a:pt x="0" y="11"/>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86" name="Freeform 71"/>
            <p:cNvSpPr/>
            <p:nvPr/>
          </p:nvSpPr>
          <p:spPr bwMode="auto">
            <a:xfrm>
              <a:off x="1685925" y="1878013"/>
              <a:ext cx="20638" cy="28575"/>
            </a:xfrm>
            <a:custGeom>
              <a:avLst/>
              <a:gdLst>
                <a:gd name="T0" fmla="*/ 1 w 14"/>
                <a:gd name="T1" fmla="*/ 13 h 20"/>
                <a:gd name="T2" fmla="*/ 2 w 14"/>
                <a:gd name="T3" fmla="*/ 16 h 20"/>
                <a:gd name="T4" fmla="*/ 9 w 14"/>
                <a:gd name="T5" fmla="*/ 19 h 20"/>
                <a:gd name="T6" fmla="*/ 14 w 14"/>
                <a:gd name="T7" fmla="*/ 10 h 20"/>
                <a:gd name="T8" fmla="*/ 12 w 14"/>
                <a:gd name="T9" fmla="*/ 4 h 20"/>
                <a:gd name="T10" fmla="*/ 4 w 14"/>
                <a:gd name="T11" fmla="*/ 4 h 20"/>
                <a:gd name="T12" fmla="*/ 1 w 14"/>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1" y="13"/>
                  </a:moveTo>
                  <a:cubicBezTo>
                    <a:pt x="2" y="14"/>
                    <a:pt x="2" y="15"/>
                    <a:pt x="2" y="16"/>
                  </a:cubicBezTo>
                  <a:cubicBezTo>
                    <a:pt x="2" y="20"/>
                    <a:pt x="7" y="20"/>
                    <a:pt x="9" y="19"/>
                  </a:cubicBezTo>
                  <a:cubicBezTo>
                    <a:pt x="12" y="17"/>
                    <a:pt x="14" y="14"/>
                    <a:pt x="14" y="10"/>
                  </a:cubicBezTo>
                  <a:cubicBezTo>
                    <a:pt x="14" y="8"/>
                    <a:pt x="13" y="6"/>
                    <a:pt x="12" y="4"/>
                  </a:cubicBezTo>
                  <a:cubicBezTo>
                    <a:pt x="11" y="0"/>
                    <a:pt x="6" y="2"/>
                    <a:pt x="4" y="4"/>
                  </a:cubicBezTo>
                  <a:cubicBezTo>
                    <a:pt x="1" y="6"/>
                    <a:pt x="0" y="9"/>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87" name="Freeform 72"/>
            <p:cNvSpPr/>
            <p:nvPr/>
          </p:nvSpPr>
          <p:spPr bwMode="auto">
            <a:xfrm>
              <a:off x="1450975" y="1322388"/>
              <a:ext cx="136525" cy="122238"/>
            </a:xfrm>
            <a:custGeom>
              <a:avLst/>
              <a:gdLst>
                <a:gd name="T0" fmla="*/ 28 w 92"/>
                <a:gd name="T1" fmla="*/ 69 h 83"/>
                <a:gd name="T2" fmla="*/ 52 w 92"/>
                <a:gd name="T3" fmla="*/ 47 h 83"/>
                <a:gd name="T4" fmla="*/ 61 w 92"/>
                <a:gd name="T5" fmla="*/ 68 h 83"/>
                <a:gd name="T6" fmla="*/ 65 w 92"/>
                <a:gd name="T7" fmla="*/ 71 h 83"/>
                <a:gd name="T8" fmla="*/ 83 w 92"/>
                <a:gd name="T9" fmla="*/ 71 h 83"/>
                <a:gd name="T10" fmla="*/ 91 w 92"/>
                <a:gd name="T11" fmla="*/ 63 h 83"/>
                <a:gd name="T12" fmla="*/ 53 w 92"/>
                <a:gd name="T13" fmla="*/ 5 h 83"/>
                <a:gd name="T14" fmla="*/ 1 w 92"/>
                <a:gd name="T15" fmla="*/ 76 h 83"/>
                <a:gd name="T16" fmla="*/ 5 w 92"/>
                <a:gd name="T17" fmla="*/ 81 h 83"/>
                <a:gd name="T18" fmla="*/ 21 w 92"/>
                <a:gd name="T19" fmla="*/ 79 h 83"/>
                <a:gd name="T20" fmla="*/ 25 w 92"/>
                <a:gd name="T21" fmla="*/ 66 h 83"/>
                <a:gd name="T22" fmla="*/ 9 w 92"/>
                <a:gd name="T23" fmla="*/ 68 h 83"/>
                <a:gd name="T24" fmla="*/ 13 w 92"/>
                <a:gd name="T25" fmla="*/ 73 h 83"/>
                <a:gd name="T26" fmla="*/ 50 w 92"/>
                <a:gd name="T27" fmla="*/ 18 h 83"/>
                <a:gd name="T28" fmla="*/ 79 w 92"/>
                <a:gd name="T29" fmla="*/ 66 h 83"/>
                <a:gd name="T30" fmla="*/ 87 w 92"/>
                <a:gd name="T31" fmla="*/ 58 h 83"/>
                <a:gd name="T32" fmla="*/ 69 w 92"/>
                <a:gd name="T33" fmla="*/ 58 h 83"/>
                <a:gd name="T34" fmla="*/ 73 w 92"/>
                <a:gd name="T35" fmla="*/ 62 h 83"/>
                <a:gd name="T36" fmla="*/ 45 w 92"/>
                <a:gd name="T37" fmla="*/ 36 h 83"/>
                <a:gd name="T38" fmla="*/ 17 w 92"/>
                <a:gd name="T39" fmla="*/ 76 h 83"/>
                <a:gd name="T40" fmla="*/ 28 w 92"/>
                <a:gd name="T41" fmla="*/ 6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83">
                  <a:moveTo>
                    <a:pt x="28" y="69"/>
                  </a:moveTo>
                  <a:cubicBezTo>
                    <a:pt x="27" y="58"/>
                    <a:pt x="41" y="45"/>
                    <a:pt x="52" y="47"/>
                  </a:cubicBezTo>
                  <a:cubicBezTo>
                    <a:pt x="59" y="49"/>
                    <a:pt x="60" y="62"/>
                    <a:pt x="61" y="68"/>
                  </a:cubicBezTo>
                  <a:cubicBezTo>
                    <a:pt x="61" y="70"/>
                    <a:pt x="63" y="71"/>
                    <a:pt x="65" y="71"/>
                  </a:cubicBezTo>
                  <a:cubicBezTo>
                    <a:pt x="71" y="72"/>
                    <a:pt x="77" y="70"/>
                    <a:pt x="83" y="71"/>
                  </a:cubicBezTo>
                  <a:cubicBezTo>
                    <a:pt x="87" y="72"/>
                    <a:pt x="91" y="66"/>
                    <a:pt x="91" y="63"/>
                  </a:cubicBezTo>
                  <a:cubicBezTo>
                    <a:pt x="92" y="40"/>
                    <a:pt x="85" y="0"/>
                    <a:pt x="53" y="5"/>
                  </a:cubicBezTo>
                  <a:cubicBezTo>
                    <a:pt x="21" y="11"/>
                    <a:pt x="6" y="48"/>
                    <a:pt x="1" y="76"/>
                  </a:cubicBezTo>
                  <a:cubicBezTo>
                    <a:pt x="0" y="78"/>
                    <a:pt x="2" y="81"/>
                    <a:pt x="5" y="81"/>
                  </a:cubicBezTo>
                  <a:cubicBezTo>
                    <a:pt x="10" y="80"/>
                    <a:pt x="15" y="80"/>
                    <a:pt x="21" y="79"/>
                  </a:cubicBezTo>
                  <a:cubicBezTo>
                    <a:pt x="27" y="78"/>
                    <a:pt x="32" y="65"/>
                    <a:pt x="25" y="66"/>
                  </a:cubicBezTo>
                  <a:cubicBezTo>
                    <a:pt x="19" y="67"/>
                    <a:pt x="14" y="68"/>
                    <a:pt x="9" y="68"/>
                  </a:cubicBezTo>
                  <a:cubicBezTo>
                    <a:pt x="10" y="70"/>
                    <a:pt x="11" y="71"/>
                    <a:pt x="13" y="73"/>
                  </a:cubicBezTo>
                  <a:cubicBezTo>
                    <a:pt x="16" y="52"/>
                    <a:pt x="26" y="24"/>
                    <a:pt x="50" y="18"/>
                  </a:cubicBezTo>
                  <a:cubicBezTo>
                    <a:pt x="76" y="12"/>
                    <a:pt x="80" y="50"/>
                    <a:pt x="79" y="66"/>
                  </a:cubicBezTo>
                  <a:cubicBezTo>
                    <a:pt x="82" y="64"/>
                    <a:pt x="85" y="61"/>
                    <a:pt x="87" y="58"/>
                  </a:cubicBezTo>
                  <a:cubicBezTo>
                    <a:pt x="81" y="57"/>
                    <a:pt x="75" y="59"/>
                    <a:pt x="69" y="58"/>
                  </a:cubicBezTo>
                  <a:cubicBezTo>
                    <a:pt x="70" y="59"/>
                    <a:pt x="71" y="60"/>
                    <a:pt x="73" y="62"/>
                  </a:cubicBezTo>
                  <a:cubicBezTo>
                    <a:pt x="71" y="45"/>
                    <a:pt x="64" y="30"/>
                    <a:pt x="45" y="36"/>
                  </a:cubicBezTo>
                  <a:cubicBezTo>
                    <a:pt x="28" y="41"/>
                    <a:pt x="15" y="58"/>
                    <a:pt x="17" y="76"/>
                  </a:cubicBezTo>
                  <a:cubicBezTo>
                    <a:pt x="17" y="83"/>
                    <a:pt x="29" y="76"/>
                    <a:pt x="28"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88" name="Freeform 73"/>
            <p:cNvSpPr/>
            <p:nvPr/>
          </p:nvSpPr>
          <p:spPr bwMode="auto">
            <a:xfrm>
              <a:off x="1406525" y="1511301"/>
              <a:ext cx="233363" cy="41275"/>
            </a:xfrm>
            <a:custGeom>
              <a:avLst/>
              <a:gdLst>
                <a:gd name="T0" fmla="*/ 4 w 158"/>
                <a:gd name="T1" fmla="*/ 23 h 28"/>
                <a:gd name="T2" fmla="*/ 152 w 158"/>
                <a:gd name="T3" fmla="*/ 6 h 28"/>
                <a:gd name="T4" fmla="*/ 154 w 158"/>
                <a:gd name="T5" fmla="*/ 0 h 28"/>
                <a:gd name="T6" fmla="*/ 6 w 158"/>
                <a:gd name="T7" fmla="*/ 16 h 28"/>
                <a:gd name="T8" fmla="*/ 4 w 158"/>
                <a:gd name="T9" fmla="*/ 23 h 28"/>
              </a:gdLst>
              <a:ahLst/>
              <a:cxnLst>
                <a:cxn ang="0">
                  <a:pos x="T0" y="T1"/>
                </a:cxn>
                <a:cxn ang="0">
                  <a:pos x="T2" y="T3"/>
                </a:cxn>
                <a:cxn ang="0">
                  <a:pos x="T4" y="T5"/>
                </a:cxn>
                <a:cxn ang="0">
                  <a:pos x="T6" y="T7"/>
                </a:cxn>
                <a:cxn ang="0">
                  <a:pos x="T8" y="T9"/>
                </a:cxn>
              </a:cxnLst>
              <a:rect l="0" t="0" r="r" b="b"/>
              <a:pathLst>
                <a:path w="158" h="28">
                  <a:moveTo>
                    <a:pt x="4" y="23"/>
                  </a:moveTo>
                  <a:cubicBezTo>
                    <a:pt x="54" y="28"/>
                    <a:pt x="103" y="10"/>
                    <a:pt x="152" y="6"/>
                  </a:cubicBezTo>
                  <a:cubicBezTo>
                    <a:pt x="155" y="6"/>
                    <a:pt x="158" y="0"/>
                    <a:pt x="154" y="0"/>
                  </a:cubicBezTo>
                  <a:cubicBezTo>
                    <a:pt x="105" y="4"/>
                    <a:pt x="56" y="22"/>
                    <a:pt x="6" y="16"/>
                  </a:cubicBezTo>
                  <a:cubicBezTo>
                    <a:pt x="3" y="16"/>
                    <a:pt x="0" y="22"/>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89" name="Freeform 74"/>
            <p:cNvSpPr/>
            <p:nvPr/>
          </p:nvSpPr>
          <p:spPr bwMode="auto">
            <a:xfrm>
              <a:off x="1430337" y="1520826"/>
              <a:ext cx="7938" cy="36513"/>
            </a:xfrm>
            <a:custGeom>
              <a:avLst/>
              <a:gdLst>
                <a:gd name="T0" fmla="*/ 0 w 6"/>
                <a:gd name="T1" fmla="*/ 6 h 24"/>
                <a:gd name="T2" fmla="*/ 0 w 6"/>
                <a:gd name="T3" fmla="*/ 20 h 24"/>
                <a:gd name="T4" fmla="*/ 6 w 6"/>
                <a:gd name="T5" fmla="*/ 18 h 24"/>
                <a:gd name="T6" fmla="*/ 6 w 6"/>
                <a:gd name="T7" fmla="*/ 5 h 24"/>
                <a:gd name="T8" fmla="*/ 0 w 6"/>
                <a:gd name="T9" fmla="*/ 6 h 24"/>
              </a:gdLst>
              <a:ahLst/>
              <a:cxnLst>
                <a:cxn ang="0">
                  <a:pos x="T0" y="T1"/>
                </a:cxn>
                <a:cxn ang="0">
                  <a:pos x="T2" y="T3"/>
                </a:cxn>
                <a:cxn ang="0">
                  <a:pos x="T4" y="T5"/>
                </a:cxn>
                <a:cxn ang="0">
                  <a:pos x="T6" y="T7"/>
                </a:cxn>
                <a:cxn ang="0">
                  <a:pos x="T8" y="T9"/>
                </a:cxn>
              </a:cxnLst>
              <a:rect l="0" t="0" r="r" b="b"/>
              <a:pathLst>
                <a:path w="6" h="24">
                  <a:moveTo>
                    <a:pt x="0" y="6"/>
                  </a:moveTo>
                  <a:cubicBezTo>
                    <a:pt x="0" y="11"/>
                    <a:pt x="0" y="15"/>
                    <a:pt x="0" y="20"/>
                  </a:cubicBezTo>
                  <a:cubicBezTo>
                    <a:pt x="0" y="24"/>
                    <a:pt x="6" y="21"/>
                    <a:pt x="6" y="18"/>
                  </a:cubicBezTo>
                  <a:cubicBezTo>
                    <a:pt x="6" y="14"/>
                    <a:pt x="6" y="9"/>
                    <a:pt x="6" y="5"/>
                  </a:cubicBezTo>
                  <a:cubicBezTo>
                    <a:pt x="6" y="0"/>
                    <a:pt x="0" y="3"/>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90" name="Freeform 75"/>
            <p:cNvSpPr/>
            <p:nvPr/>
          </p:nvSpPr>
          <p:spPr bwMode="auto">
            <a:xfrm>
              <a:off x="1447800" y="1524001"/>
              <a:ext cx="12700" cy="34925"/>
            </a:xfrm>
            <a:custGeom>
              <a:avLst/>
              <a:gdLst>
                <a:gd name="T0" fmla="*/ 3 w 9"/>
                <a:gd name="T1" fmla="*/ 4 h 23"/>
                <a:gd name="T2" fmla="*/ 0 w 9"/>
                <a:gd name="T3" fmla="*/ 21 h 23"/>
                <a:gd name="T4" fmla="*/ 3 w 9"/>
                <a:gd name="T5" fmla="*/ 23 h 23"/>
                <a:gd name="T6" fmla="*/ 6 w 9"/>
                <a:gd name="T7" fmla="*/ 19 h 23"/>
                <a:gd name="T8" fmla="*/ 9 w 9"/>
                <a:gd name="T9" fmla="*/ 4 h 23"/>
                <a:gd name="T10" fmla="*/ 7 w 9"/>
                <a:gd name="T11" fmla="*/ 0 h 23"/>
                <a:gd name="T12" fmla="*/ 3 w 9"/>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3" y="4"/>
                  </a:moveTo>
                  <a:cubicBezTo>
                    <a:pt x="1" y="9"/>
                    <a:pt x="1" y="15"/>
                    <a:pt x="0" y="21"/>
                  </a:cubicBezTo>
                  <a:cubicBezTo>
                    <a:pt x="0" y="22"/>
                    <a:pt x="1" y="23"/>
                    <a:pt x="3" y="23"/>
                  </a:cubicBezTo>
                  <a:cubicBezTo>
                    <a:pt x="5" y="22"/>
                    <a:pt x="6" y="21"/>
                    <a:pt x="6" y="19"/>
                  </a:cubicBezTo>
                  <a:cubicBezTo>
                    <a:pt x="7" y="14"/>
                    <a:pt x="7" y="9"/>
                    <a:pt x="9" y="4"/>
                  </a:cubicBezTo>
                  <a:cubicBezTo>
                    <a:pt x="9" y="2"/>
                    <a:pt x="9" y="0"/>
                    <a:pt x="7" y="0"/>
                  </a:cubicBezTo>
                  <a:cubicBezTo>
                    <a:pt x="5" y="0"/>
                    <a:pt x="4" y="2"/>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91" name="Freeform 76"/>
            <p:cNvSpPr/>
            <p:nvPr/>
          </p:nvSpPr>
          <p:spPr bwMode="auto">
            <a:xfrm>
              <a:off x="1466850" y="1524001"/>
              <a:ext cx="9525" cy="38100"/>
            </a:xfrm>
            <a:custGeom>
              <a:avLst/>
              <a:gdLst>
                <a:gd name="T0" fmla="*/ 0 w 6"/>
                <a:gd name="T1" fmla="*/ 6 h 26"/>
                <a:gd name="T2" fmla="*/ 0 w 6"/>
                <a:gd name="T3" fmla="*/ 22 h 26"/>
                <a:gd name="T4" fmla="*/ 6 w 6"/>
                <a:gd name="T5" fmla="*/ 20 h 26"/>
                <a:gd name="T6" fmla="*/ 6 w 6"/>
                <a:gd name="T7" fmla="*/ 5 h 26"/>
                <a:gd name="T8" fmla="*/ 0 w 6"/>
                <a:gd name="T9" fmla="*/ 6 h 26"/>
              </a:gdLst>
              <a:ahLst/>
              <a:cxnLst>
                <a:cxn ang="0">
                  <a:pos x="T0" y="T1"/>
                </a:cxn>
                <a:cxn ang="0">
                  <a:pos x="T2" y="T3"/>
                </a:cxn>
                <a:cxn ang="0">
                  <a:pos x="T4" y="T5"/>
                </a:cxn>
                <a:cxn ang="0">
                  <a:pos x="T6" y="T7"/>
                </a:cxn>
                <a:cxn ang="0">
                  <a:pos x="T8" y="T9"/>
                </a:cxn>
              </a:cxnLst>
              <a:rect l="0" t="0" r="r" b="b"/>
              <a:pathLst>
                <a:path w="6" h="26">
                  <a:moveTo>
                    <a:pt x="0" y="6"/>
                  </a:moveTo>
                  <a:cubicBezTo>
                    <a:pt x="0" y="11"/>
                    <a:pt x="0" y="17"/>
                    <a:pt x="0" y="22"/>
                  </a:cubicBezTo>
                  <a:cubicBezTo>
                    <a:pt x="0" y="26"/>
                    <a:pt x="6" y="23"/>
                    <a:pt x="6" y="20"/>
                  </a:cubicBezTo>
                  <a:cubicBezTo>
                    <a:pt x="6" y="15"/>
                    <a:pt x="6" y="10"/>
                    <a:pt x="6" y="5"/>
                  </a:cubicBezTo>
                  <a:cubicBezTo>
                    <a:pt x="6" y="0"/>
                    <a:pt x="0" y="3"/>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92" name="Freeform 77"/>
            <p:cNvSpPr/>
            <p:nvPr/>
          </p:nvSpPr>
          <p:spPr bwMode="auto">
            <a:xfrm>
              <a:off x="1495425" y="1519238"/>
              <a:ext cx="7938" cy="38100"/>
            </a:xfrm>
            <a:custGeom>
              <a:avLst/>
              <a:gdLst>
                <a:gd name="T0" fmla="*/ 0 w 6"/>
                <a:gd name="T1" fmla="*/ 7 h 25"/>
                <a:gd name="T2" fmla="*/ 0 w 6"/>
                <a:gd name="T3" fmla="*/ 21 h 25"/>
                <a:gd name="T4" fmla="*/ 6 w 6"/>
                <a:gd name="T5" fmla="*/ 19 h 25"/>
                <a:gd name="T6" fmla="*/ 6 w 6"/>
                <a:gd name="T7" fmla="*/ 5 h 25"/>
                <a:gd name="T8" fmla="*/ 0 w 6"/>
                <a:gd name="T9" fmla="*/ 7 h 25"/>
              </a:gdLst>
              <a:ahLst/>
              <a:cxnLst>
                <a:cxn ang="0">
                  <a:pos x="T0" y="T1"/>
                </a:cxn>
                <a:cxn ang="0">
                  <a:pos x="T2" y="T3"/>
                </a:cxn>
                <a:cxn ang="0">
                  <a:pos x="T4" y="T5"/>
                </a:cxn>
                <a:cxn ang="0">
                  <a:pos x="T6" y="T7"/>
                </a:cxn>
                <a:cxn ang="0">
                  <a:pos x="T8" y="T9"/>
                </a:cxn>
              </a:cxnLst>
              <a:rect l="0" t="0" r="r" b="b"/>
              <a:pathLst>
                <a:path w="6" h="25">
                  <a:moveTo>
                    <a:pt x="0" y="7"/>
                  </a:moveTo>
                  <a:cubicBezTo>
                    <a:pt x="0" y="11"/>
                    <a:pt x="0" y="16"/>
                    <a:pt x="0" y="21"/>
                  </a:cubicBezTo>
                  <a:cubicBezTo>
                    <a:pt x="0" y="25"/>
                    <a:pt x="6" y="22"/>
                    <a:pt x="6" y="19"/>
                  </a:cubicBezTo>
                  <a:cubicBezTo>
                    <a:pt x="6" y="14"/>
                    <a:pt x="6" y="10"/>
                    <a:pt x="6" y="5"/>
                  </a:cubicBezTo>
                  <a:cubicBezTo>
                    <a:pt x="6"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93" name="Freeform 78"/>
            <p:cNvSpPr/>
            <p:nvPr/>
          </p:nvSpPr>
          <p:spPr bwMode="auto">
            <a:xfrm>
              <a:off x="1516062" y="1519238"/>
              <a:ext cx="7938" cy="34925"/>
            </a:xfrm>
            <a:custGeom>
              <a:avLst/>
              <a:gdLst>
                <a:gd name="T0" fmla="*/ 0 w 6"/>
                <a:gd name="T1" fmla="*/ 6 h 23"/>
                <a:gd name="T2" fmla="*/ 0 w 6"/>
                <a:gd name="T3" fmla="*/ 19 h 23"/>
                <a:gd name="T4" fmla="*/ 6 w 6"/>
                <a:gd name="T5" fmla="*/ 17 h 23"/>
                <a:gd name="T6" fmla="*/ 6 w 6"/>
                <a:gd name="T7" fmla="*/ 4 h 23"/>
                <a:gd name="T8" fmla="*/ 0 w 6"/>
                <a:gd name="T9" fmla="*/ 6 h 23"/>
              </a:gdLst>
              <a:ahLst/>
              <a:cxnLst>
                <a:cxn ang="0">
                  <a:pos x="T0" y="T1"/>
                </a:cxn>
                <a:cxn ang="0">
                  <a:pos x="T2" y="T3"/>
                </a:cxn>
                <a:cxn ang="0">
                  <a:pos x="T4" y="T5"/>
                </a:cxn>
                <a:cxn ang="0">
                  <a:pos x="T6" y="T7"/>
                </a:cxn>
                <a:cxn ang="0">
                  <a:pos x="T8" y="T9"/>
                </a:cxn>
              </a:cxnLst>
              <a:rect l="0" t="0" r="r" b="b"/>
              <a:pathLst>
                <a:path w="6" h="23">
                  <a:moveTo>
                    <a:pt x="0" y="6"/>
                  </a:moveTo>
                  <a:cubicBezTo>
                    <a:pt x="0" y="10"/>
                    <a:pt x="0" y="14"/>
                    <a:pt x="0" y="19"/>
                  </a:cubicBezTo>
                  <a:cubicBezTo>
                    <a:pt x="0" y="23"/>
                    <a:pt x="6" y="21"/>
                    <a:pt x="6" y="17"/>
                  </a:cubicBezTo>
                  <a:cubicBezTo>
                    <a:pt x="6" y="13"/>
                    <a:pt x="6" y="8"/>
                    <a:pt x="6" y="4"/>
                  </a:cubicBezTo>
                  <a:cubicBezTo>
                    <a:pt x="6" y="0"/>
                    <a:pt x="0"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94" name="Freeform 79"/>
            <p:cNvSpPr/>
            <p:nvPr/>
          </p:nvSpPr>
          <p:spPr bwMode="auto">
            <a:xfrm>
              <a:off x="1543050" y="1516063"/>
              <a:ext cx="9525" cy="36513"/>
            </a:xfrm>
            <a:custGeom>
              <a:avLst/>
              <a:gdLst>
                <a:gd name="T0" fmla="*/ 1 w 7"/>
                <a:gd name="T1" fmla="*/ 5 h 25"/>
                <a:gd name="T2" fmla="*/ 0 w 7"/>
                <a:gd name="T3" fmla="*/ 21 h 25"/>
                <a:gd name="T4" fmla="*/ 6 w 7"/>
                <a:gd name="T5" fmla="*/ 19 h 25"/>
                <a:gd name="T6" fmla="*/ 7 w 7"/>
                <a:gd name="T7" fmla="*/ 3 h 25"/>
                <a:gd name="T8" fmla="*/ 4 w 7"/>
                <a:gd name="T9" fmla="*/ 1 h 25"/>
                <a:gd name="T10" fmla="*/ 1 w 7"/>
                <a:gd name="T11" fmla="*/ 5 h 25"/>
              </a:gdLst>
              <a:ahLst/>
              <a:cxnLst>
                <a:cxn ang="0">
                  <a:pos x="T0" y="T1"/>
                </a:cxn>
                <a:cxn ang="0">
                  <a:pos x="T2" y="T3"/>
                </a:cxn>
                <a:cxn ang="0">
                  <a:pos x="T4" y="T5"/>
                </a:cxn>
                <a:cxn ang="0">
                  <a:pos x="T6" y="T7"/>
                </a:cxn>
                <a:cxn ang="0">
                  <a:pos x="T8" y="T9"/>
                </a:cxn>
                <a:cxn ang="0">
                  <a:pos x="T10" y="T11"/>
                </a:cxn>
              </a:cxnLst>
              <a:rect l="0" t="0" r="r" b="b"/>
              <a:pathLst>
                <a:path w="7" h="25">
                  <a:moveTo>
                    <a:pt x="1" y="5"/>
                  </a:moveTo>
                  <a:cubicBezTo>
                    <a:pt x="0" y="10"/>
                    <a:pt x="0" y="16"/>
                    <a:pt x="0" y="21"/>
                  </a:cubicBezTo>
                  <a:cubicBezTo>
                    <a:pt x="0" y="25"/>
                    <a:pt x="6" y="23"/>
                    <a:pt x="6" y="19"/>
                  </a:cubicBezTo>
                  <a:cubicBezTo>
                    <a:pt x="6" y="14"/>
                    <a:pt x="6" y="9"/>
                    <a:pt x="7" y="3"/>
                  </a:cubicBezTo>
                  <a:cubicBezTo>
                    <a:pt x="7" y="2"/>
                    <a:pt x="6" y="0"/>
                    <a:pt x="4" y="1"/>
                  </a:cubicBezTo>
                  <a:cubicBezTo>
                    <a:pt x="2" y="1"/>
                    <a:pt x="1"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95" name="Freeform 80"/>
            <p:cNvSpPr/>
            <p:nvPr/>
          </p:nvSpPr>
          <p:spPr bwMode="auto">
            <a:xfrm>
              <a:off x="1565275" y="1511301"/>
              <a:ext cx="12700" cy="38100"/>
            </a:xfrm>
            <a:custGeom>
              <a:avLst/>
              <a:gdLst>
                <a:gd name="T0" fmla="*/ 1 w 8"/>
                <a:gd name="T1" fmla="*/ 4 h 26"/>
                <a:gd name="T2" fmla="*/ 1 w 8"/>
                <a:gd name="T3" fmla="*/ 22 h 26"/>
                <a:gd name="T4" fmla="*/ 7 w 8"/>
                <a:gd name="T5" fmla="*/ 19 h 26"/>
                <a:gd name="T6" fmla="*/ 7 w 8"/>
                <a:gd name="T7" fmla="*/ 2 h 26"/>
                <a:gd name="T8" fmla="*/ 4 w 8"/>
                <a:gd name="T9" fmla="*/ 0 h 26"/>
                <a:gd name="T10" fmla="*/ 1 w 8"/>
                <a:gd name="T11" fmla="*/ 4 h 26"/>
              </a:gdLst>
              <a:ahLst/>
              <a:cxnLst>
                <a:cxn ang="0">
                  <a:pos x="T0" y="T1"/>
                </a:cxn>
                <a:cxn ang="0">
                  <a:pos x="T2" y="T3"/>
                </a:cxn>
                <a:cxn ang="0">
                  <a:pos x="T4" y="T5"/>
                </a:cxn>
                <a:cxn ang="0">
                  <a:pos x="T6" y="T7"/>
                </a:cxn>
                <a:cxn ang="0">
                  <a:pos x="T8" y="T9"/>
                </a:cxn>
                <a:cxn ang="0">
                  <a:pos x="T10" y="T11"/>
                </a:cxn>
              </a:cxnLst>
              <a:rect l="0" t="0" r="r" b="b"/>
              <a:pathLst>
                <a:path w="8" h="26">
                  <a:moveTo>
                    <a:pt x="1" y="4"/>
                  </a:moveTo>
                  <a:cubicBezTo>
                    <a:pt x="0" y="10"/>
                    <a:pt x="0" y="16"/>
                    <a:pt x="1" y="22"/>
                  </a:cubicBezTo>
                  <a:cubicBezTo>
                    <a:pt x="2" y="26"/>
                    <a:pt x="8" y="22"/>
                    <a:pt x="7" y="19"/>
                  </a:cubicBezTo>
                  <a:cubicBezTo>
                    <a:pt x="6" y="13"/>
                    <a:pt x="6" y="8"/>
                    <a:pt x="7" y="2"/>
                  </a:cubicBezTo>
                  <a:cubicBezTo>
                    <a:pt x="7" y="1"/>
                    <a:pt x="6" y="0"/>
                    <a:pt x="4" y="0"/>
                  </a:cubicBezTo>
                  <a:cubicBezTo>
                    <a:pt x="3" y="1"/>
                    <a:pt x="1"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96" name="Freeform 81"/>
            <p:cNvSpPr/>
            <p:nvPr/>
          </p:nvSpPr>
          <p:spPr bwMode="auto">
            <a:xfrm>
              <a:off x="1593850" y="1503363"/>
              <a:ext cx="11113" cy="36513"/>
            </a:xfrm>
            <a:custGeom>
              <a:avLst/>
              <a:gdLst>
                <a:gd name="T0" fmla="*/ 0 w 7"/>
                <a:gd name="T1" fmla="*/ 7 h 25"/>
                <a:gd name="T2" fmla="*/ 0 w 7"/>
                <a:gd name="T3" fmla="*/ 22 h 25"/>
                <a:gd name="T4" fmla="*/ 3 w 7"/>
                <a:gd name="T5" fmla="*/ 25 h 25"/>
                <a:gd name="T6" fmla="*/ 6 w 7"/>
                <a:gd name="T7" fmla="*/ 21 h 25"/>
                <a:gd name="T8" fmla="*/ 6 w 7"/>
                <a:gd name="T9" fmla="*/ 4 h 25"/>
                <a:gd name="T10" fmla="*/ 0 w 7"/>
                <a:gd name="T11" fmla="*/ 7 h 25"/>
              </a:gdLst>
              <a:ahLst/>
              <a:cxnLst>
                <a:cxn ang="0">
                  <a:pos x="T0" y="T1"/>
                </a:cxn>
                <a:cxn ang="0">
                  <a:pos x="T2" y="T3"/>
                </a:cxn>
                <a:cxn ang="0">
                  <a:pos x="T4" y="T5"/>
                </a:cxn>
                <a:cxn ang="0">
                  <a:pos x="T6" y="T7"/>
                </a:cxn>
                <a:cxn ang="0">
                  <a:pos x="T8" y="T9"/>
                </a:cxn>
                <a:cxn ang="0">
                  <a:pos x="T10" y="T11"/>
                </a:cxn>
              </a:cxnLst>
              <a:rect l="0" t="0" r="r" b="b"/>
              <a:pathLst>
                <a:path w="7" h="25">
                  <a:moveTo>
                    <a:pt x="0" y="7"/>
                  </a:moveTo>
                  <a:cubicBezTo>
                    <a:pt x="1" y="12"/>
                    <a:pt x="1" y="17"/>
                    <a:pt x="0" y="22"/>
                  </a:cubicBezTo>
                  <a:cubicBezTo>
                    <a:pt x="0" y="24"/>
                    <a:pt x="1" y="25"/>
                    <a:pt x="3" y="25"/>
                  </a:cubicBezTo>
                  <a:cubicBezTo>
                    <a:pt x="5" y="24"/>
                    <a:pt x="6" y="22"/>
                    <a:pt x="6" y="21"/>
                  </a:cubicBezTo>
                  <a:cubicBezTo>
                    <a:pt x="7" y="15"/>
                    <a:pt x="7" y="9"/>
                    <a:pt x="6" y="4"/>
                  </a:cubicBezTo>
                  <a:cubicBezTo>
                    <a:pt x="6" y="0"/>
                    <a:pt x="0"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97" name="Freeform 82"/>
            <p:cNvSpPr/>
            <p:nvPr/>
          </p:nvSpPr>
          <p:spPr bwMode="auto">
            <a:xfrm>
              <a:off x="1606550" y="1498601"/>
              <a:ext cx="38100" cy="69850"/>
            </a:xfrm>
            <a:custGeom>
              <a:avLst/>
              <a:gdLst>
                <a:gd name="T0" fmla="*/ 7 w 26"/>
                <a:gd name="T1" fmla="*/ 11 h 47"/>
                <a:gd name="T2" fmla="*/ 10 w 26"/>
                <a:gd name="T3" fmla="*/ 43 h 47"/>
                <a:gd name="T4" fmla="*/ 24 w 26"/>
                <a:gd name="T5" fmla="*/ 36 h 47"/>
                <a:gd name="T6" fmla="*/ 10 w 26"/>
                <a:gd name="T7" fmla="*/ 12 h 47"/>
                <a:gd name="T8" fmla="*/ 13 w 26"/>
                <a:gd name="T9" fmla="*/ 16 h 47"/>
                <a:gd name="T10" fmla="*/ 18 w 26"/>
                <a:gd name="T11" fmla="*/ 35 h 47"/>
                <a:gd name="T12" fmla="*/ 14 w 26"/>
                <a:gd name="T13" fmla="*/ 37 h 47"/>
                <a:gd name="T14" fmla="*/ 12 w 26"/>
                <a:gd name="T15" fmla="*/ 11 h 47"/>
                <a:gd name="T16" fmla="*/ 7 w 26"/>
                <a:gd name="T1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7" y="11"/>
                  </a:moveTo>
                  <a:cubicBezTo>
                    <a:pt x="4" y="21"/>
                    <a:pt x="0" y="36"/>
                    <a:pt x="10" y="43"/>
                  </a:cubicBezTo>
                  <a:cubicBezTo>
                    <a:pt x="16" y="47"/>
                    <a:pt x="22" y="42"/>
                    <a:pt x="24" y="36"/>
                  </a:cubicBezTo>
                  <a:cubicBezTo>
                    <a:pt x="26" y="29"/>
                    <a:pt x="24" y="0"/>
                    <a:pt x="10" y="12"/>
                  </a:cubicBezTo>
                  <a:cubicBezTo>
                    <a:pt x="7" y="14"/>
                    <a:pt x="9" y="19"/>
                    <a:pt x="13" y="16"/>
                  </a:cubicBezTo>
                  <a:cubicBezTo>
                    <a:pt x="19" y="11"/>
                    <a:pt x="19" y="32"/>
                    <a:pt x="18" y="35"/>
                  </a:cubicBezTo>
                  <a:cubicBezTo>
                    <a:pt x="18" y="39"/>
                    <a:pt x="17" y="39"/>
                    <a:pt x="14" y="37"/>
                  </a:cubicBezTo>
                  <a:cubicBezTo>
                    <a:pt x="6" y="31"/>
                    <a:pt x="10" y="19"/>
                    <a:pt x="12" y="11"/>
                  </a:cubicBezTo>
                  <a:cubicBezTo>
                    <a:pt x="14" y="7"/>
                    <a:pt x="8" y="8"/>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98" name="Freeform 83"/>
            <p:cNvSpPr/>
            <p:nvPr/>
          </p:nvSpPr>
          <p:spPr bwMode="auto">
            <a:xfrm>
              <a:off x="1758950" y="1720851"/>
              <a:ext cx="74613" cy="112713"/>
            </a:xfrm>
            <a:custGeom>
              <a:avLst/>
              <a:gdLst>
                <a:gd name="T0" fmla="*/ 6 w 50"/>
                <a:gd name="T1" fmla="*/ 27 h 76"/>
                <a:gd name="T2" fmla="*/ 28 w 50"/>
                <a:gd name="T3" fmla="*/ 6 h 76"/>
                <a:gd name="T4" fmla="*/ 24 w 50"/>
                <a:gd name="T5" fmla="*/ 7 h 76"/>
                <a:gd name="T6" fmla="*/ 41 w 50"/>
                <a:gd name="T7" fmla="*/ 47 h 76"/>
                <a:gd name="T8" fmla="*/ 36 w 50"/>
                <a:gd name="T9" fmla="*/ 61 h 76"/>
                <a:gd name="T10" fmla="*/ 23 w 50"/>
                <a:gd name="T11" fmla="*/ 53 h 76"/>
                <a:gd name="T12" fmla="*/ 9 w 50"/>
                <a:gd name="T13" fmla="*/ 21 h 76"/>
                <a:gd name="T14" fmla="*/ 6 w 50"/>
                <a:gd name="T15" fmla="*/ 21 h 76"/>
                <a:gd name="T16" fmla="*/ 4 w 50"/>
                <a:gd name="T17" fmla="*/ 22 h 76"/>
                <a:gd name="T18" fmla="*/ 5 w 50"/>
                <a:gd name="T19" fmla="*/ 27 h 76"/>
                <a:gd name="T20" fmla="*/ 7 w 50"/>
                <a:gd name="T21" fmla="*/ 26 h 76"/>
                <a:gd name="T22" fmla="*/ 4 w 50"/>
                <a:gd name="T23" fmla="*/ 26 h 76"/>
                <a:gd name="T24" fmla="*/ 17 w 50"/>
                <a:gd name="T25" fmla="*/ 56 h 76"/>
                <a:gd name="T26" fmla="*/ 24 w 50"/>
                <a:gd name="T27" fmla="*/ 70 h 76"/>
                <a:gd name="T28" fmla="*/ 45 w 50"/>
                <a:gd name="T29" fmla="*/ 59 h 76"/>
                <a:gd name="T30" fmla="*/ 44 w 50"/>
                <a:gd name="T31" fmla="*/ 33 h 76"/>
                <a:gd name="T32" fmla="*/ 29 w 50"/>
                <a:gd name="T33" fmla="*/ 2 h 76"/>
                <a:gd name="T34" fmla="*/ 25 w 50"/>
                <a:gd name="T35" fmla="*/ 3 h 76"/>
                <a:gd name="T36" fmla="*/ 3 w 50"/>
                <a:gd name="T37" fmla="*/ 22 h 76"/>
                <a:gd name="T38" fmla="*/ 6 w 50"/>
                <a:gd name="T39"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76">
                  <a:moveTo>
                    <a:pt x="6" y="27"/>
                  </a:moveTo>
                  <a:cubicBezTo>
                    <a:pt x="14" y="21"/>
                    <a:pt x="22" y="14"/>
                    <a:pt x="28" y="6"/>
                  </a:cubicBezTo>
                  <a:cubicBezTo>
                    <a:pt x="27" y="6"/>
                    <a:pt x="25" y="6"/>
                    <a:pt x="24" y="7"/>
                  </a:cubicBezTo>
                  <a:cubicBezTo>
                    <a:pt x="32" y="18"/>
                    <a:pt x="38" y="33"/>
                    <a:pt x="41" y="47"/>
                  </a:cubicBezTo>
                  <a:cubicBezTo>
                    <a:pt x="42" y="53"/>
                    <a:pt x="41" y="57"/>
                    <a:pt x="36" y="61"/>
                  </a:cubicBezTo>
                  <a:cubicBezTo>
                    <a:pt x="29" y="68"/>
                    <a:pt x="25" y="59"/>
                    <a:pt x="23" y="53"/>
                  </a:cubicBezTo>
                  <a:cubicBezTo>
                    <a:pt x="19" y="42"/>
                    <a:pt x="14" y="32"/>
                    <a:pt x="9" y="21"/>
                  </a:cubicBezTo>
                  <a:cubicBezTo>
                    <a:pt x="9" y="20"/>
                    <a:pt x="7" y="20"/>
                    <a:pt x="6" y="21"/>
                  </a:cubicBezTo>
                  <a:cubicBezTo>
                    <a:pt x="5" y="21"/>
                    <a:pt x="5" y="21"/>
                    <a:pt x="4" y="22"/>
                  </a:cubicBezTo>
                  <a:cubicBezTo>
                    <a:pt x="1" y="23"/>
                    <a:pt x="1" y="29"/>
                    <a:pt x="5" y="27"/>
                  </a:cubicBezTo>
                  <a:cubicBezTo>
                    <a:pt x="6" y="27"/>
                    <a:pt x="6" y="27"/>
                    <a:pt x="7" y="26"/>
                  </a:cubicBezTo>
                  <a:cubicBezTo>
                    <a:pt x="6" y="26"/>
                    <a:pt x="5" y="26"/>
                    <a:pt x="4" y="26"/>
                  </a:cubicBezTo>
                  <a:cubicBezTo>
                    <a:pt x="8" y="36"/>
                    <a:pt x="14" y="46"/>
                    <a:pt x="17" y="56"/>
                  </a:cubicBezTo>
                  <a:cubicBezTo>
                    <a:pt x="18" y="61"/>
                    <a:pt x="20" y="66"/>
                    <a:pt x="24" y="70"/>
                  </a:cubicBezTo>
                  <a:cubicBezTo>
                    <a:pt x="30" y="76"/>
                    <a:pt x="42" y="63"/>
                    <a:pt x="45" y="59"/>
                  </a:cubicBezTo>
                  <a:cubicBezTo>
                    <a:pt x="50" y="52"/>
                    <a:pt x="46" y="40"/>
                    <a:pt x="44" y="33"/>
                  </a:cubicBezTo>
                  <a:cubicBezTo>
                    <a:pt x="40" y="23"/>
                    <a:pt x="36" y="11"/>
                    <a:pt x="29" y="2"/>
                  </a:cubicBezTo>
                  <a:cubicBezTo>
                    <a:pt x="28" y="0"/>
                    <a:pt x="26" y="1"/>
                    <a:pt x="25" y="3"/>
                  </a:cubicBezTo>
                  <a:cubicBezTo>
                    <a:pt x="18" y="10"/>
                    <a:pt x="11" y="17"/>
                    <a:pt x="3" y="22"/>
                  </a:cubicBezTo>
                  <a:cubicBezTo>
                    <a:pt x="0" y="24"/>
                    <a:pt x="2" y="29"/>
                    <a:pt x="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99" name="Freeform 84"/>
            <p:cNvSpPr/>
            <p:nvPr/>
          </p:nvSpPr>
          <p:spPr bwMode="auto">
            <a:xfrm>
              <a:off x="1630362" y="1301751"/>
              <a:ext cx="153988" cy="295275"/>
            </a:xfrm>
            <a:custGeom>
              <a:avLst/>
              <a:gdLst>
                <a:gd name="T0" fmla="*/ 42 w 104"/>
                <a:gd name="T1" fmla="*/ 81 h 200"/>
                <a:gd name="T2" fmla="*/ 52 w 104"/>
                <a:gd name="T3" fmla="*/ 89 h 200"/>
                <a:gd name="T4" fmla="*/ 60 w 104"/>
                <a:gd name="T5" fmla="*/ 111 h 200"/>
                <a:gd name="T6" fmla="*/ 67 w 104"/>
                <a:gd name="T7" fmla="*/ 133 h 200"/>
                <a:gd name="T8" fmla="*/ 93 w 104"/>
                <a:gd name="T9" fmla="*/ 196 h 200"/>
                <a:gd name="T10" fmla="*/ 104 w 104"/>
                <a:gd name="T11" fmla="*/ 189 h 200"/>
                <a:gd name="T12" fmla="*/ 94 w 104"/>
                <a:gd name="T13" fmla="*/ 95 h 200"/>
                <a:gd name="T14" fmla="*/ 74 w 104"/>
                <a:gd name="T15" fmla="*/ 33 h 200"/>
                <a:gd name="T16" fmla="*/ 0 w 104"/>
                <a:gd name="T17" fmla="*/ 77 h 200"/>
                <a:gd name="T18" fmla="*/ 4 w 104"/>
                <a:gd name="T19" fmla="*/ 81 h 200"/>
                <a:gd name="T20" fmla="*/ 36 w 104"/>
                <a:gd name="T21" fmla="*/ 84 h 200"/>
                <a:gd name="T22" fmla="*/ 40 w 104"/>
                <a:gd name="T23" fmla="*/ 72 h 200"/>
                <a:gd name="T24" fmla="*/ 8 w 104"/>
                <a:gd name="T25" fmla="*/ 69 h 200"/>
                <a:gd name="T26" fmla="*/ 12 w 104"/>
                <a:gd name="T27" fmla="*/ 73 h 200"/>
                <a:gd name="T28" fmla="*/ 53 w 104"/>
                <a:gd name="T29" fmla="*/ 35 h 200"/>
                <a:gd name="T30" fmla="*/ 77 w 104"/>
                <a:gd name="T31" fmla="*/ 75 h 200"/>
                <a:gd name="T32" fmla="*/ 92 w 104"/>
                <a:gd name="T33" fmla="*/ 192 h 200"/>
                <a:gd name="T34" fmla="*/ 102 w 104"/>
                <a:gd name="T35" fmla="*/ 185 h 200"/>
                <a:gd name="T36" fmla="*/ 92 w 104"/>
                <a:gd name="T37" fmla="*/ 164 h 200"/>
                <a:gd name="T38" fmla="*/ 79 w 104"/>
                <a:gd name="T39" fmla="*/ 127 h 200"/>
                <a:gd name="T40" fmla="*/ 59 w 104"/>
                <a:gd name="T41" fmla="*/ 63 h 200"/>
                <a:gd name="T42" fmla="*/ 56 w 104"/>
                <a:gd name="T43" fmla="*/ 60 h 200"/>
                <a:gd name="T44" fmla="*/ 34 w 104"/>
                <a:gd name="T45" fmla="*/ 75 h 200"/>
                <a:gd name="T46" fmla="*/ 42 w 104"/>
                <a:gd name="T47" fmla="*/ 8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200">
                  <a:moveTo>
                    <a:pt x="42" y="81"/>
                  </a:moveTo>
                  <a:cubicBezTo>
                    <a:pt x="53" y="65"/>
                    <a:pt x="49" y="77"/>
                    <a:pt x="52" y="89"/>
                  </a:cubicBezTo>
                  <a:cubicBezTo>
                    <a:pt x="54" y="96"/>
                    <a:pt x="56" y="104"/>
                    <a:pt x="60" y="111"/>
                  </a:cubicBezTo>
                  <a:cubicBezTo>
                    <a:pt x="63" y="118"/>
                    <a:pt x="65" y="126"/>
                    <a:pt x="67" y="133"/>
                  </a:cubicBezTo>
                  <a:cubicBezTo>
                    <a:pt x="74" y="152"/>
                    <a:pt x="79" y="182"/>
                    <a:pt x="93" y="196"/>
                  </a:cubicBezTo>
                  <a:cubicBezTo>
                    <a:pt x="97" y="200"/>
                    <a:pt x="104" y="193"/>
                    <a:pt x="104" y="189"/>
                  </a:cubicBezTo>
                  <a:cubicBezTo>
                    <a:pt x="104" y="158"/>
                    <a:pt x="100" y="126"/>
                    <a:pt x="94" y="95"/>
                  </a:cubicBezTo>
                  <a:cubicBezTo>
                    <a:pt x="90" y="76"/>
                    <a:pt x="88" y="48"/>
                    <a:pt x="74" y="33"/>
                  </a:cubicBezTo>
                  <a:cubicBezTo>
                    <a:pt x="46" y="0"/>
                    <a:pt x="5" y="47"/>
                    <a:pt x="0" y="77"/>
                  </a:cubicBezTo>
                  <a:cubicBezTo>
                    <a:pt x="0" y="79"/>
                    <a:pt x="2" y="81"/>
                    <a:pt x="4" y="81"/>
                  </a:cubicBezTo>
                  <a:cubicBezTo>
                    <a:pt x="15" y="82"/>
                    <a:pt x="25" y="83"/>
                    <a:pt x="36" y="84"/>
                  </a:cubicBezTo>
                  <a:cubicBezTo>
                    <a:pt x="42" y="85"/>
                    <a:pt x="48" y="72"/>
                    <a:pt x="40" y="72"/>
                  </a:cubicBezTo>
                  <a:cubicBezTo>
                    <a:pt x="29" y="71"/>
                    <a:pt x="19" y="70"/>
                    <a:pt x="8" y="69"/>
                  </a:cubicBezTo>
                  <a:cubicBezTo>
                    <a:pt x="10" y="70"/>
                    <a:pt x="11" y="72"/>
                    <a:pt x="12" y="73"/>
                  </a:cubicBezTo>
                  <a:cubicBezTo>
                    <a:pt x="15" y="56"/>
                    <a:pt x="33" y="31"/>
                    <a:pt x="53" y="35"/>
                  </a:cubicBezTo>
                  <a:cubicBezTo>
                    <a:pt x="69" y="38"/>
                    <a:pt x="74" y="62"/>
                    <a:pt x="77" y="75"/>
                  </a:cubicBezTo>
                  <a:cubicBezTo>
                    <a:pt x="85" y="114"/>
                    <a:pt x="92" y="152"/>
                    <a:pt x="92" y="192"/>
                  </a:cubicBezTo>
                  <a:cubicBezTo>
                    <a:pt x="95" y="190"/>
                    <a:pt x="99" y="188"/>
                    <a:pt x="102" y="185"/>
                  </a:cubicBezTo>
                  <a:cubicBezTo>
                    <a:pt x="97" y="180"/>
                    <a:pt x="95" y="171"/>
                    <a:pt x="92" y="164"/>
                  </a:cubicBezTo>
                  <a:cubicBezTo>
                    <a:pt x="88" y="152"/>
                    <a:pt x="84" y="139"/>
                    <a:pt x="79" y="127"/>
                  </a:cubicBezTo>
                  <a:cubicBezTo>
                    <a:pt x="72" y="106"/>
                    <a:pt x="65" y="85"/>
                    <a:pt x="59" y="63"/>
                  </a:cubicBezTo>
                  <a:cubicBezTo>
                    <a:pt x="59" y="61"/>
                    <a:pt x="58" y="60"/>
                    <a:pt x="56" y="60"/>
                  </a:cubicBezTo>
                  <a:cubicBezTo>
                    <a:pt x="46" y="60"/>
                    <a:pt x="39" y="68"/>
                    <a:pt x="34" y="75"/>
                  </a:cubicBezTo>
                  <a:cubicBezTo>
                    <a:pt x="29" y="82"/>
                    <a:pt x="37" y="88"/>
                    <a:pt x="42"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00" name="Freeform 85"/>
            <p:cNvSpPr/>
            <p:nvPr/>
          </p:nvSpPr>
          <p:spPr bwMode="auto">
            <a:xfrm>
              <a:off x="1325562" y="1389063"/>
              <a:ext cx="139700" cy="76200"/>
            </a:xfrm>
            <a:custGeom>
              <a:avLst/>
              <a:gdLst>
                <a:gd name="T0" fmla="*/ 16 w 95"/>
                <a:gd name="T1" fmla="*/ 42 h 51"/>
                <a:gd name="T2" fmla="*/ 46 w 95"/>
                <a:gd name="T3" fmla="*/ 15 h 51"/>
                <a:gd name="T4" fmla="*/ 81 w 95"/>
                <a:gd name="T5" fmla="*/ 35 h 51"/>
                <a:gd name="T6" fmla="*/ 88 w 95"/>
                <a:gd name="T7" fmla="*/ 24 h 51"/>
                <a:gd name="T8" fmla="*/ 44 w 95"/>
                <a:gd name="T9" fmla="*/ 29 h 51"/>
                <a:gd name="T10" fmla="*/ 12 w 95"/>
                <a:gd name="T11" fmla="*/ 36 h 51"/>
                <a:gd name="T12" fmla="*/ 8 w 95"/>
                <a:gd name="T13" fmla="*/ 49 h 51"/>
                <a:gd name="T14" fmla="*/ 34 w 95"/>
                <a:gd name="T15" fmla="*/ 43 h 51"/>
                <a:gd name="T16" fmla="*/ 84 w 95"/>
                <a:gd name="T17" fmla="*/ 37 h 51"/>
                <a:gd name="T18" fmla="*/ 92 w 95"/>
                <a:gd name="T19" fmla="*/ 26 h 51"/>
                <a:gd name="T20" fmla="*/ 42 w 95"/>
                <a:gd name="T21" fmla="*/ 3 h 51"/>
                <a:gd name="T22" fmla="*/ 5 w 95"/>
                <a:gd name="T23" fmla="*/ 42 h 51"/>
                <a:gd name="T24" fmla="*/ 16 w 95"/>
                <a:gd name="T25"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51">
                  <a:moveTo>
                    <a:pt x="16" y="42"/>
                  </a:moveTo>
                  <a:cubicBezTo>
                    <a:pt x="20" y="27"/>
                    <a:pt x="28" y="15"/>
                    <a:pt x="46" y="15"/>
                  </a:cubicBezTo>
                  <a:cubicBezTo>
                    <a:pt x="60" y="15"/>
                    <a:pt x="72" y="25"/>
                    <a:pt x="81" y="35"/>
                  </a:cubicBezTo>
                  <a:cubicBezTo>
                    <a:pt x="83" y="32"/>
                    <a:pt x="86" y="28"/>
                    <a:pt x="88" y="24"/>
                  </a:cubicBezTo>
                  <a:cubicBezTo>
                    <a:pt x="73" y="24"/>
                    <a:pt x="59" y="26"/>
                    <a:pt x="44" y="29"/>
                  </a:cubicBezTo>
                  <a:cubicBezTo>
                    <a:pt x="33" y="31"/>
                    <a:pt x="23" y="36"/>
                    <a:pt x="12" y="36"/>
                  </a:cubicBezTo>
                  <a:cubicBezTo>
                    <a:pt x="6" y="36"/>
                    <a:pt x="0" y="49"/>
                    <a:pt x="8" y="49"/>
                  </a:cubicBezTo>
                  <a:cubicBezTo>
                    <a:pt x="18" y="49"/>
                    <a:pt x="25" y="46"/>
                    <a:pt x="34" y="43"/>
                  </a:cubicBezTo>
                  <a:cubicBezTo>
                    <a:pt x="50" y="38"/>
                    <a:pt x="67" y="36"/>
                    <a:pt x="84" y="37"/>
                  </a:cubicBezTo>
                  <a:cubicBezTo>
                    <a:pt x="88" y="37"/>
                    <a:pt x="95" y="30"/>
                    <a:pt x="92" y="26"/>
                  </a:cubicBezTo>
                  <a:cubicBezTo>
                    <a:pt x="80" y="12"/>
                    <a:pt x="62" y="0"/>
                    <a:pt x="42" y="3"/>
                  </a:cubicBezTo>
                  <a:cubicBezTo>
                    <a:pt x="22" y="6"/>
                    <a:pt x="10" y="23"/>
                    <a:pt x="5" y="42"/>
                  </a:cubicBezTo>
                  <a:cubicBezTo>
                    <a:pt x="2" y="51"/>
                    <a:pt x="14" y="49"/>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01" name="Freeform 86"/>
            <p:cNvSpPr/>
            <p:nvPr/>
          </p:nvSpPr>
          <p:spPr bwMode="auto">
            <a:xfrm>
              <a:off x="1520825" y="1762126"/>
              <a:ext cx="36513" cy="34925"/>
            </a:xfrm>
            <a:custGeom>
              <a:avLst/>
              <a:gdLst>
                <a:gd name="T0" fmla="*/ 5 w 25"/>
                <a:gd name="T1" fmla="*/ 8 h 24"/>
                <a:gd name="T2" fmla="*/ 4 w 25"/>
                <a:gd name="T3" fmla="*/ 19 h 24"/>
                <a:gd name="T4" fmla="*/ 13 w 25"/>
                <a:gd name="T5" fmla="*/ 24 h 24"/>
                <a:gd name="T6" fmla="*/ 22 w 25"/>
                <a:gd name="T7" fmla="*/ 5 h 24"/>
                <a:gd name="T8" fmla="*/ 10 w 25"/>
                <a:gd name="T9" fmla="*/ 4 h 24"/>
                <a:gd name="T10" fmla="*/ 2 w 25"/>
                <a:gd name="T11" fmla="*/ 17 h 24"/>
                <a:gd name="T12" fmla="*/ 12 w 25"/>
                <a:gd name="T13" fmla="*/ 22 h 24"/>
                <a:gd name="T14" fmla="*/ 15 w 25"/>
                <a:gd name="T15" fmla="*/ 20 h 24"/>
                <a:gd name="T16" fmla="*/ 15 w 25"/>
                <a:gd name="T17" fmla="*/ 9 h 24"/>
                <a:gd name="T18" fmla="*/ 9 w 25"/>
                <a:gd name="T19" fmla="*/ 14 h 24"/>
                <a:gd name="T20" fmla="*/ 10 w 25"/>
                <a:gd name="T21" fmla="*/ 18 h 24"/>
                <a:gd name="T22" fmla="*/ 14 w 25"/>
                <a:gd name="T23" fmla="*/ 16 h 24"/>
                <a:gd name="T24" fmla="*/ 10 w 25"/>
                <a:gd name="T25" fmla="*/ 15 h 24"/>
                <a:gd name="T26" fmla="*/ 9 w 25"/>
                <a:gd name="T27" fmla="*/ 15 h 24"/>
                <a:gd name="T28" fmla="*/ 8 w 25"/>
                <a:gd name="T29" fmla="*/ 14 h 24"/>
                <a:gd name="T30" fmla="*/ 8 w 25"/>
                <a:gd name="T31" fmla="*/ 13 h 24"/>
                <a:gd name="T32" fmla="*/ 8 w 25"/>
                <a:gd name="T33" fmla="*/ 13 h 24"/>
                <a:gd name="T34" fmla="*/ 8 w 25"/>
                <a:gd name="T35" fmla="*/ 13 h 24"/>
                <a:gd name="T36" fmla="*/ 8 w 25"/>
                <a:gd name="T37" fmla="*/ 12 h 24"/>
                <a:gd name="T38" fmla="*/ 8 w 25"/>
                <a:gd name="T39" fmla="*/ 12 h 24"/>
                <a:gd name="T40" fmla="*/ 8 w 25"/>
                <a:gd name="T41" fmla="*/ 12 h 24"/>
                <a:gd name="T42" fmla="*/ 8 w 25"/>
                <a:gd name="T43" fmla="*/ 12 h 24"/>
                <a:gd name="T44" fmla="*/ 9 w 25"/>
                <a:gd name="T45" fmla="*/ 11 h 24"/>
                <a:gd name="T46" fmla="*/ 9 w 25"/>
                <a:gd name="T47" fmla="*/ 11 h 24"/>
                <a:gd name="T48" fmla="*/ 10 w 25"/>
                <a:gd name="T49" fmla="*/ 10 h 24"/>
                <a:gd name="T50" fmla="*/ 11 w 25"/>
                <a:gd name="T51" fmla="*/ 9 h 24"/>
                <a:gd name="T52" fmla="*/ 11 w 25"/>
                <a:gd name="T53" fmla="*/ 9 h 24"/>
                <a:gd name="T54" fmla="*/ 15 w 25"/>
                <a:gd name="T55" fmla="*/ 8 h 24"/>
                <a:gd name="T56" fmla="*/ 16 w 25"/>
                <a:gd name="T57" fmla="*/ 8 h 24"/>
                <a:gd name="T58" fmla="*/ 17 w 25"/>
                <a:gd name="T59" fmla="*/ 10 h 24"/>
                <a:gd name="T60" fmla="*/ 16 w 25"/>
                <a:gd name="T61" fmla="*/ 17 h 24"/>
                <a:gd name="T62" fmla="*/ 16 w 25"/>
                <a:gd name="T63" fmla="*/ 17 h 24"/>
                <a:gd name="T64" fmla="*/ 14 w 25"/>
                <a:gd name="T65" fmla="*/ 17 h 24"/>
                <a:gd name="T66" fmla="*/ 11 w 25"/>
                <a:gd name="T67" fmla="*/ 16 h 24"/>
                <a:gd name="T68" fmla="*/ 9 w 25"/>
                <a:gd name="T69" fmla="*/ 13 h 24"/>
                <a:gd name="T70" fmla="*/ 9 w 25"/>
                <a:gd name="T71" fmla="*/ 11 h 24"/>
                <a:gd name="T72" fmla="*/ 9 w 25"/>
                <a:gd name="T73" fmla="*/ 7 h 24"/>
                <a:gd name="T74" fmla="*/ 5 w 25"/>
                <a:gd name="T7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 h="24">
                  <a:moveTo>
                    <a:pt x="5" y="8"/>
                  </a:moveTo>
                  <a:cubicBezTo>
                    <a:pt x="3" y="11"/>
                    <a:pt x="2" y="15"/>
                    <a:pt x="4" y="19"/>
                  </a:cubicBezTo>
                  <a:cubicBezTo>
                    <a:pt x="6" y="22"/>
                    <a:pt x="10" y="24"/>
                    <a:pt x="13" y="24"/>
                  </a:cubicBezTo>
                  <a:cubicBezTo>
                    <a:pt x="22" y="24"/>
                    <a:pt x="25" y="12"/>
                    <a:pt x="22" y="5"/>
                  </a:cubicBezTo>
                  <a:cubicBezTo>
                    <a:pt x="20" y="0"/>
                    <a:pt x="13" y="2"/>
                    <a:pt x="10" y="4"/>
                  </a:cubicBezTo>
                  <a:cubicBezTo>
                    <a:pt x="5" y="6"/>
                    <a:pt x="0" y="12"/>
                    <a:pt x="2" y="17"/>
                  </a:cubicBezTo>
                  <a:cubicBezTo>
                    <a:pt x="4" y="21"/>
                    <a:pt x="8" y="22"/>
                    <a:pt x="12" y="22"/>
                  </a:cubicBezTo>
                  <a:cubicBezTo>
                    <a:pt x="13" y="22"/>
                    <a:pt x="15" y="21"/>
                    <a:pt x="15" y="20"/>
                  </a:cubicBezTo>
                  <a:cubicBezTo>
                    <a:pt x="18" y="16"/>
                    <a:pt x="16" y="13"/>
                    <a:pt x="15" y="9"/>
                  </a:cubicBezTo>
                  <a:cubicBezTo>
                    <a:pt x="13" y="6"/>
                    <a:pt x="8" y="11"/>
                    <a:pt x="9" y="14"/>
                  </a:cubicBezTo>
                  <a:cubicBezTo>
                    <a:pt x="10" y="15"/>
                    <a:pt x="11" y="17"/>
                    <a:pt x="10" y="18"/>
                  </a:cubicBezTo>
                  <a:cubicBezTo>
                    <a:pt x="12" y="17"/>
                    <a:pt x="13" y="17"/>
                    <a:pt x="14" y="16"/>
                  </a:cubicBezTo>
                  <a:cubicBezTo>
                    <a:pt x="13" y="16"/>
                    <a:pt x="11" y="15"/>
                    <a:pt x="10" y="15"/>
                  </a:cubicBezTo>
                  <a:cubicBezTo>
                    <a:pt x="9" y="15"/>
                    <a:pt x="9" y="15"/>
                    <a:pt x="9" y="15"/>
                  </a:cubicBezTo>
                  <a:cubicBezTo>
                    <a:pt x="9" y="14"/>
                    <a:pt x="8" y="14"/>
                    <a:pt x="8" y="14"/>
                  </a:cubicBezTo>
                  <a:cubicBezTo>
                    <a:pt x="8" y="14"/>
                    <a:pt x="8" y="13"/>
                    <a:pt x="8" y="13"/>
                  </a:cubicBezTo>
                  <a:cubicBezTo>
                    <a:pt x="8" y="13"/>
                    <a:pt x="8" y="13"/>
                    <a:pt x="8" y="13"/>
                  </a:cubicBezTo>
                  <a:cubicBezTo>
                    <a:pt x="8" y="12"/>
                    <a:pt x="8" y="14"/>
                    <a:pt x="8" y="13"/>
                  </a:cubicBezTo>
                  <a:cubicBezTo>
                    <a:pt x="8" y="12"/>
                    <a:pt x="8" y="13"/>
                    <a:pt x="8" y="12"/>
                  </a:cubicBezTo>
                  <a:cubicBezTo>
                    <a:pt x="8" y="12"/>
                    <a:pt x="7" y="13"/>
                    <a:pt x="8" y="12"/>
                  </a:cubicBezTo>
                  <a:cubicBezTo>
                    <a:pt x="8" y="12"/>
                    <a:pt x="8" y="12"/>
                    <a:pt x="8" y="12"/>
                  </a:cubicBezTo>
                  <a:cubicBezTo>
                    <a:pt x="8" y="11"/>
                    <a:pt x="8" y="11"/>
                    <a:pt x="8" y="12"/>
                  </a:cubicBezTo>
                  <a:cubicBezTo>
                    <a:pt x="8" y="12"/>
                    <a:pt x="8" y="11"/>
                    <a:pt x="9" y="11"/>
                  </a:cubicBezTo>
                  <a:cubicBezTo>
                    <a:pt x="9" y="11"/>
                    <a:pt x="10" y="10"/>
                    <a:pt x="9" y="11"/>
                  </a:cubicBezTo>
                  <a:cubicBezTo>
                    <a:pt x="9" y="10"/>
                    <a:pt x="10" y="10"/>
                    <a:pt x="10" y="10"/>
                  </a:cubicBezTo>
                  <a:cubicBezTo>
                    <a:pt x="10" y="10"/>
                    <a:pt x="11" y="9"/>
                    <a:pt x="11" y="9"/>
                  </a:cubicBezTo>
                  <a:cubicBezTo>
                    <a:pt x="10" y="10"/>
                    <a:pt x="11" y="9"/>
                    <a:pt x="11" y="9"/>
                  </a:cubicBezTo>
                  <a:cubicBezTo>
                    <a:pt x="13" y="8"/>
                    <a:pt x="14" y="8"/>
                    <a:pt x="15" y="8"/>
                  </a:cubicBezTo>
                  <a:cubicBezTo>
                    <a:pt x="15" y="8"/>
                    <a:pt x="16" y="8"/>
                    <a:pt x="16" y="8"/>
                  </a:cubicBezTo>
                  <a:cubicBezTo>
                    <a:pt x="17" y="9"/>
                    <a:pt x="17" y="9"/>
                    <a:pt x="17" y="10"/>
                  </a:cubicBezTo>
                  <a:cubicBezTo>
                    <a:pt x="17" y="12"/>
                    <a:pt x="17" y="16"/>
                    <a:pt x="16" y="17"/>
                  </a:cubicBezTo>
                  <a:cubicBezTo>
                    <a:pt x="16" y="17"/>
                    <a:pt x="16" y="17"/>
                    <a:pt x="16" y="17"/>
                  </a:cubicBezTo>
                  <a:cubicBezTo>
                    <a:pt x="15" y="17"/>
                    <a:pt x="15" y="17"/>
                    <a:pt x="14" y="17"/>
                  </a:cubicBezTo>
                  <a:cubicBezTo>
                    <a:pt x="13" y="17"/>
                    <a:pt x="12" y="16"/>
                    <a:pt x="11" y="16"/>
                  </a:cubicBezTo>
                  <a:cubicBezTo>
                    <a:pt x="10" y="15"/>
                    <a:pt x="9" y="14"/>
                    <a:pt x="9" y="13"/>
                  </a:cubicBezTo>
                  <a:cubicBezTo>
                    <a:pt x="8" y="12"/>
                    <a:pt x="9" y="12"/>
                    <a:pt x="9" y="11"/>
                  </a:cubicBezTo>
                  <a:cubicBezTo>
                    <a:pt x="10" y="10"/>
                    <a:pt x="11" y="8"/>
                    <a:pt x="9" y="7"/>
                  </a:cubicBezTo>
                  <a:cubicBezTo>
                    <a:pt x="8" y="6"/>
                    <a:pt x="6" y="7"/>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grpSp>
      <p:grpSp>
        <p:nvGrpSpPr>
          <p:cNvPr id="102" name="组合 101"/>
          <p:cNvGrpSpPr/>
          <p:nvPr/>
        </p:nvGrpSpPr>
        <p:grpSpPr>
          <a:xfrm>
            <a:off x="3688297" y="3178899"/>
            <a:ext cx="412586" cy="464929"/>
            <a:chOff x="712787" y="4743451"/>
            <a:chExt cx="425450" cy="479425"/>
          </a:xfrm>
          <a:solidFill>
            <a:srgbClr val="FFFFFF"/>
          </a:solidFill>
        </p:grpSpPr>
        <p:sp>
          <p:nvSpPr>
            <p:cNvPr id="103" name="Freeform 87"/>
            <p:cNvSpPr/>
            <p:nvPr/>
          </p:nvSpPr>
          <p:spPr bwMode="auto">
            <a:xfrm>
              <a:off x="760412" y="4794251"/>
              <a:ext cx="284163" cy="115888"/>
            </a:xfrm>
            <a:custGeom>
              <a:avLst/>
              <a:gdLst>
                <a:gd name="T0" fmla="*/ 3 w 192"/>
                <a:gd name="T1" fmla="*/ 25 h 78"/>
                <a:gd name="T2" fmla="*/ 38 w 192"/>
                <a:gd name="T3" fmla="*/ 75 h 78"/>
                <a:gd name="T4" fmla="*/ 113 w 192"/>
                <a:gd name="T5" fmla="*/ 69 h 78"/>
                <a:gd name="T6" fmla="*/ 171 w 192"/>
                <a:gd name="T7" fmla="*/ 62 h 78"/>
                <a:gd name="T8" fmla="*/ 191 w 192"/>
                <a:gd name="T9" fmla="*/ 10 h 78"/>
                <a:gd name="T10" fmla="*/ 189 w 192"/>
                <a:gd name="T11" fmla="*/ 8 h 78"/>
                <a:gd name="T12" fmla="*/ 80 w 192"/>
                <a:gd name="T13" fmla="*/ 6 h 78"/>
                <a:gd name="T14" fmla="*/ 4 w 192"/>
                <a:gd name="T15" fmla="*/ 22 h 78"/>
                <a:gd name="T16" fmla="*/ 11 w 192"/>
                <a:gd name="T17" fmla="*/ 25 h 78"/>
                <a:gd name="T18" fmla="*/ 64 w 192"/>
                <a:gd name="T19" fmla="*/ 16 h 78"/>
                <a:gd name="T20" fmla="*/ 121 w 192"/>
                <a:gd name="T21" fmla="*/ 12 h 78"/>
                <a:gd name="T22" fmla="*/ 183 w 192"/>
                <a:gd name="T23" fmla="*/ 25 h 78"/>
                <a:gd name="T24" fmla="*/ 155 w 192"/>
                <a:gd name="T25" fmla="*/ 59 h 78"/>
                <a:gd name="T26" fmla="*/ 90 w 192"/>
                <a:gd name="T27" fmla="*/ 63 h 78"/>
                <a:gd name="T28" fmla="*/ 45 w 192"/>
                <a:gd name="T29" fmla="*/ 66 h 78"/>
                <a:gd name="T30" fmla="*/ 12 w 192"/>
                <a:gd name="T31" fmla="*/ 22 h 78"/>
                <a:gd name="T32" fmla="*/ 3 w 192"/>
                <a:gd name="T33"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78">
                  <a:moveTo>
                    <a:pt x="3" y="25"/>
                  </a:moveTo>
                  <a:cubicBezTo>
                    <a:pt x="3" y="46"/>
                    <a:pt x="14" y="73"/>
                    <a:pt x="38" y="75"/>
                  </a:cubicBezTo>
                  <a:cubicBezTo>
                    <a:pt x="63" y="78"/>
                    <a:pt x="88" y="69"/>
                    <a:pt x="113" y="69"/>
                  </a:cubicBezTo>
                  <a:cubicBezTo>
                    <a:pt x="132" y="69"/>
                    <a:pt x="153" y="72"/>
                    <a:pt x="171" y="62"/>
                  </a:cubicBezTo>
                  <a:cubicBezTo>
                    <a:pt x="190" y="52"/>
                    <a:pt x="192" y="29"/>
                    <a:pt x="191" y="10"/>
                  </a:cubicBezTo>
                  <a:cubicBezTo>
                    <a:pt x="191" y="9"/>
                    <a:pt x="190" y="8"/>
                    <a:pt x="189" y="8"/>
                  </a:cubicBezTo>
                  <a:cubicBezTo>
                    <a:pt x="153" y="0"/>
                    <a:pt x="117" y="3"/>
                    <a:pt x="80" y="6"/>
                  </a:cubicBezTo>
                  <a:cubicBezTo>
                    <a:pt x="58" y="8"/>
                    <a:pt x="18" y="2"/>
                    <a:pt x="4" y="22"/>
                  </a:cubicBezTo>
                  <a:cubicBezTo>
                    <a:pt x="0" y="28"/>
                    <a:pt x="8" y="29"/>
                    <a:pt x="11" y="25"/>
                  </a:cubicBezTo>
                  <a:cubicBezTo>
                    <a:pt x="18" y="14"/>
                    <a:pt x="51" y="17"/>
                    <a:pt x="64" y="16"/>
                  </a:cubicBezTo>
                  <a:cubicBezTo>
                    <a:pt x="83" y="15"/>
                    <a:pt x="102" y="13"/>
                    <a:pt x="121" y="12"/>
                  </a:cubicBezTo>
                  <a:cubicBezTo>
                    <a:pt x="134" y="11"/>
                    <a:pt x="183" y="7"/>
                    <a:pt x="183" y="25"/>
                  </a:cubicBezTo>
                  <a:cubicBezTo>
                    <a:pt x="182" y="44"/>
                    <a:pt x="173" y="55"/>
                    <a:pt x="155" y="59"/>
                  </a:cubicBezTo>
                  <a:cubicBezTo>
                    <a:pt x="134" y="64"/>
                    <a:pt x="111" y="59"/>
                    <a:pt x="90" y="63"/>
                  </a:cubicBezTo>
                  <a:cubicBezTo>
                    <a:pt x="75" y="65"/>
                    <a:pt x="60" y="67"/>
                    <a:pt x="45" y="66"/>
                  </a:cubicBezTo>
                  <a:cubicBezTo>
                    <a:pt x="22" y="66"/>
                    <a:pt x="12" y="42"/>
                    <a:pt x="12" y="22"/>
                  </a:cubicBezTo>
                  <a:cubicBezTo>
                    <a:pt x="12" y="16"/>
                    <a:pt x="3" y="20"/>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04" name="Freeform 88"/>
            <p:cNvSpPr/>
            <p:nvPr/>
          </p:nvSpPr>
          <p:spPr bwMode="auto">
            <a:xfrm>
              <a:off x="712787" y="4743451"/>
              <a:ext cx="425450" cy="479425"/>
            </a:xfrm>
            <a:custGeom>
              <a:avLst/>
              <a:gdLst>
                <a:gd name="T0" fmla="*/ 6 w 288"/>
                <a:gd name="T1" fmla="*/ 312 h 325"/>
                <a:gd name="T2" fmla="*/ 76 w 288"/>
                <a:gd name="T3" fmla="*/ 315 h 325"/>
                <a:gd name="T4" fmla="*/ 187 w 288"/>
                <a:gd name="T5" fmla="*/ 306 h 325"/>
                <a:gd name="T6" fmla="*/ 271 w 288"/>
                <a:gd name="T7" fmla="*/ 282 h 325"/>
                <a:gd name="T8" fmla="*/ 278 w 288"/>
                <a:gd name="T9" fmla="*/ 195 h 325"/>
                <a:gd name="T10" fmla="*/ 253 w 288"/>
                <a:gd name="T11" fmla="*/ 75 h 325"/>
                <a:gd name="T12" fmla="*/ 250 w 288"/>
                <a:gd name="T13" fmla="*/ 24 h 325"/>
                <a:gd name="T14" fmla="*/ 240 w 288"/>
                <a:gd name="T15" fmla="*/ 7 h 325"/>
                <a:gd name="T16" fmla="*/ 193 w 288"/>
                <a:gd name="T17" fmla="*/ 3 h 325"/>
                <a:gd name="T18" fmla="*/ 122 w 288"/>
                <a:gd name="T19" fmla="*/ 7 h 325"/>
                <a:gd name="T20" fmla="*/ 60 w 288"/>
                <a:gd name="T21" fmla="*/ 10 h 325"/>
                <a:gd name="T22" fmla="*/ 9 w 288"/>
                <a:gd name="T23" fmla="*/ 20 h 325"/>
                <a:gd name="T24" fmla="*/ 8 w 288"/>
                <a:gd name="T25" fmla="*/ 33 h 325"/>
                <a:gd name="T26" fmla="*/ 128 w 288"/>
                <a:gd name="T27" fmla="*/ 25 h 325"/>
                <a:gd name="T28" fmla="*/ 198 w 288"/>
                <a:gd name="T29" fmla="*/ 17 h 325"/>
                <a:gd name="T30" fmla="*/ 232 w 288"/>
                <a:gd name="T31" fmla="*/ 17 h 325"/>
                <a:gd name="T32" fmla="*/ 244 w 288"/>
                <a:gd name="T33" fmla="*/ 44 h 325"/>
                <a:gd name="T34" fmla="*/ 251 w 288"/>
                <a:gd name="T35" fmla="*/ 117 h 325"/>
                <a:gd name="T36" fmla="*/ 254 w 288"/>
                <a:gd name="T37" fmla="*/ 194 h 325"/>
                <a:gd name="T38" fmla="*/ 257 w 288"/>
                <a:gd name="T39" fmla="*/ 252 h 325"/>
                <a:gd name="T40" fmla="*/ 247 w 288"/>
                <a:gd name="T41" fmla="*/ 292 h 325"/>
                <a:gd name="T42" fmla="*/ 168 w 288"/>
                <a:gd name="T43" fmla="*/ 287 h 325"/>
                <a:gd name="T44" fmla="*/ 39 w 288"/>
                <a:gd name="T45" fmla="*/ 296 h 325"/>
                <a:gd name="T46" fmla="*/ 14 w 288"/>
                <a:gd name="T47" fmla="*/ 282 h 325"/>
                <a:gd name="T48" fmla="*/ 16 w 288"/>
                <a:gd name="T49" fmla="*/ 246 h 325"/>
                <a:gd name="T50" fmla="*/ 17 w 288"/>
                <a:gd name="T51" fmla="*/ 173 h 325"/>
                <a:gd name="T52" fmla="*/ 18 w 288"/>
                <a:gd name="T53" fmla="*/ 36 h 325"/>
                <a:gd name="T54" fmla="*/ 5 w 288"/>
                <a:gd name="T55" fmla="*/ 43 h 325"/>
                <a:gd name="T56" fmla="*/ 4 w 288"/>
                <a:gd name="T57" fmla="*/ 170 h 325"/>
                <a:gd name="T58" fmla="*/ 0 w 288"/>
                <a:gd name="T59" fmla="*/ 300 h 325"/>
                <a:gd name="T60" fmla="*/ 2 w 288"/>
                <a:gd name="T61" fmla="*/ 305 h 325"/>
                <a:gd name="T62" fmla="*/ 164 w 288"/>
                <a:gd name="T63" fmla="*/ 301 h 325"/>
                <a:gd name="T64" fmla="*/ 259 w 288"/>
                <a:gd name="T65" fmla="*/ 301 h 325"/>
                <a:gd name="T66" fmla="*/ 271 w 288"/>
                <a:gd name="T67" fmla="*/ 269 h 325"/>
                <a:gd name="T68" fmla="*/ 269 w 288"/>
                <a:gd name="T69" fmla="*/ 210 h 325"/>
                <a:gd name="T70" fmla="*/ 264 w 288"/>
                <a:gd name="T71" fmla="*/ 111 h 325"/>
                <a:gd name="T72" fmla="*/ 254 w 288"/>
                <a:gd name="T73" fmla="*/ 8 h 325"/>
                <a:gd name="T74" fmla="*/ 250 w 288"/>
                <a:gd name="T75" fmla="*/ 4 h 325"/>
                <a:gd name="T76" fmla="*/ 126 w 288"/>
                <a:gd name="T77" fmla="*/ 12 h 325"/>
                <a:gd name="T78" fmla="*/ 12 w 288"/>
                <a:gd name="T79" fmla="*/ 19 h 325"/>
                <a:gd name="T80" fmla="*/ 11 w 288"/>
                <a:gd name="T81" fmla="*/ 32 h 325"/>
                <a:gd name="T82" fmla="*/ 62 w 288"/>
                <a:gd name="T83" fmla="*/ 24 h 325"/>
                <a:gd name="T84" fmla="*/ 110 w 288"/>
                <a:gd name="T85" fmla="*/ 21 h 325"/>
                <a:gd name="T86" fmla="*/ 216 w 288"/>
                <a:gd name="T87" fmla="*/ 18 h 325"/>
                <a:gd name="T88" fmla="*/ 237 w 288"/>
                <a:gd name="T89" fmla="*/ 35 h 325"/>
                <a:gd name="T90" fmla="*/ 238 w 288"/>
                <a:gd name="T91" fmla="*/ 69 h 325"/>
                <a:gd name="T92" fmla="*/ 261 w 288"/>
                <a:gd name="T93" fmla="*/ 167 h 325"/>
                <a:gd name="T94" fmla="*/ 266 w 288"/>
                <a:gd name="T95" fmla="*/ 265 h 325"/>
                <a:gd name="T96" fmla="*/ 171 w 288"/>
                <a:gd name="T97" fmla="*/ 293 h 325"/>
                <a:gd name="T98" fmla="*/ 91 w 288"/>
                <a:gd name="T99" fmla="*/ 299 h 325"/>
                <a:gd name="T100" fmla="*/ 17 w 288"/>
                <a:gd name="T101" fmla="*/ 300 h 325"/>
                <a:gd name="T102" fmla="*/ 6 w 288"/>
                <a:gd name="T103" fmla="*/ 31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325">
                  <a:moveTo>
                    <a:pt x="6" y="312"/>
                  </a:moveTo>
                  <a:cubicBezTo>
                    <a:pt x="25" y="325"/>
                    <a:pt x="54" y="318"/>
                    <a:pt x="76" y="315"/>
                  </a:cubicBezTo>
                  <a:cubicBezTo>
                    <a:pt x="113" y="309"/>
                    <a:pt x="150" y="309"/>
                    <a:pt x="187" y="306"/>
                  </a:cubicBezTo>
                  <a:cubicBezTo>
                    <a:pt x="211" y="304"/>
                    <a:pt x="255" y="303"/>
                    <a:pt x="271" y="282"/>
                  </a:cubicBezTo>
                  <a:cubicBezTo>
                    <a:pt x="288" y="260"/>
                    <a:pt x="279" y="220"/>
                    <a:pt x="278" y="195"/>
                  </a:cubicBezTo>
                  <a:cubicBezTo>
                    <a:pt x="275" y="154"/>
                    <a:pt x="261" y="116"/>
                    <a:pt x="253" y="75"/>
                  </a:cubicBezTo>
                  <a:cubicBezTo>
                    <a:pt x="250" y="58"/>
                    <a:pt x="251" y="41"/>
                    <a:pt x="250" y="24"/>
                  </a:cubicBezTo>
                  <a:cubicBezTo>
                    <a:pt x="250" y="16"/>
                    <a:pt x="247" y="11"/>
                    <a:pt x="240" y="7"/>
                  </a:cubicBezTo>
                  <a:cubicBezTo>
                    <a:pt x="227" y="0"/>
                    <a:pt x="207" y="3"/>
                    <a:pt x="193" y="3"/>
                  </a:cubicBezTo>
                  <a:cubicBezTo>
                    <a:pt x="169" y="5"/>
                    <a:pt x="146" y="6"/>
                    <a:pt x="122" y="7"/>
                  </a:cubicBezTo>
                  <a:cubicBezTo>
                    <a:pt x="101" y="7"/>
                    <a:pt x="81" y="9"/>
                    <a:pt x="60" y="10"/>
                  </a:cubicBezTo>
                  <a:cubicBezTo>
                    <a:pt x="42" y="11"/>
                    <a:pt x="25" y="13"/>
                    <a:pt x="9" y="20"/>
                  </a:cubicBezTo>
                  <a:cubicBezTo>
                    <a:pt x="5" y="22"/>
                    <a:pt x="0" y="33"/>
                    <a:pt x="8" y="33"/>
                  </a:cubicBezTo>
                  <a:cubicBezTo>
                    <a:pt x="49" y="33"/>
                    <a:pt x="88" y="30"/>
                    <a:pt x="128" y="25"/>
                  </a:cubicBezTo>
                  <a:cubicBezTo>
                    <a:pt x="152" y="22"/>
                    <a:pt x="175" y="19"/>
                    <a:pt x="198" y="17"/>
                  </a:cubicBezTo>
                  <a:cubicBezTo>
                    <a:pt x="210" y="17"/>
                    <a:pt x="221" y="17"/>
                    <a:pt x="232" y="17"/>
                  </a:cubicBezTo>
                  <a:cubicBezTo>
                    <a:pt x="246" y="18"/>
                    <a:pt x="242" y="34"/>
                    <a:pt x="244" y="44"/>
                  </a:cubicBezTo>
                  <a:cubicBezTo>
                    <a:pt x="246" y="69"/>
                    <a:pt x="250" y="93"/>
                    <a:pt x="251" y="117"/>
                  </a:cubicBezTo>
                  <a:cubicBezTo>
                    <a:pt x="253" y="143"/>
                    <a:pt x="252" y="168"/>
                    <a:pt x="254" y="194"/>
                  </a:cubicBezTo>
                  <a:cubicBezTo>
                    <a:pt x="256" y="213"/>
                    <a:pt x="257" y="233"/>
                    <a:pt x="257" y="252"/>
                  </a:cubicBezTo>
                  <a:cubicBezTo>
                    <a:pt x="258" y="265"/>
                    <a:pt x="263" y="290"/>
                    <a:pt x="247" y="292"/>
                  </a:cubicBezTo>
                  <a:cubicBezTo>
                    <a:pt x="221" y="295"/>
                    <a:pt x="194" y="287"/>
                    <a:pt x="168" y="287"/>
                  </a:cubicBezTo>
                  <a:cubicBezTo>
                    <a:pt x="125" y="286"/>
                    <a:pt x="82" y="298"/>
                    <a:pt x="39" y="296"/>
                  </a:cubicBezTo>
                  <a:cubicBezTo>
                    <a:pt x="26" y="295"/>
                    <a:pt x="13" y="297"/>
                    <a:pt x="14" y="282"/>
                  </a:cubicBezTo>
                  <a:cubicBezTo>
                    <a:pt x="14" y="270"/>
                    <a:pt x="15" y="258"/>
                    <a:pt x="16" y="246"/>
                  </a:cubicBezTo>
                  <a:cubicBezTo>
                    <a:pt x="17" y="221"/>
                    <a:pt x="17" y="197"/>
                    <a:pt x="17" y="173"/>
                  </a:cubicBezTo>
                  <a:cubicBezTo>
                    <a:pt x="19" y="127"/>
                    <a:pt x="23" y="82"/>
                    <a:pt x="18" y="36"/>
                  </a:cubicBezTo>
                  <a:cubicBezTo>
                    <a:pt x="17" y="28"/>
                    <a:pt x="4" y="36"/>
                    <a:pt x="5" y="43"/>
                  </a:cubicBezTo>
                  <a:cubicBezTo>
                    <a:pt x="10" y="85"/>
                    <a:pt x="6" y="127"/>
                    <a:pt x="4" y="170"/>
                  </a:cubicBezTo>
                  <a:cubicBezTo>
                    <a:pt x="2" y="213"/>
                    <a:pt x="2" y="257"/>
                    <a:pt x="0" y="300"/>
                  </a:cubicBezTo>
                  <a:cubicBezTo>
                    <a:pt x="0" y="302"/>
                    <a:pt x="0" y="305"/>
                    <a:pt x="2" y="305"/>
                  </a:cubicBezTo>
                  <a:cubicBezTo>
                    <a:pt x="56" y="317"/>
                    <a:pt x="110" y="304"/>
                    <a:pt x="164" y="301"/>
                  </a:cubicBezTo>
                  <a:cubicBezTo>
                    <a:pt x="194" y="299"/>
                    <a:pt x="231" y="317"/>
                    <a:pt x="259" y="301"/>
                  </a:cubicBezTo>
                  <a:cubicBezTo>
                    <a:pt x="270" y="295"/>
                    <a:pt x="271" y="280"/>
                    <a:pt x="271" y="269"/>
                  </a:cubicBezTo>
                  <a:cubicBezTo>
                    <a:pt x="272" y="249"/>
                    <a:pt x="270" y="229"/>
                    <a:pt x="269" y="210"/>
                  </a:cubicBezTo>
                  <a:cubicBezTo>
                    <a:pt x="267" y="177"/>
                    <a:pt x="266" y="144"/>
                    <a:pt x="264" y="111"/>
                  </a:cubicBezTo>
                  <a:cubicBezTo>
                    <a:pt x="263" y="76"/>
                    <a:pt x="256" y="42"/>
                    <a:pt x="254" y="8"/>
                  </a:cubicBezTo>
                  <a:cubicBezTo>
                    <a:pt x="254" y="5"/>
                    <a:pt x="252" y="4"/>
                    <a:pt x="250" y="4"/>
                  </a:cubicBezTo>
                  <a:cubicBezTo>
                    <a:pt x="208" y="0"/>
                    <a:pt x="167" y="6"/>
                    <a:pt x="126" y="12"/>
                  </a:cubicBezTo>
                  <a:cubicBezTo>
                    <a:pt x="88" y="16"/>
                    <a:pt x="51" y="19"/>
                    <a:pt x="12" y="19"/>
                  </a:cubicBezTo>
                  <a:cubicBezTo>
                    <a:pt x="12" y="24"/>
                    <a:pt x="12" y="28"/>
                    <a:pt x="11" y="32"/>
                  </a:cubicBezTo>
                  <a:cubicBezTo>
                    <a:pt x="27" y="25"/>
                    <a:pt x="45" y="25"/>
                    <a:pt x="62" y="24"/>
                  </a:cubicBezTo>
                  <a:cubicBezTo>
                    <a:pt x="78" y="23"/>
                    <a:pt x="94" y="21"/>
                    <a:pt x="110" y="21"/>
                  </a:cubicBezTo>
                  <a:cubicBezTo>
                    <a:pt x="145" y="20"/>
                    <a:pt x="181" y="15"/>
                    <a:pt x="216" y="18"/>
                  </a:cubicBezTo>
                  <a:cubicBezTo>
                    <a:pt x="230" y="18"/>
                    <a:pt x="237" y="20"/>
                    <a:pt x="237" y="35"/>
                  </a:cubicBezTo>
                  <a:cubicBezTo>
                    <a:pt x="237" y="46"/>
                    <a:pt x="237" y="57"/>
                    <a:pt x="238" y="69"/>
                  </a:cubicBezTo>
                  <a:cubicBezTo>
                    <a:pt x="241" y="102"/>
                    <a:pt x="254" y="134"/>
                    <a:pt x="261" y="167"/>
                  </a:cubicBezTo>
                  <a:cubicBezTo>
                    <a:pt x="267" y="198"/>
                    <a:pt x="268" y="233"/>
                    <a:pt x="266" y="265"/>
                  </a:cubicBezTo>
                  <a:cubicBezTo>
                    <a:pt x="264" y="292"/>
                    <a:pt x="191" y="292"/>
                    <a:pt x="171" y="293"/>
                  </a:cubicBezTo>
                  <a:cubicBezTo>
                    <a:pt x="145" y="294"/>
                    <a:pt x="118" y="294"/>
                    <a:pt x="91" y="299"/>
                  </a:cubicBezTo>
                  <a:cubicBezTo>
                    <a:pt x="71" y="302"/>
                    <a:pt x="35" y="313"/>
                    <a:pt x="17" y="300"/>
                  </a:cubicBezTo>
                  <a:cubicBezTo>
                    <a:pt x="11" y="295"/>
                    <a:pt x="0" y="308"/>
                    <a:pt x="6" y="3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05" name="Freeform 89"/>
            <p:cNvSpPr/>
            <p:nvPr/>
          </p:nvSpPr>
          <p:spPr bwMode="auto">
            <a:xfrm>
              <a:off x="758825" y="4951413"/>
              <a:ext cx="90488" cy="53975"/>
            </a:xfrm>
            <a:custGeom>
              <a:avLst/>
              <a:gdLst>
                <a:gd name="T0" fmla="*/ 6 w 61"/>
                <a:gd name="T1" fmla="*/ 10 h 37"/>
                <a:gd name="T2" fmla="*/ 9 w 61"/>
                <a:gd name="T3" fmla="*/ 33 h 37"/>
                <a:gd name="T4" fmla="*/ 22 w 61"/>
                <a:gd name="T5" fmla="*/ 35 h 37"/>
                <a:gd name="T6" fmla="*/ 37 w 61"/>
                <a:gd name="T7" fmla="*/ 36 h 37"/>
                <a:gd name="T8" fmla="*/ 57 w 61"/>
                <a:gd name="T9" fmla="*/ 29 h 37"/>
                <a:gd name="T10" fmla="*/ 58 w 61"/>
                <a:gd name="T11" fmla="*/ 5 h 37"/>
                <a:gd name="T12" fmla="*/ 54 w 61"/>
                <a:gd name="T13" fmla="*/ 2 h 37"/>
                <a:gd name="T14" fmla="*/ 12 w 61"/>
                <a:gd name="T15" fmla="*/ 3 h 37"/>
                <a:gd name="T16" fmla="*/ 7 w 61"/>
                <a:gd name="T17" fmla="*/ 12 h 37"/>
                <a:gd name="T18" fmla="*/ 54 w 61"/>
                <a:gd name="T19" fmla="*/ 10 h 37"/>
                <a:gd name="T20" fmla="*/ 50 w 61"/>
                <a:gd name="T21" fmla="*/ 7 h 37"/>
                <a:gd name="T22" fmla="*/ 50 w 61"/>
                <a:gd name="T23" fmla="*/ 22 h 37"/>
                <a:gd name="T24" fmla="*/ 45 w 61"/>
                <a:gd name="T25" fmla="*/ 28 h 37"/>
                <a:gd name="T26" fmla="*/ 34 w 61"/>
                <a:gd name="T27" fmla="*/ 26 h 37"/>
                <a:gd name="T28" fmla="*/ 18 w 61"/>
                <a:gd name="T29" fmla="*/ 25 h 37"/>
                <a:gd name="T30" fmla="*/ 15 w 61"/>
                <a:gd name="T31" fmla="*/ 5 h 37"/>
                <a:gd name="T32" fmla="*/ 6 w 61"/>
                <a:gd name="T33"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37">
                  <a:moveTo>
                    <a:pt x="6" y="10"/>
                  </a:moveTo>
                  <a:cubicBezTo>
                    <a:pt x="7" y="17"/>
                    <a:pt x="0" y="28"/>
                    <a:pt x="9" y="33"/>
                  </a:cubicBezTo>
                  <a:cubicBezTo>
                    <a:pt x="13" y="35"/>
                    <a:pt x="18" y="35"/>
                    <a:pt x="22" y="35"/>
                  </a:cubicBezTo>
                  <a:cubicBezTo>
                    <a:pt x="28" y="35"/>
                    <a:pt x="32" y="35"/>
                    <a:pt x="37" y="36"/>
                  </a:cubicBezTo>
                  <a:cubicBezTo>
                    <a:pt x="45" y="37"/>
                    <a:pt x="52" y="37"/>
                    <a:pt x="57" y="29"/>
                  </a:cubicBezTo>
                  <a:cubicBezTo>
                    <a:pt x="61" y="23"/>
                    <a:pt x="58" y="12"/>
                    <a:pt x="58" y="5"/>
                  </a:cubicBezTo>
                  <a:cubicBezTo>
                    <a:pt x="58" y="3"/>
                    <a:pt x="57" y="1"/>
                    <a:pt x="54" y="2"/>
                  </a:cubicBezTo>
                  <a:cubicBezTo>
                    <a:pt x="41" y="5"/>
                    <a:pt x="26" y="6"/>
                    <a:pt x="12" y="3"/>
                  </a:cubicBezTo>
                  <a:cubicBezTo>
                    <a:pt x="8" y="2"/>
                    <a:pt x="3" y="11"/>
                    <a:pt x="7" y="12"/>
                  </a:cubicBezTo>
                  <a:cubicBezTo>
                    <a:pt x="22" y="15"/>
                    <a:pt x="39" y="14"/>
                    <a:pt x="54" y="10"/>
                  </a:cubicBezTo>
                  <a:cubicBezTo>
                    <a:pt x="52" y="9"/>
                    <a:pt x="51" y="8"/>
                    <a:pt x="50" y="7"/>
                  </a:cubicBezTo>
                  <a:cubicBezTo>
                    <a:pt x="50" y="12"/>
                    <a:pt x="50" y="17"/>
                    <a:pt x="50" y="22"/>
                  </a:cubicBezTo>
                  <a:cubicBezTo>
                    <a:pt x="50" y="27"/>
                    <a:pt x="49" y="28"/>
                    <a:pt x="45" y="28"/>
                  </a:cubicBezTo>
                  <a:cubicBezTo>
                    <a:pt x="41" y="28"/>
                    <a:pt x="38" y="27"/>
                    <a:pt x="34" y="26"/>
                  </a:cubicBezTo>
                  <a:cubicBezTo>
                    <a:pt x="29" y="25"/>
                    <a:pt x="23" y="26"/>
                    <a:pt x="18" y="25"/>
                  </a:cubicBezTo>
                  <a:cubicBezTo>
                    <a:pt x="10" y="24"/>
                    <a:pt x="15" y="11"/>
                    <a:pt x="15" y="5"/>
                  </a:cubicBezTo>
                  <a:cubicBezTo>
                    <a:pt x="14" y="0"/>
                    <a:pt x="6" y="5"/>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06" name="Freeform 90"/>
            <p:cNvSpPr/>
            <p:nvPr/>
          </p:nvSpPr>
          <p:spPr bwMode="auto">
            <a:xfrm>
              <a:off x="860425" y="4946651"/>
              <a:ext cx="95250" cy="58738"/>
            </a:xfrm>
            <a:custGeom>
              <a:avLst/>
              <a:gdLst>
                <a:gd name="T0" fmla="*/ 5 w 64"/>
                <a:gd name="T1" fmla="*/ 9 h 40"/>
                <a:gd name="T2" fmla="*/ 15 w 64"/>
                <a:gd name="T3" fmla="*/ 36 h 40"/>
                <a:gd name="T4" fmla="*/ 53 w 64"/>
                <a:gd name="T5" fmla="*/ 35 h 40"/>
                <a:gd name="T6" fmla="*/ 58 w 64"/>
                <a:gd name="T7" fmla="*/ 29 h 40"/>
                <a:gd name="T8" fmla="*/ 50 w 64"/>
                <a:gd name="T9" fmla="*/ 2 h 40"/>
                <a:gd name="T10" fmla="*/ 8 w 64"/>
                <a:gd name="T11" fmla="*/ 4 h 40"/>
                <a:gd name="T12" fmla="*/ 5 w 64"/>
                <a:gd name="T13" fmla="*/ 13 h 40"/>
                <a:gd name="T14" fmla="*/ 37 w 64"/>
                <a:gd name="T15" fmla="*/ 11 h 40"/>
                <a:gd name="T16" fmla="*/ 51 w 64"/>
                <a:gd name="T17" fmla="*/ 14 h 40"/>
                <a:gd name="T18" fmla="*/ 50 w 64"/>
                <a:gd name="T19" fmla="*/ 32 h 40"/>
                <a:gd name="T20" fmla="*/ 56 w 64"/>
                <a:gd name="T21" fmla="*/ 26 h 40"/>
                <a:gd name="T22" fmla="*/ 27 w 64"/>
                <a:gd name="T23" fmla="*/ 28 h 40"/>
                <a:gd name="T24" fmla="*/ 13 w 64"/>
                <a:gd name="T25" fmla="*/ 7 h 40"/>
                <a:gd name="T26" fmla="*/ 5 w 64"/>
                <a:gd name="T2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40">
                  <a:moveTo>
                    <a:pt x="5" y="9"/>
                  </a:moveTo>
                  <a:cubicBezTo>
                    <a:pt x="5" y="19"/>
                    <a:pt x="3" y="32"/>
                    <a:pt x="15" y="36"/>
                  </a:cubicBezTo>
                  <a:cubicBezTo>
                    <a:pt x="26" y="40"/>
                    <a:pt x="41" y="35"/>
                    <a:pt x="53" y="35"/>
                  </a:cubicBezTo>
                  <a:cubicBezTo>
                    <a:pt x="56" y="35"/>
                    <a:pt x="58" y="32"/>
                    <a:pt x="58" y="29"/>
                  </a:cubicBezTo>
                  <a:cubicBezTo>
                    <a:pt x="60" y="20"/>
                    <a:pt x="64" y="3"/>
                    <a:pt x="50" y="2"/>
                  </a:cubicBezTo>
                  <a:cubicBezTo>
                    <a:pt x="36" y="1"/>
                    <a:pt x="22" y="5"/>
                    <a:pt x="8" y="4"/>
                  </a:cubicBezTo>
                  <a:cubicBezTo>
                    <a:pt x="4" y="4"/>
                    <a:pt x="0" y="12"/>
                    <a:pt x="5" y="13"/>
                  </a:cubicBezTo>
                  <a:cubicBezTo>
                    <a:pt x="16" y="14"/>
                    <a:pt x="26" y="12"/>
                    <a:pt x="37" y="11"/>
                  </a:cubicBezTo>
                  <a:cubicBezTo>
                    <a:pt x="41" y="11"/>
                    <a:pt x="49" y="9"/>
                    <a:pt x="51" y="14"/>
                  </a:cubicBezTo>
                  <a:cubicBezTo>
                    <a:pt x="53" y="19"/>
                    <a:pt x="51" y="26"/>
                    <a:pt x="50" y="32"/>
                  </a:cubicBezTo>
                  <a:cubicBezTo>
                    <a:pt x="52" y="30"/>
                    <a:pt x="54" y="28"/>
                    <a:pt x="56" y="26"/>
                  </a:cubicBezTo>
                  <a:cubicBezTo>
                    <a:pt x="46" y="26"/>
                    <a:pt x="37" y="28"/>
                    <a:pt x="27" y="28"/>
                  </a:cubicBezTo>
                  <a:cubicBezTo>
                    <a:pt x="13" y="28"/>
                    <a:pt x="13" y="18"/>
                    <a:pt x="13" y="7"/>
                  </a:cubicBezTo>
                  <a:cubicBezTo>
                    <a:pt x="13" y="0"/>
                    <a:pt x="5" y="4"/>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07" name="Freeform 91"/>
            <p:cNvSpPr/>
            <p:nvPr/>
          </p:nvSpPr>
          <p:spPr bwMode="auto">
            <a:xfrm>
              <a:off x="958850" y="4929188"/>
              <a:ext cx="95250" cy="66675"/>
            </a:xfrm>
            <a:custGeom>
              <a:avLst/>
              <a:gdLst>
                <a:gd name="T0" fmla="*/ 2 w 65"/>
                <a:gd name="T1" fmla="*/ 17 h 45"/>
                <a:gd name="T2" fmla="*/ 15 w 65"/>
                <a:gd name="T3" fmla="*/ 45 h 45"/>
                <a:gd name="T4" fmla="*/ 34 w 65"/>
                <a:gd name="T5" fmla="*/ 42 h 45"/>
                <a:gd name="T6" fmla="*/ 59 w 65"/>
                <a:gd name="T7" fmla="*/ 39 h 45"/>
                <a:gd name="T8" fmla="*/ 63 w 65"/>
                <a:gd name="T9" fmla="*/ 31 h 45"/>
                <a:gd name="T10" fmla="*/ 54 w 65"/>
                <a:gd name="T11" fmla="*/ 7 h 45"/>
                <a:gd name="T12" fmla="*/ 7 w 65"/>
                <a:gd name="T13" fmla="*/ 9 h 45"/>
                <a:gd name="T14" fmla="*/ 7 w 65"/>
                <a:gd name="T15" fmla="*/ 17 h 45"/>
                <a:gd name="T16" fmla="*/ 49 w 65"/>
                <a:gd name="T17" fmla="*/ 16 h 45"/>
                <a:gd name="T18" fmla="*/ 52 w 65"/>
                <a:gd name="T19" fmla="*/ 25 h 45"/>
                <a:gd name="T20" fmla="*/ 56 w 65"/>
                <a:gd name="T21" fmla="*/ 37 h 45"/>
                <a:gd name="T22" fmla="*/ 60 w 65"/>
                <a:gd name="T23" fmla="*/ 30 h 45"/>
                <a:gd name="T24" fmla="*/ 41 w 65"/>
                <a:gd name="T25" fmla="*/ 32 h 45"/>
                <a:gd name="T26" fmla="*/ 26 w 65"/>
                <a:gd name="T27" fmla="*/ 35 h 45"/>
                <a:gd name="T28" fmla="*/ 10 w 65"/>
                <a:gd name="T29" fmla="*/ 12 h 45"/>
                <a:gd name="T30" fmla="*/ 2 w 65"/>
                <a:gd name="T31"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45">
                  <a:moveTo>
                    <a:pt x="2" y="17"/>
                  </a:moveTo>
                  <a:cubicBezTo>
                    <a:pt x="3" y="26"/>
                    <a:pt x="2" y="44"/>
                    <a:pt x="15" y="45"/>
                  </a:cubicBezTo>
                  <a:cubicBezTo>
                    <a:pt x="21" y="45"/>
                    <a:pt x="28" y="43"/>
                    <a:pt x="34" y="42"/>
                  </a:cubicBezTo>
                  <a:cubicBezTo>
                    <a:pt x="42" y="40"/>
                    <a:pt x="51" y="40"/>
                    <a:pt x="59" y="39"/>
                  </a:cubicBezTo>
                  <a:cubicBezTo>
                    <a:pt x="62" y="38"/>
                    <a:pt x="65" y="34"/>
                    <a:pt x="63" y="31"/>
                  </a:cubicBezTo>
                  <a:cubicBezTo>
                    <a:pt x="60" y="24"/>
                    <a:pt x="61" y="11"/>
                    <a:pt x="54" y="7"/>
                  </a:cubicBezTo>
                  <a:cubicBezTo>
                    <a:pt x="40" y="0"/>
                    <a:pt x="21" y="6"/>
                    <a:pt x="7" y="9"/>
                  </a:cubicBezTo>
                  <a:cubicBezTo>
                    <a:pt x="3" y="10"/>
                    <a:pt x="0" y="19"/>
                    <a:pt x="7" y="17"/>
                  </a:cubicBezTo>
                  <a:cubicBezTo>
                    <a:pt x="17" y="15"/>
                    <a:pt x="39" y="8"/>
                    <a:pt x="49" y="16"/>
                  </a:cubicBezTo>
                  <a:cubicBezTo>
                    <a:pt x="51" y="18"/>
                    <a:pt x="51" y="23"/>
                    <a:pt x="52" y="25"/>
                  </a:cubicBezTo>
                  <a:cubicBezTo>
                    <a:pt x="53" y="30"/>
                    <a:pt x="54" y="34"/>
                    <a:pt x="56" y="37"/>
                  </a:cubicBezTo>
                  <a:cubicBezTo>
                    <a:pt x="57" y="35"/>
                    <a:pt x="59" y="33"/>
                    <a:pt x="60" y="30"/>
                  </a:cubicBezTo>
                  <a:cubicBezTo>
                    <a:pt x="54" y="31"/>
                    <a:pt x="48" y="31"/>
                    <a:pt x="41" y="32"/>
                  </a:cubicBezTo>
                  <a:cubicBezTo>
                    <a:pt x="36" y="32"/>
                    <a:pt x="31" y="34"/>
                    <a:pt x="26" y="35"/>
                  </a:cubicBezTo>
                  <a:cubicBezTo>
                    <a:pt x="10" y="38"/>
                    <a:pt x="12" y="24"/>
                    <a:pt x="10" y="12"/>
                  </a:cubicBezTo>
                  <a:cubicBezTo>
                    <a:pt x="10" y="7"/>
                    <a:pt x="2" y="12"/>
                    <a:pt x="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08" name="Freeform 92"/>
            <p:cNvSpPr/>
            <p:nvPr/>
          </p:nvSpPr>
          <p:spPr bwMode="auto">
            <a:xfrm>
              <a:off x="760412" y="5016501"/>
              <a:ext cx="88900" cy="73025"/>
            </a:xfrm>
            <a:custGeom>
              <a:avLst/>
              <a:gdLst>
                <a:gd name="T0" fmla="*/ 6 w 60"/>
                <a:gd name="T1" fmla="*/ 13 h 50"/>
                <a:gd name="T2" fmla="*/ 54 w 60"/>
                <a:gd name="T3" fmla="*/ 9 h 50"/>
                <a:gd name="T4" fmla="*/ 51 w 60"/>
                <a:gd name="T5" fmla="*/ 6 h 50"/>
                <a:gd name="T6" fmla="*/ 43 w 60"/>
                <a:gd name="T7" fmla="*/ 39 h 50"/>
                <a:gd name="T8" fmla="*/ 48 w 60"/>
                <a:gd name="T9" fmla="*/ 33 h 50"/>
                <a:gd name="T10" fmla="*/ 18 w 60"/>
                <a:gd name="T11" fmla="*/ 37 h 50"/>
                <a:gd name="T12" fmla="*/ 12 w 60"/>
                <a:gd name="T13" fmla="*/ 10 h 50"/>
                <a:gd name="T14" fmla="*/ 4 w 60"/>
                <a:gd name="T15" fmla="*/ 12 h 50"/>
                <a:gd name="T16" fmla="*/ 10 w 60"/>
                <a:gd name="T17" fmla="*/ 44 h 50"/>
                <a:gd name="T18" fmla="*/ 47 w 60"/>
                <a:gd name="T19" fmla="*/ 42 h 50"/>
                <a:gd name="T20" fmla="*/ 52 w 60"/>
                <a:gd name="T21" fmla="*/ 36 h 50"/>
                <a:gd name="T22" fmla="*/ 60 w 60"/>
                <a:gd name="T23" fmla="*/ 4 h 50"/>
                <a:gd name="T24" fmla="*/ 57 w 60"/>
                <a:gd name="T25" fmla="*/ 0 h 50"/>
                <a:gd name="T26" fmla="*/ 11 w 60"/>
                <a:gd name="T27" fmla="*/ 4 h 50"/>
                <a:gd name="T28" fmla="*/ 6 w 60"/>
                <a:gd name="T29"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0">
                  <a:moveTo>
                    <a:pt x="6" y="13"/>
                  </a:moveTo>
                  <a:cubicBezTo>
                    <a:pt x="23" y="16"/>
                    <a:pt x="38" y="10"/>
                    <a:pt x="54" y="9"/>
                  </a:cubicBezTo>
                  <a:cubicBezTo>
                    <a:pt x="53" y="8"/>
                    <a:pt x="52" y="7"/>
                    <a:pt x="51" y="6"/>
                  </a:cubicBezTo>
                  <a:cubicBezTo>
                    <a:pt x="50" y="17"/>
                    <a:pt x="44" y="27"/>
                    <a:pt x="43" y="39"/>
                  </a:cubicBezTo>
                  <a:cubicBezTo>
                    <a:pt x="45" y="37"/>
                    <a:pt x="46" y="35"/>
                    <a:pt x="48" y="33"/>
                  </a:cubicBezTo>
                  <a:cubicBezTo>
                    <a:pt x="39" y="36"/>
                    <a:pt x="28" y="38"/>
                    <a:pt x="18" y="37"/>
                  </a:cubicBezTo>
                  <a:cubicBezTo>
                    <a:pt x="7" y="35"/>
                    <a:pt x="11" y="17"/>
                    <a:pt x="12" y="10"/>
                  </a:cubicBezTo>
                  <a:cubicBezTo>
                    <a:pt x="13" y="4"/>
                    <a:pt x="5" y="8"/>
                    <a:pt x="4" y="12"/>
                  </a:cubicBezTo>
                  <a:cubicBezTo>
                    <a:pt x="2" y="22"/>
                    <a:pt x="0" y="38"/>
                    <a:pt x="10" y="44"/>
                  </a:cubicBezTo>
                  <a:cubicBezTo>
                    <a:pt x="20" y="50"/>
                    <a:pt x="37" y="45"/>
                    <a:pt x="47" y="42"/>
                  </a:cubicBezTo>
                  <a:cubicBezTo>
                    <a:pt x="49" y="41"/>
                    <a:pt x="52" y="39"/>
                    <a:pt x="52" y="36"/>
                  </a:cubicBezTo>
                  <a:cubicBezTo>
                    <a:pt x="52" y="25"/>
                    <a:pt x="58" y="15"/>
                    <a:pt x="60" y="4"/>
                  </a:cubicBezTo>
                  <a:cubicBezTo>
                    <a:pt x="60" y="2"/>
                    <a:pt x="59" y="0"/>
                    <a:pt x="57" y="0"/>
                  </a:cubicBezTo>
                  <a:cubicBezTo>
                    <a:pt x="42" y="1"/>
                    <a:pt x="27" y="7"/>
                    <a:pt x="11" y="4"/>
                  </a:cubicBezTo>
                  <a:cubicBezTo>
                    <a:pt x="7" y="4"/>
                    <a:pt x="2"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09" name="Freeform 93"/>
            <p:cNvSpPr/>
            <p:nvPr/>
          </p:nvSpPr>
          <p:spPr bwMode="auto">
            <a:xfrm>
              <a:off x="871537" y="5011738"/>
              <a:ext cx="90488" cy="68263"/>
            </a:xfrm>
            <a:custGeom>
              <a:avLst/>
              <a:gdLst>
                <a:gd name="T0" fmla="*/ 3 w 62"/>
                <a:gd name="T1" fmla="*/ 8 h 46"/>
                <a:gd name="T2" fmla="*/ 13 w 62"/>
                <a:gd name="T3" fmla="*/ 43 h 46"/>
                <a:gd name="T4" fmla="*/ 35 w 62"/>
                <a:gd name="T5" fmla="*/ 42 h 46"/>
                <a:gd name="T6" fmla="*/ 54 w 62"/>
                <a:gd name="T7" fmla="*/ 38 h 46"/>
                <a:gd name="T8" fmla="*/ 59 w 62"/>
                <a:gd name="T9" fmla="*/ 27 h 46"/>
                <a:gd name="T10" fmla="*/ 59 w 62"/>
                <a:gd name="T11" fmla="*/ 7 h 46"/>
                <a:gd name="T12" fmla="*/ 43 w 62"/>
                <a:gd name="T13" fmla="*/ 0 h 46"/>
                <a:gd name="T14" fmla="*/ 10 w 62"/>
                <a:gd name="T15" fmla="*/ 3 h 46"/>
                <a:gd name="T16" fmla="*/ 10 w 62"/>
                <a:gd name="T17" fmla="*/ 12 h 46"/>
                <a:gd name="T18" fmla="*/ 50 w 62"/>
                <a:gd name="T19" fmla="*/ 12 h 46"/>
                <a:gd name="T20" fmla="*/ 51 w 62"/>
                <a:gd name="T21" fmla="*/ 27 h 46"/>
                <a:gd name="T22" fmla="*/ 50 w 62"/>
                <a:gd name="T23" fmla="*/ 32 h 46"/>
                <a:gd name="T24" fmla="*/ 49 w 62"/>
                <a:gd name="T25" fmla="*/ 31 h 46"/>
                <a:gd name="T26" fmla="*/ 18 w 62"/>
                <a:gd name="T27" fmla="*/ 34 h 46"/>
                <a:gd name="T28" fmla="*/ 11 w 62"/>
                <a:gd name="T29" fmla="*/ 6 h 46"/>
                <a:gd name="T30" fmla="*/ 3 w 62"/>
                <a:gd name="T3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6">
                  <a:moveTo>
                    <a:pt x="3" y="8"/>
                  </a:moveTo>
                  <a:cubicBezTo>
                    <a:pt x="3" y="21"/>
                    <a:pt x="0" y="36"/>
                    <a:pt x="13" y="43"/>
                  </a:cubicBezTo>
                  <a:cubicBezTo>
                    <a:pt x="20" y="46"/>
                    <a:pt x="29" y="43"/>
                    <a:pt x="35" y="42"/>
                  </a:cubicBezTo>
                  <a:cubicBezTo>
                    <a:pt x="41" y="41"/>
                    <a:pt x="48" y="41"/>
                    <a:pt x="54" y="38"/>
                  </a:cubicBezTo>
                  <a:cubicBezTo>
                    <a:pt x="58" y="36"/>
                    <a:pt x="58" y="31"/>
                    <a:pt x="59" y="27"/>
                  </a:cubicBezTo>
                  <a:cubicBezTo>
                    <a:pt x="61" y="21"/>
                    <a:pt x="62" y="14"/>
                    <a:pt x="59" y="7"/>
                  </a:cubicBezTo>
                  <a:cubicBezTo>
                    <a:pt x="56" y="2"/>
                    <a:pt x="49" y="1"/>
                    <a:pt x="43" y="0"/>
                  </a:cubicBezTo>
                  <a:cubicBezTo>
                    <a:pt x="32" y="0"/>
                    <a:pt x="21" y="0"/>
                    <a:pt x="10" y="3"/>
                  </a:cubicBezTo>
                  <a:cubicBezTo>
                    <a:pt x="6" y="5"/>
                    <a:pt x="4" y="14"/>
                    <a:pt x="10" y="12"/>
                  </a:cubicBezTo>
                  <a:cubicBezTo>
                    <a:pt x="20" y="9"/>
                    <a:pt x="40" y="5"/>
                    <a:pt x="50" y="12"/>
                  </a:cubicBezTo>
                  <a:cubicBezTo>
                    <a:pt x="54" y="15"/>
                    <a:pt x="52" y="23"/>
                    <a:pt x="51" y="27"/>
                  </a:cubicBezTo>
                  <a:cubicBezTo>
                    <a:pt x="51" y="29"/>
                    <a:pt x="50" y="30"/>
                    <a:pt x="50" y="32"/>
                  </a:cubicBezTo>
                  <a:cubicBezTo>
                    <a:pt x="51" y="30"/>
                    <a:pt x="53" y="30"/>
                    <a:pt x="49" y="31"/>
                  </a:cubicBezTo>
                  <a:cubicBezTo>
                    <a:pt x="39" y="32"/>
                    <a:pt x="28" y="37"/>
                    <a:pt x="18" y="34"/>
                  </a:cubicBezTo>
                  <a:cubicBezTo>
                    <a:pt x="8" y="31"/>
                    <a:pt x="11" y="14"/>
                    <a:pt x="11" y="6"/>
                  </a:cubicBezTo>
                  <a:cubicBezTo>
                    <a:pt x="11" y="0"/>
                    <a:pt x="3" y="4"/>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10" name="Freeform 94"/>
            <p:cNvSpPr/>
            <p:nvPr/>
          </p:nvSpPr>
          <p:spPr bwMode="auto">
            <a:xfrm>
              <a:off x="979487" y="4995863"/>
              <a:ext cx="95250" cy="71438"/>
            </a:xfrm>
            <a:custGeom>
              <a:avLst/>
              <a:gdLst>
                <a:gd name="T0" fmla="*/ 0 w 65"/>
                <a:gd name="T1" fmla="*/ 15 h 49"/>
                <a:gd name="T2" fmla="*/ 11 w 65"/>
                <a:gd name="T3" fmla="*/ 45 h 49"/>
                <a:gd name="T4" fmla="*/ 44 w 65"/>
                <a:gd name="T5" fmla="*/ 38 h 49"/>
                <a:gd name="T6" fmla="*/ 62 w 65"/>
                <a:gd name="T7" fmla="*/ 27 h 49"/>
                <a:gd name="T8" fmla="*/ 52 w 65"/>
                <a:gd name="T9" fmla="*/ 1 h 49"/>
                <a:gd name="T10" fmla="*/ 48 w 65"/>
                <a:gd name="T11" fmla="*/ 0 h 49"/>
                <a:gd name="T12" fmla="*/ 4 w 65"/>
                <a:gd name="T13" fmla="*/ 8 h 49"/>
                <a:gd name="T14" fmla="*/ 5 w 65"/>
                <a:gd name="T15" fmla="*/ 16 h 49"/>
                <a:gd name="T16" fmla="*/ 48 w 65"/>
                <a:gd name="T17" fmla="*/ 8 h 49"/>
                <a:gd name="T18" fmla="*/ 45 w 65"/>
                <a:gd name="T19" fmla="*/ 7 h 49"/>
                <a:gd name="T20" fmla="*/ 53 w 65"/>
                <a:gd name="T21" fmla="*/ 22 h 49"/>
                <a:gd name="T22" fmla="*/ 39 w 65"/>
                <a:gd name="T23" fmla="*/ 31 h 49"/>
                <a:gd name="T24" fmla="*/ 19 w 65"/>
                <a:gd name="T25" fmla="*/ 38 h 49"/>
                <a:gd name="T26" fmla="*/ 8 w 65"/>
                <a:gd name="T27" fmla="*/ 11 h 49"/>
                <a:gd name="T28" fmla="*/ 0 w 65"/>
                <a:gd name="T29"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9">
                  <a:moveTo>
                    <a:pt x="0" y="15"/>
                  </a:moveTo>
                  <a:cubicBezTo>
                    <a:pt x="1" y="24"/>
                    <a:pt x="1" y="41"/>
                    <a:pt x="11" y="45"/>
                  </a:cubicBezTo>
                  <a:cubicBezTo>
                    <a:pt x="22" y="49"/>
                    <a:pt x="33" y="40"/>
                    <a:pt x="44" y="38"/>
                  </a:cubicBezTo>
                  <a:cubicBezTo>
                    <a:pt x="51" y="37"/>
                    <a:pt x="59" y="35"/>
                    <a:pt x="62" y="27"/>
                  </a:cubicBezTo>
                  <a:cubicBezTo>
                    <a:pt x="65" y="18"/>
                    <a:pt x="55" y="8"/>
                    <a:pt x="52" y="1"/>
                  </a:cubicBezTo>
                  <a:cubicBezTo>
                    <a:pt x="51" y="0"/>
                    <a:pt x="50" y="0"/>
                    <a:pt x="48" y="0"/>
                  </a:cubicBezTo>
                  <a:cubicBezTo>
                    <a:pt x="34" y="5"/>
                    <a:pt x="18" y="3"/>
                    <a:pt x="4" y="8"/>
                  </a:cubicBezTo>
                  <a:cubicBezTo>
                    <a:pt x="0" y="10"/>
                    <a:pt x="0" y="18"/>
                    <a:pt x="5" y="16"/>
                  </a:cubicBezTo>
                  <a:cubicBezTo>
                    <a:pt x="19" y="10"/>
                    <a:pt x="34" y="13"/>
                    <a:pt x="48" y="8"/>
                  </a:cubicBezTo>
                  <a:cubicBezTo>
                    <a:pt x="47" y="8"/>
                    <a:pt x="46" y="7"/>
                    <a:pt x="45" y="7"/>
                  </a:cubicBezTo>
                  <a:cubicBezTo>
                    <a:pt x="47" y="12"/>
                    <a:pt x="50" y="17"/>
                    <a:pt x="53" y="22"/>
                  </a:cubicBezTo>
                  <a:cubicBezTo>
                    <a:pt x="57" y="30"/>
                    <a:pt x="44" y="30"/>
                    <a:pt x="39" y="31"/>
                  </a:cubicBezTo>
                  <a:cubicBezTo>
                    <a:pt x="32" y="32"/>
                    <a:pt x="26" y="37"/>
                    <a:pt x="19" y="38"/>
                  </a:cubicBezTo>
                  <a:cubicBezTo>
                    <a:pt x="9" y="39"/>
                    <a:pt x="9" y="18"/>
                    <a:pt x="8" y="11"/>
                  </a:cubicBezTo>
                  <a:cubicBezTo>
                    <a:pt x="8" y="6"/>
                    <a:pt x="0" y="11"/>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11" name="Freeform 95"/>
            <p:cNvSpPr/>
            <p:nvPr/>
          </p:nvSpPr>
          <p:spPr bwMode="auto">
            <a:xfrm>
              <a:off x="769937" y="5083176"/>
              <a:ext cx="87313" cy="61913"/>
            </a:xfrm>
            <a:custGeom>
              <a:avLst/>
              <a:gdLst>
                <a:gd name="T0" fmla="*/ 5 w 59"/>
                <a:gd name="T1" fmla="*/ 16 h 42"/>
                <a:gd name="T2" fmla="*/ 13 w 59"/>
                <a:gd name="T3" fmla="*/ 39 h 42"/>
                <a:gd name="T4" fmla="*/ 28 w 59"/>
                <a:gd name="T5" fmla="*/ 38 h 42"/>
                <a:gd name="T6" fmla="*/ 45 w 59"/>
                <a:gd name="T7" fmla="*/ 40 h 42"/>
                <a:gd name="T8" fmla="*/ 54 w 59"/>
                <a:gd name="T9" fmla="*/ 14 h 42"/>
                <a:gd name="T10" fmla="*/ 18 w 59"/>
                <a:gd name="T11" fmla="*/ 5 h 42"/>
                <a:gd name="T12" fmla="*/ 15 w 59"/>
                <a:gd name="T13" fmla="*/ 14 h 42"/>
                <a:gd name="T14" fmla="*/ 43 w 59"/>
                <a:gd name="T15" fmla="*/ 15 h 42"/>
                <a:gd name="T16" fmla="*/ 48 w 59"/>
                <a:gd name="T17" fmla="*/ 28 h 42"/>
                <a:gd name="T18" fmla="*/ 36 w 59"/>
                <a:gd name="T19" fmla="*/ 29 h 42"/>
                <a:gd name="T20" fmla="*/ 16 w 59"/>
                <a:gd name="T21" fmla="*/ 30 h 42"/>
                <a:gd name="T22" fmla="*/ 13 w 59"/>
                <a:gd name="T23" fmla="*/ 12 h 42"/>
                <a:gd name="T24" fmla="*/ 5 w 59"/>
                <a:gd name="T2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2">
                  <a:moveTo>
                    <a:pt x="5" y="16"/>
                  </a:moveTo>
                  <a:cubicBezTo>
                    <a:pt x="7" y="24"/>
                    <a:pt x="0" y="37"/>
                    <a:pt x="13" y="39"/>
                  </a:cubicBezTo>
                  <a:cubicBezTo>
                    <a:pt x="18" y="40"/>
                    <a:pt x="23" y="39"/>
                    <a:pt x="28" y="38"/>
                  </a:cubicBezTo>
                  <a:cubicBezTo>
                    <a:pt x="34" y="37"/>
                    <a:pt x="40" y="42"/>
                    <a:pt x="45" y="40"/>
                  </a:cubicBezTo>
                  <a:cubicBezTo>
                    <a:pt x="57" y="36"/>
                    <a:pt x="59" y="24"/>
                    <a:pt x="54" y="14"/>
                  </a:cubicBezTo>
                  <a:cubicBezTo>
                    <a:pt x="48" y="0"/>
                    <a:pt x="30" y="5"/>
                    <a:pt x="18" y="5"/>
                  </a:cubicBezTo>
                  <a:cubicBezTo>
                    <a:pt x="14" y="5"/>
                    <a:pt x="10" y="14"/>
                    <a:pt x="15" y="14"/>
                  </a:cubicBezTo>
                  <a:cubicBezTo>
                    <a:pt x="23" y="14"/>
                    <a:pt x="35" y="10"/>
                    <a:pt x="43" y="15"/>
                  </a:cubicBezTo>
                  <a:cubicBezTo>
                    <a:pt x="46" y="18"/>
                    <a:pt x="48" y="23"/>
                    <a:pt x="48" y="28"/>
                  </a:cubicBezTo>
                  <a:cubicBezTo>
                    <a:pt x="48" y="34"/>
                    <a:pt x="39" y="29"/>
                    <a:pt x="36" y="29"/>
                  </a:cubicBezTo>
                  <a:cubicBezTo>
                    <a:pt x="29" y="28"/>
                    <a:pt x="23" y="31"/>
                    <a:pt x="16" y="30"/>
                  </a:cubicBezTo>
                  <a:cubicBezTo>
                    <a:pt x="10" y="29"/>
                    <a:pt x="15" y="16"/>
                    <a:pt x="13" y="12"/>
                  </a:cubicBezTo>
                  <a:cubicBezTo>
                    <a:pt x="12" y="6"/>
                    <a:pt x="4" y="12"/>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12" name="Freeform 96"/>
            <p:cNvSpPr/>
            <p:nvPr/>
          </p:nvSpPr>
          <p:spPr bwMode="auto">
            <a:xfrm>
              <a:off x="893762" y="5078413"/>
              <a:ext cx="79375" cy="57150"/>
            </a:xfrm>
            <a:custGeom>
              <a:avLst/>
              <a:gdLst>
                <a:gd name="T0" fmla="*/ 4 w 54"/>
                <a:gd name="T1" fmla="*/ 11 h 39"/>
                <a:gd name="T2" fmla="*/ 3 w 54"/>
                <a:gd name="T3" fmla="*/ 31 h 39"/>
                <a:gd name="T4" fmla="*/ 18 w 54"/>
                <a:gd name="T5" fmla="*/ 39 h 39"/>
                <a:gd name="T6" fmla="*/ 40 w 54"/>
                <a:gd name="T7" fmla="*/ 38 h 39"/>
                <a:gd name="T8" fmla="*/ 50 w 54"/>
                <a:gd name="T9" fmla="*/ 27 h 39"/>
                <a:gd name="T10" fmla="*/ 42 w 54"/>
                <a:gd name="T11" fmla="*/ 3 h 39"/>
                <a:gd name="T12" fmla="*/ 11 w 54"/>
                <a:gd name="T13" fmla="*/ 5 h 39"/>
                <a:gd name="T14" fmla="*/ 11 w 54"/>
                <a:gd name="T15" fmla="*/ 14 h 39"/>
                <a:gd name="T16" fmla="*/ 44 w 54"/>
                <a:gd name="T17" fmla="*/ 18 h 39"/>
                <a:gd name="T18" fmla="*/ 41 w 54"/>
                <a:gd name="T19" fmla="*/ 29 h 39"/>
                <a:gd name="T20" fmla="*/ 27 w 54"/>
                <a:gd name="T21" fmla="*/ 30 h 39"/>
                <a:gd name="T22" fmla="*/ 13 w 54"/>
                <a:gd name="T23" fmla="*/ 29 h 39"/>
                <a:gd name="T24" fmla="*/ 12 w 54"/>
                <a:gd name="T25" fmla="*/ 11 h 39"/>
                <a:gd name="T26" fmla="*/ 4 w 54"/>
                <a:gd name="T2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39">
                  <a:moveTo>
                    <a:pt x="4" y="11"/>
                  </a:moveTo>
                  <a:cubicBezTo>
                    <a:pt x="2" y="17"/>
                    <a:pt x="0" y="25"/>
                    <a:pt x="3" y="31"/>
                  </a:cubicBezTo>
                  <a:cubicBezTo>
                    <a:pt x="6" y="38"/>
                    <a:pt x="12" y="39"/>
                    <a:pt x="18" y="39"/>
                  </a:cubicBezTo>
                  <a:cubicBezTo>
                    <a:pt x="25" y="39"/>
                    <a:pt x="33" y="38"/>
                    <a:pt x="40" y="38"/>
                  </a:cubicBezTo>
                  <a:cubicBezTo>
                    <a:pt x="46" y="37"/>
                    <a:pt x="48" y="33"/>
                    <a:pt x="50" y="27"/>
                  </a:cubicBezTo>
                  <a:cubicBezTo>
                    <a:pt x="53" y="18"/>
                    <a:pt x="54" y="6"/>
                    <a:pt x="42" y="3"/>
                  </a:cubicBezTo>
                  <a:cubicBezTo>
                    <a:pt x="33" y="0"/>
                    <a:pt x="21" y="3"/>
                    <a:pt x="11" y="5"/>
                  </a:cubicBezTo>
                  <a:cubicBezTo>
                    <a:pt x="7" y="6"/>
                    <a:pt x="4" y="15"/>
                    <a:pt x="11" y="14"/>
                  </a:cubicBezTo>
                  <a:cubicBezTo>
                    <a:pt x="19" y="12"/>
                    <a:pt x="42" y="5"/>
                    <a:pt x="44" y="18"/>
                  </a:cubicBezTo>
                  <a:cubicBezTo>
                    <a:pt x="44" y="20"/>
                    <a:pt x="43" y="29"/>
                    <a:pt x="41" y="29"/>
                  </a:cubicBezTo>
                  <a:cubicBezTo>
                    <a:pt x="37" y="29"/>
                    <a:pt x="32" y="29"/>
                    <a:pt x="27" y="30"/>
                  </a:cubicBezTo>
                  <a:cubicBezTo>
                    <a:pt x="23" y="30"/>
                    <a:pt x="17" y="31"/>
                    <a:pt x="13" y="29"/>
                  </a:cubicBezTo>
                  <a:cubicBezTo>
                    <a:pt x="8" y="25"/>
                    <a:pt x="10" y="16"/>
                    <a:pt x="12" y="11"/>
                  </a:cubicBezTo>
                  <a:cubicBezTo>
                    <a:pt x="14" y="5"/>
                    <a:pt x="6" y="6"/>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13" name="Freeform 97"/>
            <p:cNvSpPr/>
            <p:nvPr/>
          </p:nvSpPr>
          <p:spPr bwMode="auto">
            <a:xfrm>
              <a:off x="990600" y="5059363"/>
              <a:ext cx="84138" cy="69850"/>
            </a:xfrm>
            <a:custGeom>
              <a:avLst/>
              <a:gdLst>
                <a:gd name="T0" fmla="*/ 5 w 57"/>
                <a:gd name="T1" fmla="*/ 18 h 47"/>
                <a:gd name="T2" fmla="*/ 11 w 57"/>
                <a:gd name="T3" fmla="*/ 43 h 47"/>
                <a:gd name="T4" fmla="*/ 44 w 57"/>
                <a:gd name="T5" fmla="*/ 40 h 47"/>
                <a:gd name="T6" fmla="*/ 51 w 57"/>
                <a:gd name="T7" fmla="*/ 14 h 47"/>
                <a:gd name="T8" fmla="*/ 10 w 57"/>
                <a:gd name="T9" fmla="*/ 10 h 47"/>
                <a:gd name="T10" fmla="*/ 7 w 57"/>
                <a:gd name="T11" fmla="*/ 19 h 47"/>
                <a:gd name="T12" fmla="*/ 36 w 57"/>
                <a:gd name="T13" fmla="*/ 15 h 47"/>
                <a:gd name="T14" fmla="*/ 41 w 57"/>
                <a:gd name="T15" fmla="*/ 33 h 47"/>
                <a:gd name="T16" fmla="*/ 20 w 57"/>
                <a:gd name="T17" fmla="*/ 35 h 47"/>
                <a:gd name="T18" fmla="*/ 13 w 57"/>
                <a:gd name="T19" fmla="*/ 18 h 47"/>
                <a:gd name="T20" fmla="*/ 5 w 57"/>
                <a:gd name="T21"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7">
                  <a:moveTo>
                    <a:pt x="5" y="18"/>
                  </a:moveTo>
                  <a:cubicBezTo>
                    <a:pt x="1" y="27"/>
                    <a:pt x="0" y="38"/>
                    <a:pt x="11" y="43"/>
                  </a:cubicBezTo>
                  <a:cubicBezTo>
                    <a:pt x="20" y="47"/>
                    <a:pt x="35" y="44"/>
                    <a:pt x="44" y="40"/>
                  </a:cubicBezTo>
                  <a:cubicBezTo>
                    <a:pt x="54" y="36"/>
                    <a:pt x="57" y="22"/>
                    <a:pt x="51" y="14"/>
                  </a:cubicBezTo>
                  <a:cubicBezTo>
                    <a:pt x="42" y="0"/>
                    <a:pt x="23" y="9"/>
                    <a:pt x="10" y="10"/>
                  </a:cubicBezTo>
                  <a:cubicBezTo>
                    <a:pt x="6" y="10"/>
                    <a:pt x="2" y="19"/>
                    <a:pt x="7" y="19"/>
                  </a:cubicBezTo>
                  <a:cubicBezTo>
                    <a:pt x="17" y="18"/>
                    <a:pt x="26" y="14"/>
                    <a:pt x="36" y="15"/>
                  </a:cubicBezTo>
                  <a:cubicBezTo>
                    <a:pt x="44" y="17"/>
                    <a:pt x="51" y="30"/>
                    <a:pt x="41" y="33"/>
                  </a:cubicBezTo>
                  <a:cubicBezTo>
                    <a:pt x="34" y="35"/>
                    <a:pt x="27" y="35"/>
                    <a:pt x="20" y="35"/>
                  </a:cubicBezTo>
                  <a:cubicBezTo>
                    <a:pt x="9" y="35"/>
                    <a:pt x="10" y="26"/>
                    <a:pt x="13" y="18"/>
                  </a:cubicBezTo>
                  <a:cubicBezTo>
                    <a:pt x="15" y="12"/>
                    <a:pt x="7" y="13"/>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14" name="Freeform 98"/>
            <p:cNvSpPr/>
            <p:nvPr/>
          </p:nvSpPr>
          <p:spPr bwMode="auto">
            <a:xfrm>
              <a:off x="900112" y="4821238"/>
              <a:ext cx="57150" cy="65088"/>
            </a:xfrm>
            <a:custGeom>
              <a:avLst/>
              <a:gdLst>
                <a:gd name="T0" fmla="*/ 23 w 38"/>
                <a:gd name="T1" fmla="*/ 0 h 44"/>
                <a:gd name="T2" fmla="*/ 5 w 38"/>
                <a:gd name="T3" fmla="*/ 1 h 44"/>
                <a:gd name="T4" fmla="*/ 2 w 38"/>
                <a:gd name="T5" fmla="*/ 4 h 44"/>
                <a:gd name="T6" fmla="*/ 4 w 38"/>
                <a:gd name="T7" fmla="*/ 22 h 44"/>
                <a:gd name="T8" fmla="*/ 20 w 38"/>
                <a:gd name="T9" fmla="*/ 21 h 44"/>
                <a:gd name="T10" fmla="*/ 31 w 38"/>
                <a:gd name="T11" fmla="*/ 27 h 44"/>
                <a:gd name="T12" fmla="*/ 28 w 38"/>
                <a:gd name="T13" fmla="*/ 37 h 44"/>
                <a:gd name="T14" fmla="*/ 7 w 38"/>
                <a:gd name="T15" fmla="*/ 39 h 44"/>
                <a:gd name="T16" fmla="*/ 7 w 38"/>
                <a:gd name="T17" fmla="*/ 43 h 44"/>
                <a:gd name="T18" fmla="*/ 11 w 38"/>
                <a:gd name="T19" fmla="*/ 41 h 44"/>
                <a:gd name="T20" fmla="*/ 10 w 38"/>
                <a:gd name="T21" fmla="*/ 37 h 44"/>
                <a:gd name="T22" fmla="*/ 7 w 38"/>
                <a:gd name="T23" fmla="*/ 39 h 44"/>
                <a:gd name="T24" fmla="*/ 7 w 38"/>
                <a:gd name="T25" fmla="*/ 43 h 44"/>
                <a:gd name="T26" fmla="*/ 31 w 38"/>
                <a:gd name="T27" fmla="*/ 41 h 44"/>
                <a:gd name="T28" fmla="*/ 35 w 38"/>
                <a:gd name="T29" fmla="*/ 26 h 44"/>
                <a:gd name="T30" fmla="*/ 23 w 38"/>
                <a:gd name="T31" fmla="*/ 15 h 44"/>
                <a:gd name="T32" fmla="*/ 9 w 38"/>
                <a:gd name="T33" fmla="*/ 19 h 44"/>
                <a:gd name="T34" fmla="*/ 6 w 38"/>
                <a:gd name="T35" fmla="*/ 3 h 44"/>
                <a:gd name="T36" fmla="*/ 3 w 38"/>
                <a:gd name="T37" fmla="*/ 6 h 44"/>
                <a:gd name="T38" fmla="*/ 22 w 38"/>
                <a:gd name="T39" fmla="*/ 4 h 44"/>
                <a:gd name="T40" fmla="*/ 23 w 38"/>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44">
                  <a:moveTo>
                    <a:pt x="23" y="0"/>
                  </a:moveTo>
                  <a:cubicBezTo>
                    <a:pt x="17" y="0"/>
                    <a:pt x="11" y="1"/>
                    <a:pt x="5" y="1"/>
                  </a:cubicBezTo>
                  <a:cubicBezTo>
                    <a:pt x="3" y="1"/>
                    <a:pt x="2" y="3"/>
                    <a:pt x="2" y="4"/>
                  </a:cubicBezTo>
                  <a:cubicBezTo>
                    <a:pt x="2" y="9"/>
                    <a:pt x="0" y="18"/>
                    <a:pt x="4" y="22"/>
                  </a:cubicBezTo>
                  <a:cubicBezTo>
                    <a:pt x="9" y="26"/>
                    <a:pt x="15" y="23"/>
                    <a:pt x="20" y="21"/>
                  </a:cubicBezTo>
                  <a:cubicBezTo>
                    <a:pt x="27" y="18"/>
                    <a:pt x="29" y="21"/>
                    <a:pt x="31" y="27"/>
                  </a:cubicBezTo>
                  <a:cubicBezTo>
                    <a:pt x="32" y="30"/>
                    <a:pt x="34" y="37"/>
                    <a:pt x="28" y="37"/>
                  </a:cubicBezTo>
                  <a:cubicBezTo>
                    <a:pt x="22" y="38"/>
                    <a:pt x="14" y="37"/>
                    <a:pt x="7" y="39"/>
                  </a:cubicBezTo>
                  <a:cubicBezTo>
                    <a:pt x="5" y="39"/>
                    <a:pt x="4" y="44"/>
                    <a:pt x="7" y="43"/>
                  </a:cubicBezTo>
                  <a:cubicBezTo>
                    <a:pt x="9" y="42"/>
                    <a:pt x="9" y="42"/>
                    <a:pt x="11" y="41"/>
                  </a:cubicBezTo>
                  <a:cubicBezTo>
                    <a:pt x="13" y="40"/>
                    <a:pt x="13" y="36"/>
                    <a:pt x="10" y="37"/>
                  </a:cubicBezTo>
                  <a:cubicBezTo>
                    <a:pt x="9" y="38"/>
                    <a:pt x="8" y="38"/>
                    <a:pt x="7" y="39"/>
                  </a:cubicBezTo>
                  <a:cubicBezTo>
                    <a:pt x="7" y="40"/>
                    <a:pt x="7" y="41"/>
                    <a:pt x="7" y="43"/>
                  </a:cubicBezTo>
                  <a:cubicBezTo>
                    <a:pt x="15" y="41"/>
                    <a:pt x="23" y="43"/>
                    <a:pt x="31" y="41"/>
                  </a:cubicBezTo>
                  <a:cubicBezTo>
                    <a:pt x="38" y="39"/>
                    <a:pt x="36" y="31"/>
                    <a:pt x="35" y="26"/>
                  </a:cubicBezTo>
                  <a:cubicBezTo>
                    <a:pt x="34" y="20"/>
                    <a:pt x="31" y="13"/>
                    <a:pt x="23" y="15"/>
                  </a:cubicBezTo>
                  <a:cubicBezTo>
                    <a:pt x="19" y="17"/>
                    <a:pt x="14" y="20"/>
                    <a:pt x="9" y="19"/>
                  </a:cubicBezTo>
                  <a:cubicBezTo>
                    <a:pt x="4" y="18"/>
                    <a:pt x="6" y="6"/>
                    <a:pt x="6" y="3"/>
                  </a:cubicBezTo>
                  <a:cubicBezTo>
                    <a:pt x="5" y="4"/>
                    <a:pt x="4" y="5"/>
                    <a:pt x="3" y="6"/>
                  </a:cubicBezTo>
                  <a:cubicBezTo>
                    <a:pt x="9" y="5"/>
                    <a:pt x="16" y="4"/>
                    <a:pt x="22" y="4"/>
                  </a:cubicBezTo>
                  <a:cubicBezTo>
                    <a:pt x="24" y="4"/>
                    <a:pt x="26"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sp>
          <p:nvSpPr>
            <p:cNvPr id="115" name="Freeform 99"/>
            <p:cNvSpPr/>
            <p:nvPr/>
          </p:nvSpPr>
          <p:spPr bwMode="auto">
            <a:xfrm>
              <a:off x="965200" y="4821238"/>
              <a:ext cx="50800" cy="65088"/>
            </a:xfrm>
            <a:custGeom>
              <a:avLst/>
              <a:gdLst>
                <a:gd name="T0" fmla="*/ 0 w 34"/>
                <a:gd name="T1" fmla="*/ 5 h 44"/>
                <a:gd name="T2" fmla="*/ 2 w 34"/>
                <a:gd name="T3" fmla="*/ 35 h 44"/>
                <a:gd name="T4" fmla="*/ 26 w 34"/>
                <a:gd name="T5" fmla="*/ 35 h 44"/>
                <a:gd name="T6" fmla="*/ 29 w 34"/>
                <a:gd name="T7" fmla="*/ 12 h 44"/>
                <a:gd name="T8" fmla="*/ 24 w 34"/>
                <a:gd name="T9" fmla="*/ 2 h 44"/>
                <a:gd name="T10" fmla="*/ 8 w 34"/>
                <a:gd name="T11" fmla="*/ 2 h 44"/>
                <a:gd name="T12" fmla="*/ 6 w 34"/>
                <a:gd name="T13" fmla="*/ 6 h 44"/>
                <a:gd name="T14" fmla="*/ 17 w 34"/>
                <a:gd name="T15" fmla="*/ 6 h 44"/>
                <a:gd name="T16" fmla="*/ 25 w 34"/>
                <a:gd name="T17" fmla="*/ 13 h 44"/>
                <a:gd name="T18" fmla="*/ 27 w 34"/>
                <a:gd name="T19" fmla="*/ 26 h 44"/>
                <a:gd name="T20" fmla="*/ 22 w 34"/>
                <a:gd name="T21" fmla="*/ 33 h 44"/>
                <a:gd name="T22" fmla="*/ 10 w 34"/>
                <a:gd name="T23" fmla="*/ 35 h 44"/>
                <a:gd name="T24" fmla="*/ 5 w 34"/>
                <a:gd name="T25" fmla="*/ 27 h 44"/>
                <a:gd name="T26" fmla="*/ 5 w 34"/>
                <a:gd name="T27" fmla="*/ 4 h 44"/>
                <a:gd name="T28" fmla="*/ 0 w 34"/>
                <a:gd name="T29"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4">
                  <a:moveTo>
                    <a:pt x="0" y="5"/>
                  </a:moveTo>
                  <a:cubicBezTo>
                    <a:pt x="0" y="15"/>
                    <a:pt x="0" y="26"/>
                    <a:pt x="2" y="35"/>
                  </a:cubicBezTo>
                  <a:cubicBezTo>
                    <a:pt x="5" y="44"/>
                    <a:pt x="21" y="38"/>
                    <a:pt x="26" y="35"/>
                  </a:cubicBezTo>
                  <a:cubicBezTo>
                    <a:pt x="34" y="32"/>
                    <a:pt x="31" y="18"/>
                    <a:pt x="29" y="12"/>
                  </a:cubicBezTo>
                  <a:cubicBezTo>
                    <a:pt x="29" y="8"/>
                    <a:pt x="28" y="4"/>
                    <a:pt x="24" y="2"/>
                  </a:cubicBezTo>
                  <a:cubicBezTo>
                    <a:pt x="20" y="0"/>
                    <a:pt x="13" y="2"/>
                    <a:pt x="8" y="2"/>
                  </a:cubicBezTo>
                  <a:cubicBezTo>
                    <a:pt x="6" y="2"/>
                    <a:pt x="4" y="6"/>
                    <a:pt x="6" y="6"/>
                  </a:cubicBezTo>
                  <a:cubicBezTo>
                    <a:pt x="10" y="6"/>
                    <a:pt x="14" y="6"/>
                    <a:pt x="17" y="6"/>
                  </a:cubicBezTo>
                  <a:cubicBezTo>
                    <a:pt x="23" y="6"/>
                    <a:pt x="24" y="8"/>
                    <a:pt x="25" y="13"/>
                  </a:cubicBezTo>
                  <a:cubicBezTo>
                    <a:pt x="26" y="17"/>
                    <a:pt x="26" y="22"/>
                    <a:pt x="27" y="26"/>
                  </a:cubicBezTo>
                  <a:cubicBezTo>
                    <a:pt x="27" y="31"/>
                    <a:pt x="27" y="31"/>
                    <a:pt x="22" y="33"/>
                  </a:cubicBezTo>
                  <a:cubicBezTo>
                    <a:pt x="18" y="34"/>
                    <a:pt x="14" y="35"/>
                    <a:pt x="10" y="35"/>
                  </a:cubicBezTo>
                  <a:cubicBezTo>
                    <a:pt x="6" y="35"/>
                    <a:pt x="6" y="31"/>
                    <a:pt x="5" y="27"/>
                  </a:cubicBezTo>
                  <a:cubicBezTo>
                    <a:pt x="4" y="20"/>
                    <a:pt x="5" y="12"/>
                    <a:pt x="5" y="4"/>
                  </a:cubicBezTo>
                  <a:cubicBezTo>
                    <a:pt x="5" y="1"/>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defRPr/>
              </a:pPr>
              <a:endParaRPr lang="zh-CN" altLang="en-US" sz="1350">
                <a:solidFill>
                  <a:prstClr val="black"/>
                </a:solidFill>
                <a:latin typeface="Calibri"/>
                <a:ea typeface="宋体" panose="02010600030101010101" pitchFamily="2" charset="-122"/>
              </a:endParaRPr>
            </a:p>
          </p:txBody>
        </p:sp>
      </p:grpSp>
      <p:sp>
        <p:nvSpPr>
          <p:cNvPr id="116" name="TextBox 76"/>
          <p:cNvSpPr txBox="1"/>
          <p:nvPr/>
        </p:nvSpPr>
        <p:spPr>
          <a:xfrm>
            <a:off x="879022" y="1595329"/>
            <a:ext cx="1608236" cy="369332"/>
          </a:xfrm>
          <a:prstGeom prst="rect">
            <a:avLst/>
          </a:prstGeom>
          <a:noFill/>
        </p:spPr>
        <p:txBody>
          <a:bodyPr wrap="square" rtlCol="0">
            <a:spAutoFit/>
          </a:bodyPr>
          <a:lstStyle/>
          <a:p>
            <a:pPr marL="214313" indent="-214313" defTabSz="685800">
              <a:buFont typeface="Wingdings" panose="05000000000000000000" pitchFamily="2" charset="2"/>
              <a:buChar char="Ø"/>
              <a:defRPr/>
            </a:pPr>
            <a:r>
              <a:rPr lang="zh-CN" altLang="en-US" dirty="0">
                <a:solidFill>
                  <a:schemeClr val="accent4"/>
                </a:solidFill>
                <a:latin typeface="微软雅黑" panose="020B0503020204020204" pitchFamily="34" charset="-122"/>
                <a:ea typeface="微软雅黑" panose="020B0503020204020204" pitchFamily="34" charset="-122"/>
              </a:rPr>
              <a:t>行政责任</a:t>
            </a:r>
          </a:p>
        </p:txBody>
      </p:sp>
      <p:sp>
        <p:nvSpPr>
          <p:cNvPr id="117" name="文本框 116"/>
          <p:cNvSpPr txBox="1"/>
          <p:nvPr/>
        </p:nvSpPr>
        <p:spPr>
          <a:xfrm>
            <a:off x="1115760" y="1861104"/>
            <a:ext cx="1608236" cy="549061"/>
          </a:xfrm>
          <a:prstGeom prst="rect">
            <a:avLst/>
          </a:prstGeom>
          <a:noFill/>
        </p:spPr>
        <p:txBody>
          <a:bodyPr wrap="square" rtlCol="0">
            <a:spAutoFit/>
          </a:bodyPr>
          <a:lstStyle/>
          <a:p>
            <a:pPr defTabSz="685800">
              <a:lnSpc>
                <a:spcPct val="130000"/>
              </a:lnSpc>
              <a:defRPr/>
            </a:pPr>
            <a:r>
              <a:rPr lang="zh-CN" altLang="en-US" sz="1200" dirty="0">
                <a:solidFill>
                  <a:srgbClr val="FFFFFF"/>
                </a:solidFill>
                <a:latin typeface="微软雅黑" panose="020B0503020204020204" pitchFamily="34" charset="-122"/>
                <a:ea typeface="微软雅黑" panose="020B0503020204020204" pitchFamily="34" charset="-122"/>
              </a:rPr>
              <a:t>行政处分</a:t>
            </a:r>
            <a:endParaRPr lang="en-US" altLang="zh-CN" sz="1200" dirty="0">
              <a:solidFill>
                <a:srgbClr val="FFFFFF"/>
              </a:solidFill>
              <a:latin typeface="微软雅黑" panose="020B0503020204020204" pitchFamily="34" charset="-122"/>
              <a:ea typeface="微软雅黑" panose="020B0503020204020204" pitchFamily="34" charset="-122"/>
            </a:endParaRPr>
          </a:p>
          <a:p>
            <a:pPr defTabSz="685800">
              <a:lnSpc>
                <a:spcPct val="130000"/>
              </a:lnSpc>
              <a:defRPr/>
            </a:pPr>
            <a:r>
              <a:rPr lang="zh-CN" altLang="en-US" sz="1200" dirty="0">
                <a:solidFill>
                  <a:srgbClr val="FFFFFF"/>
                </a:solidFill>
                <a:latin typeface="微软雅黑" panose="020B0503020204020204" pitchFamily="34" charset="-122"/>
                <a:ea typeface="微软雅黑" panose="020B0503020204020204" pitchFamily="34" charset="-122"/>
              </a:rPr>
              <a:t>行政处罚</a:t>
            </a:r>
            <a:endParaRPr lang="en-US" altLang="zh-CN" sz="900" dirty="0">
              <a:solidFill>
                <a:srgbClr val="FFFFFF"/>
              </a:solidFill>
              <a:latin typeface="微软雅黑" panose="020B0503020204020204" pitchFamily="34" charset="-122"/>
              <a:ea typeface="微软雅黑" panose="020B0503020204020204" pitchFamily="34" charset="-122"/>
            </a:endParaRPr>
          </a:p>
        </p:txBody>
      </p:sp>
      <p:sp>
        <p:nvSpPr>
          <p:cNvPr id="118" name="TextBox 76"/>
          <p:cNvSpPr txBox="1"/>
          <p:nvPr/>
        </p:nvSpPr>
        <p:spPr>
          <a:xfrm>
            <a:off x="879021" y="3078070"/>
            <a:ext cx="1764821" cy="369332"/>
          </a:xfrm>
          <a:prstGeom prst="rect">
            <a:avLst/>
          </a:prstGeom>
          <a:noFill/>
        </p:spPr>
        <p:txBody>
          <a:bodyPr wrap="square" rtlCol="0">
            <a:spAutoFit/>
          </a:bodyPr>
          <a:lstStyle/>
          <a:p>
            <a:pPr marL="214313" indent="-214313" defTabSz="685800">
              <a:buFont typeface="Wingdings" panose="05000000000000000000" pitchFamily="2" charset="2"/>
              <a:buChar char="Ø"/>
              <a:defRPr/>
            </a:pPr>
            <a:r>
              <a:rPr lang="zh-CN" altLang="en-US" dirty="0">
                <a:solidFill>
                  <a:srgbClr val="FFFFFF"/>
                </a:solidFill>
                <a:latin typeface="微软雅黑" panose="020B0503020204020204" pitchFamily="34" charset="-122"/>
                <a:ea typeface="微软雅黑" panose="020B0503020204020204" pitchFamily="34" charset="-122"/>
              </a:rPr>
              <a:t>侵权责任</a:t>
            </a:r>
          </a:p>
        </p:txBody>
      </p:sp>
      <p:sp>
        <p:nvSpPr>
          <p:cNvPr id="119" name="文本框 118"/>
          <p:cNvSpPr txBox="1"/>
          <p:nvPr/>
        </p:nvSpPr>
        <p:spPr>
          <a:xfrm>
            <a:off x="1079640" y="3373446"/>
            <a:ext cx="2517150" cy="1029193"/>
          </a:xfrm>
          <a:prstGeom prst="rect">
            <a:avLst/>
          </a:prstGeom>
          <a:noFill/>
        </p:spPr>
        <p:txBody>
          <a:bodyPr wrap="square" rtlCol="0">
            <a:spAutoFit/>
          </a:bodyPr>
          <a:lstStyle/>
          <a:p>
            <a:pPr lvl="0">
              <a:lnSpc>
                <a:spcPct val="130000"/>
              </a:lnSpc>
              <a:defRPr/>
            </a:pPr>
            <a:r>
              <a:rPr lang="zh-CN" altLang="en-US" sz="1200" dirty="0">
                <a:solidFill>
                  <a:srgbClr val="FFFFFF"/>
                </a:solidFill>
                <a:latin typeface="微软雅黑" panose="020B0503020204020204" pitchFamily="34" charset="-122"/>
                <a:ea typeface="微软雅黑" panose="020B0503020204020204" pitchFamily="34" charset="-122"/>
              </a:rPr>
              <a:t>停止侵害</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排除妨碍</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消除危险</a:t>
            </a:r>
            <a:endParaRPr lang="en-US" altLang="zh-CN" sz="1200" dirty="0">
              <a:solidFill>
                <a:srgbClr val="FFFFFF"/>
              </a:solidFill>
              <a:latin typeface="微软雅黑" panose="020B0503020204020204" pitchFamily="34" charset="-122"/>
              <a:ea typeface="微软雅黑" panose="020B0503020204020204" pitchFamily="34" charset="-122"/>
            </a:endParaRPr>
          </a:p>
          <a:p>
            <a:pPr lvl="0">
              <a:lnSpc>
                <a:spcPct val="130000"/>
              </a:lnSpc>
              <a:defRPr/>
            </a:pPr>
            <a:r>
              <a:rPr lang="zh-CN" altLang="en-US" sz="1200" dirty="0">
                <a:solidFill>
                  <a:srgbClr val="FFFFFF"/>
                </a:solidFill>
                <a:latin typeface="微软雅黑" panose="020B0503020204020204" pitchFamily="34" charset="-122"/>
                <a:ea typeface="微软雅黑" panose="020B0503020204020204" pitchFamily="34" charset="-122"/>
              </a:rPr>
              <a:t>返还财产</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恢复原状</a:t>
            </a:r>
            <a:endParaRPr lang="en-US" altLang="zh-CN" sz="1200" dirty="0">
              <a:solidFill>
                <a:srgbClr val="FFFFFF"/>
              </a:solidFill>
              <a:latin typeface="微软雅黑" panose="020B0503020204020204" pitchFamily="34" charset="-122"/>
              <a:ea typeface="微软雅黑" panose="020B0503020204020204" pitchFamily="34" charset="-122"/>
            </a:endParaRPr>
          </a:p>
          <a:p>
            <a:pPr lvl="0">
              <a:lnSpc>
                <a:spcPct val="130000"/>
              </a:lnSpc>
              <a:defRPr/>
            </a:pPr>
            <a:r>
              <a:rPr lang="zh-CN" altLang="en-US" sz="1200" dirty="0">
                <a:solidFill>
                  <a:srgbClr val="FFFFFF"/>
                </a:solidFill>
                <a:latin typeface="微软雅黑" panose="020B0503020204020204" pitchFamily="34" charset="-122"/>
                <a:ea typeface="微软雅黑" panose="020B0503020204020204" pitchFamily="34" charset="-122"/>
              </a:rPr>
              <a:t>赔偿损失</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惩罚性赔偿</a:t>
            </a:r>
            <a:endParaRPr lang="en-US" altLang="zh-CN" sz="1200" dirty="0">
              <a:solidFill>
                <a:srgbClr val="FFFFFF"/>
              </a:solidFill>
              <a:latin typeface="微软雅黑" panose="020B0503020204020204" pitchFamily="34" charset="-122"/>
              <a:ea typeface="微软雅黑" panose="020B0503020204020204" pitchFamily="34" charset="-122"/>
            </a:endParaRPr>
          </a:p>
          <a:p>
            <a:pPr lvl="0">
              <a:lnSpc>
                <a:spcPct val="130000"/>
              </a:lnSpc>
              <a:defRPr/>
            </a:pPr>
            <a:r>
              <a:rPr lang="zh-CN" altLang="en-US" sz="1200" dirty="0">
                <a:solidFill>
                  <a:srgbClr val="FFFFFF"/>
                </a:solidFill>
                <a:latin typeface="微软雅黑" panose="020B0503020204020204" pitchFamily="34" charset="-122"/>
                <a:ea typeface="微软雅黑" panose="020B0503020204020204" pitchFamily="34" charset="-122"/>
              </a:rPr>
              <a:t>赔礼道歉</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消除影响、恢复名誉</a:t>
            </a:r>
            <a:endParaRPr lang="en-US" altLang="zh-CN" sz="900" dirty="0">
              <a:solidFill>
                <a:srgbClr val="FFFFFF"/>
              </a:solidFill>
              <a:latin typeface="微软雅黑" panose="020B0503020204020204" pitchFamily="34" charset="-122"/>
              <a:ea typeface="微软雅黑" panose="020B0503020204020204" pitchFamily="34" charset="-122"/>
            </a:endParaRPr>
          </a:p>
        </p:txBody>
      </p:sp>
      <p:sp>
        <p:nvSpPr>
          <p:cNvPr id="120" name="TextBox 76"/>
          <p:cNvSpPr txBox="1"/>
          <p:nvPr/>
        </p:nvSpPr>
        <p:spPr>
          <a:xfrm>
            <a:off x="6171438" y="1595329"/>
            <a:ext cx="1712929" cy="369332"/>
          </a:xfrm>
          <a:prstGeom prst="rect">
            <a:avLst/>
          </a:prstGeom>
          <a:noFill/>
        </p:spPr>
        <p:txBody>
          <a:bodyPr wrap="square" rtlCol="0">
            <a:spAutoFit/>
          </a:bodyPr>
          <a:lstStyle/>
          <a:p>
            <a:pPr marL="214313" indent="-214313" defTabSz="685800">
              <a:buFont typeface="Wingdings" panose="05000000000000000000" pitchFamily="2" charset="2"/>
              <a:buChar char="Ø"/>
              <a:defRPr/>
            </a:pPr>
            <a:r>
              <a:rPr lang="zh-CN" altLang="en-US" dirty="0">
                <a:solidFill>
                  <a:srgbClr val="FFFFFF"/>
                </a:solidFill>
                <a:latin typeface="微软雅黑" panose="020B0503020204020204" pitchFamily="34" charset="-122"/>
                <a:ea typeface="微软雅黑" panose="020B0503020204020204" pitchFamily="34" charset="-122"/>
              </a:rPr>
              <a:t>合同责任</a:t>
            </a: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6171439" y="1872328"/>
            <a:ext cx="2972561" cy="1029193"/>
          </a:xfrm>
          <a:prstGeom prst="rect">
            <a:avLst/>
          </a:prstGeom>
          <a:noFill/>
        </p:spPr>
        <p:txBody>
          <a:bodyPr wrap="square" rtlCol="0">
            <a:spAutoFit/>
          </a:bodyPr>
          <a:lstStyle/>
          <a:p>
            <a:pPr lvl="0">
              <a:lnSpc>
                <a:spcPct val="130000"/>
              </a:lnSpc>
              <a:defRPr/>
            </a:pPr>
            <a:r>
              <a:rPr lang="zh-CN" altLang="en-US" sz="1200" dirty="0">
                <a:solidFill>
                  <a:srgbClr val="FFFFFF"/>
                </a:solidFill>
                <a:latin typeface="微软雅黑" panose="020B0503020204020204" pitchFamily="34" charset="-122"/>
                <a:ea typeface="微软雅黑" panose="020B0503020204020204" pitchFamily="34" charset="-122"/>
              </a:rPr>
              <a:t>返还财产；恢复原状；修理、重作、更换</a:t>
            </a:r>
          </a:p>
          <a:p>
            <a:pPr lvl="0">
              <a:lnSpc>
                <a:spcPct val="130000"/>
              </a:lnSpc>
              <a:defRPr/>
            </a:pPr>
            <a:r>
              <a:rPr lang="zh-CN" altLang="en-US" sz="1200" dirty="0">
                <a:solidFill>
                  <a:srgbClr val="FFFFFF"/>
                </a:solidFill>
                <a:latin typeface="微软雅黑" panose="020B0503020204020204" pitchFamily="34" charset="-122"/>
                <a:ea typeface="微软雅黑" panose="020B0503020204020204" pitchFamily="34" charset="-122"/>
              </a:rPr>
              <a:t>继续履行</a:t>
            </a:r>
          </a:p>
          <a:p>
            <a:pPr lvl="0">
              <a:lnSpc>
                <a:spcPct val="130000"/>
              </a:lnSpc>
              <a:defRPr/>
            </a:pPr>
            <a:r>
              <a:rPr lang="zh-CN" altLang="en-US" sz="1200" dirty="0">
                <a:solidFill>
                  <a:srgbClr val="FFFFFF"/>
                </a:solidFill>
                <a:latin typeface="微软雅黑" panose="020B0503020204020204" pitchFamily="34" charset="-122"/>
                <a:ea typeface="微软雅黑" panose="020B0503020204020204" pitchFamily="34" charset="-122"/>
              </a:rPr>
              <a:t>赔偿损失；惩罚性赔偿</a:t>
            </a:r>
          </a:p>
          <a:p>
            <a:pPr lvl="0">
              <a:lnSpc>
                <a:spcPct val="130000"/>
              </a:lnSpc>
              <a:defRPr/>
            </a:pPr>
            <a:r>
              <a:rPr lang="zh-CN" altLang="en-US" sz="1200" dirty="0">
                <a:solidFill>
                  <a:srgbClr val="FFFFFF"/>
                </a:solidFill>
                <a:latin typeface="微软雅黑" panose="020B0503020204020204" pitchFamily="34" charset="-122"/>
                <a:ea typeface="微软雅黑" panose="020B0503020204020204" pitchFamily="34" charset="-122"/>
              </a:rPr>
              <a:t>支付违约金</a:t>
            </a:r>
          </a:p>
        </p:txBody>
      </p:sp>
      <p:sp>
        <p:nvSpPr>
          <p:cNvPr id="122" name="TextBox 76"/>
          <p:cNvSpPr txBox="1"/>
          <p:nvPr/>
        </p:nvSpPr>
        <p:spPr>
          <a:xfrm>
            <a:off x="6194502" y="3380573"/>
            <a:ext cx="1761874" cy="369332"/>
          </a:xfrm>
          <a:prstGeom prst="rect">
            <a:avLst/>
          </a:prstGeom>
          <a:noFill/>
        </p:spPr>
        <p:txBody>
          <a:bodyPr wrap="square" rtlCol="0">
            <a:spAutoFit/>
          </a:bodyPr>
          <a:lstStyle/>
          <a:p>
            <a:pPr marL="214313" indent="-214313" defTabSz="685800">
              <a:buFont typeface="Wingdings" panose="05000000000000000000" pitchFamily="2" charset="2"/>
              <a:buChar char="Ø"/>
              <a:defRPr/>
            </a:pPr>
            <a:r>
              <a:rPr lang="zh-CN" altLang="en-US" dirty="0">
                <a:solidFill>
                  <a:schemeClr val="accent4"/>
                </a:solidFill>
                <a:latin typeface="微软雅黑" panose="020B0503020204020204" pitchFamily="34" charset="-122"/>
                <a:ea typeface="微软雅黑" panose="020B0503020204020204" pitchFamily="34" charset="-122"/>
              </a:rPr>
              <a:t>刑事责任</a:t>
            </a:r>
          </a:p>
        </p:txBody>
      </p:sp>
      <p:sp>
        <p:nvSpPr>
          <p:cNvPr id="123" name="文本框 122"/>
          <p:cNvSpPr txBox="1"/>
          <p:nvPr/>
        </p:nvSpPr>
        <p:spPr>
          <a:xfrm>
            <a:off x="6189114" y="3648785"/>
            <a:ext cx="2093539" cy="308995"/>
          </a:xfrm>
          <a:prstGeom prst="rect">
            <a:avLst/>
          </a:prstGeom>
          <a:noFill/>
        </p:spPr>
        <p:txBody>
          <a:bodyPr wrap="square" rtlCol="0">
            <a:spAutoFit/>
          </a:bodyPr>
          <a:lstStyle/>
          <a:p>
            <a:pPr lvl="0">
              <a:lnSpc>
                <a:spcPct val="130000"/>
              </a:lnSpc>
              <a:defRPr/>
            </a:pPr>
            <a:r>
              <a:rPr lang="zh-CN" altLang="en-US" sz="1200" dirty="0">
                <a:solidFill>
                  <a:srgbClr val="FFFFFF"/>
                </a:solidFill>
                <a:latin typeface="微软雅黑" panose="020B0503020204020204" pitchFamily="34" charset="-122"/>
                <a:ea typeface="微软雅黑" panose="020B0503020204020204" pitchFamily="34" charset="-122"/>
              </a:rPr>
              <a:t>判处罚金</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0144294A-A28E-48DD-BC74-0D1B4C46AD6D}"/>
              </a:ext>
            </a:extLst>
          </p:cNvPr>
          <p:cNvSpPr txBox="1"/>
          <p:nvPr/>
        </p:nvSpPr>
        <p:spPr>
          <a:xfrm>
            <a:off x="2487258" y="685835"/>
            <a:ext cx="4451717" cy="523220"/>
          </a:xfrm>
          <a:prstGeom prst="rect">
            <a:avLst/>
          </a:prstGeom>
          <a:noFill/>
        </p:spPr>
        <p:txBody>
          <a:bodyPr wrap="square" rtlCol="0">
            <a:spAutoFit/>
          </a:bodyPr>
          <a:lstStyle/>
          <a:p>
            <a:r>
              <a:rPr lang="zh-CN" altLang="en-US" sz="2800" dirty="0">
                <a:solidFill>
                  <a:schemeClr val="accent4"/>
                </a:solidFill>
              </a:rPr>
              <a:t>公司法律责任的承担形式</a:t>
            </a:r>
          </a:p>
        </p:txBody>
      </p:sp>
    </p:spTree>
    <p:extLst>
      <p:ext uri="{BB962C8B-B14F-4D97-AF65-F5344CB8AC3E}">
        <p14:creationId xmlns:p14="http://schemas.microsoft.com/office/powerpoint/2010/main" val="237835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文本框 387">
            <a:extLst>
              <a:ext uri="{FF2B5EF4-FFF2-40B4-BE49-F238E27FC236}">
                <a16:creationId xmlns:a16="http://schemas.microsoft.com/office/drawing/2014/main" id="{1D7D040B-01EF-4B2C-A55B-1EACB6F4DCA1}"/>
              </a:ext>
            </a:extLst>
          </p:cNvPr>
          <p:cNvSpPr txBox="1"/>
          <p:nvPr/>
        </p:nvSpPr>
        <p:spPr>
          <a:xfrm>
            <a:off x="539552" y="339502"/>
            <a:ext cx="8136904" cy="523220"/>
          </a:xfrm>
          <a:prstGeom prst="rect">
            <a:avLst/>
          </a:prstGeom>
          <a:noFill/>
        </p:spPr>
        <p:txBody>
          <a:bodyPr wrap="square" rtlCol="0">
            <a:spAutoFit/>
          </a:bodyPr>
          <a:lstStyle>
            <a:defPPr>
              <a:defRPr lang="zh-CN"/>
            </a:defPPr>
            <a:lvl1pPr>
              <a:defRPr sz="2800">
                <a:solidFill>
                  <a:schemeClr val="accent4"/>
                </a:solidFill>
              </a:defRPr>
            </a:lvl1pPr>
          </a:lstStyle>
          <a:p>
            <a:r>
              <a:rPr lang="zh-CN" altLang="en-US" dirty="0"/>
              <a:t>中国证券投资基金业协会纪律处分实施办法（试行）</a:t>
            </a:r>
          </a:p>
        </p:txBody>
      </p:sp>
      <p:grpSp>
        <p:nvGrpSpPr>
          <p:cNvPr id="389" name="组合 388">
            <a:extLst>
              <a:ext uri="{FF2B5EF4-FFF2-40B4-BE49-F238E27FC236}">
                <a16:creationId xmlns:a16="http://schemas.microsoft.com/office/drawing/2014/main" id="{C6DE4741-B8BB-4467-80D8-D5A7EFBA8564}"/>
              </a:ext>
            </a:extLst>
          </p:cNvPr>
          <p:cNvGrpSpPr/>
          <p:nvPr/>
        </p:nvGrpSpPr>
        <p:grpSpPr>
          <a:xfrm>
            <a:off x="971600" y="1059581"/>
            <a:ext cx="8014509" cy="4083919"/>
            <a:chOff x="821352" y="1093134"/>
            <a:chExt cx="10723985" cy="5764867"/>
          </a:xfrm>
        </p:grpSpPr>
        <p:sp>
          <p:nvSpPr>
            <p:cNvPr id="390" name="Oval 94">
              <a:extLst>
                <a:ext uri="{FF2B5EF4-FFF2-40B4-BE49-F238E27FC236}">
                  <a16:creationId xmlns:a16="http://schemas.microsoft.com/office/drawing/2014/main" id="{497102AA-3663-450C-B216-2144EA262B62}"/>
                </a:ext>
              </a:extLst>
            </p:cNvPr>
            <p:cNvSpPr/>
            <p:nvPr/>
          </p:nvSpPr>
          <p:spPr>
            <a:xfrm>
              <a:off x="3848953" y="3854155"/>
              <a:ext cx="299430" cy="2994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391" name="Oval 95">
              <a:extLst>
                <a:ext uri="{FF2B5EF4-FFF2-40B4-BE49-F238E27FC236}">
                  <a16:creationId xmlns:a16="http://schemas.microsoft.com/office/drawing/2014/main" id="{B0A1256E-5B88-4CC1-80A1-F25428CCC110}"/>
                </a:ext>
              </a:extLst>
            </p:cNvPr>
            <p:cNvSpPr/>
            <p:nvPr/>
          </p:nvSpPr>
          <p:spPr>
            <a:xfrm>
              <a:off x="4592885" y="4936758"/>
              <a:ext cx="299430" cy="29943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392" name="Oval 97">
              <a:extLst>
                <a:ext uri="{FF2B5EF4-FFF2-40B4-BE49-F238E27FC236}">
                  <a16:creationId xmlns:a16="http://schemas.microsoft.com/office/drawing/2014/main" id="{CB7C41FA-3D0D-4AC1-934D-D77CAE914471}"/>
                </a:ext>
              </a:extLst>
            </p:cNvPr>
            <p:cNvSpPr/>
            <p:nvPr/>
          </p:nvSpPr>
          <p:spPr>
            <a:xfrm>
              <a:off x="6093615" y="4128038"/>
              <a:ext cx="381699" cy="3816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393" name="Oval 98">
              <a:extLst>
                <a:ext uri="{FF2B5EF4-FFF2-40B4-BE49-F238E27FC236}">
                  <a16:creationId xmlns:a16="http://schemas.microsoft.com/office/drawing/2014/main" id="{1EEEE7EF-E5F4-4436-B897-2B0FD00CFFC0}"/>
                </a:ext>
              </a:extLst>
            </p:cNvPr>
            <p:cNvSpPr/>
            <p:nvPr/>
          </p:nvSpPr>
          <p:spPr>
            <a:xfrm>
              <a:off x="5128128" y="3576453"/>
              <a:ext cx="486142" cy="4861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394" name="Oval 99">
              <a:extLst>
                <a:ext uri="{FF2B5EF4-FFF2-40B4-BE49-F238E27FC236}">
                  <a16:creationId xmlns:a16="http://schemas.microsoft.com/office/drawing/2014/main" id="{7346CA72-8437-45A7-A6DA-5EE7F21795A1}"/>
                </a:ext>
              </a:extLst>
            </p:cNvPr>
            <p:cNvSpPr/>
            <p:nvPr/>
          </p:nvSpPr>
          <p:spPr>
            <a:xfrm>
              <a:off x="6475314" y="4982696"/>
              <a:ext cx="486142" cy="4861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395" name="Oval 100">
              <a:extLst>
                <a:ext uri="{FF2B5EF4-FFF2-40B4-BE49-F238E27FC236}">
                  <a16:creationId xmlns:a16="http://schemas.microsoft.com/office/drawing/2014/main" id="{E128F4AB-0F57-4CDF-B7B8-B9559D60DAD5}"/>
                </a:ext>
              </a:extLst>
            </p:cNvPr>
            <p:cNvSpPr/>
            <p:nvPr/>
          </p:nvSpPr>
          <p:spPr>
            <a:xfrm>
              <a:off x="7376419" y="3185120"/>
              <a:ext cx="486142" cy="4861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396" name="Oval 102">
              <a:extLst>
                <a:ext uri="{FF2B5EF4-FFF2-40B4-BE49-F238E27FC236}">
                  <a16:creationId xmlns:a16="http://schemas.microsoft.com/office/drawing/2014/main" id="{531681C9-692D-422E-9711-BB7CEE64D435}"/>
                </a:ext>
              </a:extLst>
            </p:cNvPr>
            <p:cNvSpPr/>
            <p:nvPr/>
          </p:nvSpPr>
          <p:spPr>
            <a:xfrm>
              <a:off x="5775327" y="2171170"/>
              <a:ext cx="636575" cy="6365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397" name="Oval 104">
              <a:extLst>
                <a:ext uri="{FF2B5EF4-FFF2-40B4-BE49-F238E27FC236}">
                  <a16:creationId xmlns:a16="http://schemas.microsoft.com/office/drawing/2014/main" id="{E8521860-8B40-4967-AFD5-AD391D8E6065}"/>
                </a:ext>
              </a:extLst>
            </p:cNvPr>
            <p:cNvSpPr/>
            <p:nvPr/>
          </p:nvSpPr>
          <p:spPr>
            <a:xfrm>
              <a:off x="3749129" y="3209212"/>
              <a:ext cx="542629" cy="5426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398" name="Oval 105">
              <a:extLst>
                <a:ext uri="{FF2B5EF4-FFF2-40B4-BE49-F238E27FC236}">
                  <a16:creationId xmlns:a16="http://schemas.microsoft.com/office/drawing/2014/main" id="{82E8B277-2565-4E6F-94F7-9589C1745537}"/>
                </a:ext>
              </a:extLst>
            </p:cNvPr>
            <p:cNvSpPr/>
            <p:nvPr/>
          </p:nvSpPr>
          <p:spPr>
            <a:xfrm>
              <a:off x="6405464" y="3474772"/>
              <a:ext cx="699578" cy="69957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399" name="Oval 106">
              <a:extLst>
                <a:ext uri="{FF2B5EF4-FFF2-40B4-BE49-F238E27FC236}">
                  <a16:creationId xmlns:a16="http://schemas.microsoft.com/office/drawing/2014/main" id="{7C612EF5-2E86-413C-8519-A9CD5809AC39}"/>
                </a:ext>
              </a:extLst>
            </p:cNvPr>
            <p:cNvSpPr/>
            <p:nvPr/>
          </p:nvSpPr>
          <p:spPr>
            <a:xfrm>
              <a:off x="4982489" y="5179589"/>
              <a:ext cx="618027" cy="6180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00" name="Oval 108">
              <a:extLst>
                <a:ext uri="{FF2B5EF4-FFF2-40B4-BE49-F238E27FC236}">
                  <a16:creationId xmlns:a16="http://schemas.microsoft.com/office/drawing/2014/main" id="{DF79D286-534F-4291-A946-6C0F23B14B95}"/>
                </a:ext>
              </a:extLst>
            </p:cNvPr>
            <p:cNvSpPr/>
            <p:nvPr/>
          </p:nvSpPr>
          <p:spPr>
            <a:xfrm>
              <a:off x="7815317" y="3862705"/>
              <a:ext cx="234306" cy="2343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01" name="Oval 110">
              <a:extLst>
                <a:ext uri="{FF2B5EF4-FFF2-40B4-BE49-F238E27FC236}">
                  <a16:creationId xmlns:a16="http://schemas.microsoft.com/office/drawing/2014/main" id="{F0FC0AF4-230B-4A3C-A159-9B228DCEEC92}"/>
                </a:ext>
              </a:extLst>
            </p:cNvPr>
            <p:cNvSpPr/>
            <p:nvPr/>
          </p:nvSpPr>
          <p:spPr>
            <a:xfrm>
              <a:off x="6013331" y="3114600"/>
              <a:ext cx="234306" cy="2343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02" name="Oval 111">
              <a:extLst>
                <a:ext uri="{FF2B5EF4-FFF2-40B4-BE49-F238E27FC236}">
                  <a16:creationId xmlns:a16="http://schemas.microsoft.com/office/drawing/2014/main" id="{5C301A19-E555-4934-90FC-312AC07E89D6}"/>
                </a:ext>
              </a:extLst>
            </p:cNvPr>
            <p:cNvSpPr/>
            <p:nvPr/>
          </p:nvSpPr>
          <p:spPr>
            <a:xfrm>
              <a:off x="4438177" y="2446327"/>
              <a:ext cx="682584" cy="6825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03" name="Oval 112">
              <a:extLst>
                <a:ext uri="{FF2B5EF4-FFF2-40B4-BE49-F238E27FC236}">
                  <a16:creationId xmlns:a16="http://schemas.microsoft.com/office/drawing/2014/main" id="{DFD84B04-2296-41B9-886B-CAAABCFD0B24}"/>
                </a:ext>
              </a:extLst>
            </p:cNvPr>
            <p:cNvSpPr/>
            <p:nvPr/>
          </p:nvSpPr>
          <p:spPr>
            <a:xfrm>
              <a:off x="5581076" y="4443724"/>
              <a:ext cx="140124" cy="1401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04" name="Oval 113">
              <a:extLst>
                <a:ext uri="{FF2B5EF4-FFF2-40B4-BE49-F238E27FC236}">
                  <a16:creationId xmlns:a16="http://schemas.microsoft.com/office/drawing/2014/main" id="{28DB85F4-2285-4610-B48F-B7DB2E4C0DA7}"/>
                </a:ext>
              </a:extLst>
            </p:cNvPr>
            <p:cNvSpPr/>
            <p:nvPr/>
          </p:nvSpPr>
          <p:spPr>
            <a:xfrm>
              <a:off x="7373564" y="3941470"/>
              <a:ext cx="140124" cy="1401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05" name="Oval 116">
              <a:extLst>
                <a:ext uri="{FF2B5EF4-FFF2-40B4-BE49-F238E27FC236}">
                  <a16:creationId xmlns:a16="http://schemas.microsoft.com/office/drawing/2014/main" id="{877C3E7A-2320-40E2-8D94-2C84F1938FAA}"/>
                </a:ext>
              </a:extLst>
            </p:cNvPr>
            <p:cNvSpPr/>
            <p:nvPr/>
          </p:nvSpPr>
          <p:spPr>
            <a:xfrm>
              <a:off x="6612855" y="3233705"/>
              <a:ext cx="604855" cy="6048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06" name="Oval 117">
              <a:extLst>
                <a:ext uri="{FF2B5EF4-FFF2-40B4-BE49-F238E27FC236}">
                  <a16:creationId xmlns:a16="http://schemas.microsoft.com/office/drawing/2014/main" id="{4F271FBE-54E1-413C-9FF3-0396A1DB90C8}"/>
                </a:ext>
              </a:extLst>
            </p:cNvPr>
            <p:cNvSpPr/>
            <p:nvPr/>
          </p:nvSpPr>
          <p:spPr>
            <a:xfrm>
              <a:off x="4758419" y="4567452"/>
              <a:ext cx="546990" cy="5469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07" name="Oval 118">
              <a:extLst>
                <a:ext uri="{FF2B5EF4-FFF2-40B4-BE49-F238E27FC236}">
                  <a16:creationId xmlns:a16="http://schemas.microsoft.com/office/drawing/2014/main" id="{1171DCEC-7603-4FFA-BC96-1ACCFFFB37E5}"/>
                </a:ext>
              </a:extLst>
            </p:cNvPr>
            <p:cNvSpPr/>
            <p:nvPr/>
          </p:nvSpPr>
          <p:spPr>
            <a:xfrm>
              <a:off x="6848532" y="4473743"/>
              <a:ext cx="546990" cy="5469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08" name="Oval 119">
              <a:extLst>
                <a:ext uri="{FF2B5EF4-FFF2-40B4-BE49-F238E27FC236}">
                  <a16:creationId xmlns:a16="http://schemas.microsoft.com/office/drawing/2014/main" id="{A00F9204-9BF9-4B52-B284-DCDA80D93CFE}"/>
                </a:ext>
              </a:extLst>
            </p:cNvPr>
            <p:cNvSpPr/>
            <p:nvPr/>
          </p:nvSpPr>
          <p:spPr>
            <a:xfrm>
              <a:off x="4321252" y="3070470"/>
              <a:ext cx="494695" cy="4946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09" name="Oval 120">
              <a:extLst>
                <a:ext uri="{FF2B5EF4-FFF2-40B4-BE49-F238E27FC236}">
                  <a16:creationId xmlns:a16="http://schemas.microsoft.com/office/drawing/2014/main" id="{636C4F28-667A-4E43-A753-22E39EBF8BCA}"/>
                </a:ext>
              </a:extLst>
            </p:cNvPr>
            <p:cNvSpPr/>
            <p:nvPr/>
          </p:nvSpPr>
          <p:spPr>
            <a:xfrm>
              <a:off x="4517699" y="3959453"/>
              <a:ext cx="413711" cy="41371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10" name="Oval 121">
              <a:extLst>
                <a:ext uri="{FF2B5EF4-FFF2-40B4-BE49-F238E27FC236}">
                  <a16:creationId xmlns:a16="http://schemas.microsoft.com/office/drawing/2014/main" id="{D313A1DC-8BDD-462A-AD3D-905C9A8971E2}"/>
                </a:ext>
              </a:extLst>
            </p:cNvPr>
            <p:cNvSpPr/>
            <p:nvPr/>
          </p:nvSpPr>
          <p:spPr>
            <a:xfrm>
              <a:off x="7331215" y="3681484"/>
              <a:ext cx="413711" cy="41371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11" name="Oval 122">
              <a:extLst>
                <a:ext uri="{FF2B5EF4-FFF2-40B4-BE49-F238E27FC236}">
                  <a16:creationId xmlns:a16="http://schemas.microsoft.com/office/drawing/2014/main" id="{8BCCEDD3-D0D8-41AB-8401-FAD8580D5EC4}"/>
                </a:ext>
              </a:extLst>
            </p:cNvPr>
            <p:cNvSpPr/>
            <p:nvPr/>
          </p:nvSpPr>
          <p:spPr>
            <a:xfrm>
              <a:off x="7739731" y="3378204"/>
              <a:ext cx="302499" cy="3024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12" name="Oval 124">
              <a:extLst>
                <a:ext uri="{FF2B5EF4-FFF2-40B4-BE49-F238E27FC236}">
                  <a16:creationId xmlns:a16="http://schemas.microsoft.com/office/drawing/2014/main" id="{F8ED90B7-9716-4360-897D-AD4BB9A6CF74}"/>
                </a:ext>
              </a:extLst>
            </p:cNvPr>
            <p:cNvSpPr/>
            <p:nvPr/>
          </p:nvSpPr>
          <p:spPr>
            <a:xfrm>
              <a:off x="5409755" y="5096782"/>
              <a:ext cx="744111" cy="7441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cs"/>
              </a:endParaRPr>
            </a:p>
          </p:txBody>
        </p:sp>
        <p:sp>
          <p:nvSpPr>
            <p:cNvPr id="413" name="Freeform 56">
              <a:extLst>
                <a:ext uri="{FF2B5EF4-FFF2-40B4-BE49-F238E27FC236}">
                  <a16:creationId xmlns:a16="http://schemas.microsoft.com/office/drawing/2014/main" id="{D64C51EF-FE58-426F-9752-4768BC4F8B37}"/>
                </a:ext>
              </a:extLst>
            </p:cNvPr>
            <p:cNvSpPr/>
            <p:nvPr/>
          </p:nvSpPr>
          <p:spPr bwMode="auto">
            <a:xfrm>
              <a:off x="4672522" y="3010376"/>
              <a:ext cx="2717522" cy="3847625"/>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bg1"/>
            </a:solid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cs"/>
              </a:endParaRPr>
            </a:p>
          </p:txBody>
        </p:sp>
        <p:sp useBgFill="1">
          <p:nvSpPr>
            <p:cNvPr id="414" name="椭圆 31">
              <a:extLst>
                <a:ext uri="{FF2B5EF4-FFF2-40B4-BE49-F238E27FC236}">
                  <a16:creationId xmlns:a16="http://schemas.microsoft.com/office/drawing/2014/main" id="{E0382252-2BB8-4BEF-AF9B-0747A5209B1C}"/>
                </a:ext>
              </a:extLst>
            </p:cNvPr>
            <p:cNvSpPr/>
            <p:nvPr/>
          </p:nvSpPr>
          <p:spPr>
            <a:xfrm rot="15654318">
              <a:off x="4863273" y="1899160"/>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useBgFill="1">
          <p:nvSpPr>
            <p:cNvPr id="415" name="椭圆 31">
              <a:extLst>
                <a:ext uri="{FF2B5EF4-FFF2-40B4-BE49-F238E27FC236}">
                  <a16:creationId xmlns:a16="http://schemas.microsoft.com/office/drawing/2014/main" id="{006DB3C2-857A-47D6-B2FE-BF476625FF49}"/>
                </a:ext>
              </a:extLst>
            </p:cNvPr>
            <p:cNvSpPr/>
            <p:nvPr/>
          </p:nvSpPr>
          <p:spPr>
            <a:xfrm rot="15654318">
              <a:off x="3565704" y="3887324"/>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useBgFill="1">
          <p:nvSpPr>
            <p:cNvPr id="416" name="椭圆 31">
              <a:extLst>
                <a:ext uri="{FF2B5EF4-FFF2-40B4-BE49-F238E27FC236}">
                  <a16:creationId xmlns:a16="http://schemas.microsoft.com/office/drawing/2014/main" id="{960195FA-4FAB-4FDE-9280-51BF0AD3776E}"/>
                </a:ext>
              </a:extLst>
            </p:cNvPr>
            <p:cNvSpPr/>
            <p:nvPr/>
          </p:nvSpPr>
          <p:spPr>
            <a:xfrm rot="15654318">
              <a:off x="6908285" y="2293068"/>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useBgFill="1">
          <p:nvSpPr>
            <p:cNvPr id="417" name="椭圆 31">
              <a:extLst>
                <a:ext uri="{FF2B5EF4-FFF2-40B4-BE49-F238E27FC236}">
                  <a16:creationId xmlns:a16="http://schemas.microsoft.com/office/drawing/2014/main" id="{E562A18F-EE88-4A48-B754-24C777DEE73F}"/>
                </a:ext>
              </a:extLst>
            </p:cNvPr>
            <p:cNvSpPr/>
            <p:nvPr/>
          </p:nvSpPr>
          <p:spPr>
            <a:xfrm rot="15654318">
              <a:off x="6710709" y="4690158"/>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8" name="文本框 417">
              <a:extLst>
                <a:ext uri="{FF2B5EF4-FFF2-40B4-BE49-F238E27FC236}">
                  <a16:creationId xmlns:a16="http://schemas.microsoft.com/office/drawing/2014/main" id="{DDAC1449-CACB-4BEE-AED6-C6EFBCD22B73}"/>
                </a:ext>
              </a:extLst>
            </p:cNvPr>
            <p:cNvSpPr txBox="1"/>
            <p:nvPr/>
          </p:nvSpPr>
          <p:spPr>
            <a:xfrm>
              <a:off x="2069970" y="1729157"/>
              <a:ext cx="1424489" cy="477903"/>
            </a:xfrm>
            <a:prstGeom prst="rect">
              <a:avLst/>
            </a:prstGeom>
            <a:noFill/>
          </p:spPr>
          <p:txBody>
            <a:bodyPr wrap="square" rtlCol="0">
              <a:spAutoFit/>
            </a:bodyPr>
            <a:lstStyle/>
            <a:p>
              <a:pPr lvl="0">
                <a:defRPr/>
              </a:pPr>
              <a:r>
                <a:rPr lang="zh-CN" altLang="en-US" sz="1600" b="1" dirty="0">
                  <a:solidFill>
                    <a:prstClr val="white"/>
                  </a:solidFill>
                  <a:latin typeface="方正静蕾简体" panose="02000000000000000000" pitchFamily="2" charset="-122"/>
                  <a:ea typeface="方正静蕾简体" panose="02000000000000000000" pitchFamily="2" charset="-122"/>
                </a:rPr>
                <a:t>谈话提醒</a:t>
              </a:r>
              <a:endParaRPr kumimoji="0" lang="en-US" altLang="zh-CN" sz="1600" b="1" i="0" u="none" strike="noStrike" kern="1200" cap="none" spc="0" normalizeH="0" baseline="0" noProof="0" dirty="0">
                <a:ln>
                  <a:noFill/>
                </a:ln>
                <a:solidFill>
                  <a:prstClr val="white"/>
                </a:solidFill>
                <a:effectLst/>
                <a:uLnTx/>
                <a:uFillTx/>
                <a:latin typeface="方正静蕾简体" panose="02000000000000000000" pitchFamily="2" charset="-122"/>
                <a:ea typeface="方正静蕾简体" panose="02000000000000000000" pitchFamily="2" charset="-122"/>
                <a:cs typeface="+mn-cs"/>
              </a:endParaRPr>
            </a:p>
          </p:txBody>
        </p:sp>
        <p:sp>
          <p:nvSpPr>
            <p:cNvPr id="419" name="Freeform 30">
              <a:extLst>
                <a:ext uri="{FF2B5EF4-FFF2-40B4-BE49-F238E27FC236}">
                  <a16:creationId xmlns:a16="http://schemas.microsoft.com/office/drawing/2014/main" id="{43AF2A24-C80E-4BAC-9C25-1679FD7A5CBF}"/>
                </a:ext>
              </a:extLst>
            </p:cNvPr>
            <p:cNvSpPr>
              <a:spLocks noEditPoints="1"/>
            </p:cNvSpPr>
            <p:nvPr/>
          </p:nvSpPr>
          <p:spPr bwMode="auto">
            <a:xfrm>
              <a:off x="1692231" y="180265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0" name="文本框 419">
              <a:extLst>
                <a:ext uri="{FF2B5EF4-FFF2-40B4-BE49-F238E27FC236}">
                  <a16:creationId xmlns:a16="http://schemas.microsoft.com/office/drawing/2014/main" id="{1A6CB8FF-ACEC-4E82-83D4-05E4F9D4AF13}"/>
                </a:ext>
              </a:extLst>
            </p:cNvPr>
            <p:cNvSpPr txBox="1"/>
            <p:nvPr/>
          </p:nvSpPr>
          <p:spPr>
            <a:xfrm>
              <a:off x="1309807" y="3345555"/>
              <a:ext cx="1424489" cy="461665"/>
            </a:xfrm>
            <a:prstGeom prst="rect">
              <a:avLst/>
            </a:prstGeom>
            <a:noFill/>
          </p:spPr>
          <p:txBody>
            <a:bodyPr wrap="square" rtlCol="0">
              <a:spAutoFit/>
            </a:bodyPr>
            <a:lstStyle>
              <a:defPPr>
                <a:defRPr lang="zh-CN"/>
              </a:defPPr>
              <a:lvl1pPr lvl="0">
                <a:defRPr sz="1600" b="1">
                  <a:solidFill>
                    <a:prstClr val="white"/>
                  </a:solidFill>
                  <a:latin typeface="方正静蕾简体" panose="02000000000000000000" pitchFamily="2" charset="-122"/>
                  <a:ea typeface="方正静蕾简体" panose="02000000000000000000" pitchFamily="2" charset="-122"/>
                </a:defRPr>
              </a:lvl1pPr>
            </a:lstStyle>
            <a:p>
              <a:r>
                <a:rPr lang="zh-CN" altLang="en-US" dirty="0"/>
                <a:t>书面警示</a:t>
              </a:r>
              <a:endParaRPr lang="en-US" altLang="zh-CN" dirty="0"/>
            </a:p>
          </p:txBody>
        </p:sp>
        <p:sp>
          <p:nvSpPr>
            <p:cNvPr id="421" name="Freeform 30">
              <a:extLst>
                <a:ext uri="{FF2B5EF4-FFF2-40B4-BE49-F238E27FC236}">
                  <a16:creationId xmlns:a16="http://schemas.microsoft.com/office/drawing/2014/main" id="{F0BA11CF-331A-435D-98AE-A2A59BC4992B}"/>
                </a:ext>
              </a:extLst>
            </p:cNvPr>
            <p:cNvSpPr>
              <a:spLocks noEditPoints="1"/>
            </p:cNvSpPr>
            <p:nvPr/>
          </p:nvSpPr>
          <p:spPr bwMode="auto">
            <a:xfrm>
              <a:off x="821352" y="345812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2" name="文本框 421">
              <a:extLst>
                <a:ext uri="{FF2B5EF4-FFF2-40B4-BE49-F238E27FC236}">
                  <a16:creationId xmlns:a16="http://schemas.microsoft.com/office/drawing/2014/main" id="{03D33AA4-D285-41ED-9967-6BF640E664D1}"/>
                </a:ext>
              </a:extLst>
            </p:cNvPr>
            <p:cNvSpPr txBox="1"/>
            <p:nvPr/>
          </p:nvSpPr>
          <p:spPr>
            <a:xfrm>
              <a:off x="8828655" y="2618428"/>
              <a:ext cx="1916937" cy="477903"/>
            </a:xfrm>
            <a:prstGeom prst="rect">
              <a:avLst/>
            </a:prstGeom>
            <a:noFill/>
          </p:spPr>
          <p:txBody>
            <a:bodyPr wrap="square" rtlCol="0">
              <a:spAutoFit/>
            </a:bodyPr>
            <a:lstStyle>
              <a:defPPr>
                <a:defRPr lang="zh-CN"/>
              </a:defPPr>
              <a:lvl1pPr lvl="0">
                <a:defRPr sz="1600" b="1">
                  <a:solidFill>
                    <a:prstClr val="white"/>
                  </a:solidFill>
                  <a:latin typeface="方正静蕾简体" panose="02000000000000000000" pitchFamily="2" charset="-122"/>
                  <a:ea typeface="方正静蕾简体" panose="02000000000000000000" pitchFamily="2" charset="-122"/>
                </a:defRPr>
              </a:lvl1pPr>
            </a:lstStyle>
            <a:p>
              <a:r>
                <a:rPr lang="zh-CN" altLang="en-US" dirty="0"/>
                <a:t>加入黑名单</a:t>
              </a:r>
              <a:endParaRPr lang="en-US" altLang="zh-CN" dirty="0"/>
            </a:p>
          </p:txBody>
        </p:sp>
        <p:sp>
          <p:nvSpPr>
            <p:cNvPr id="423" name="Freeform 30">
              <a:extLst>
                <a:ext uri="{FF2B5EF4-FFF2-40B4-BE49-F238E27FC236}">
                  <a16:creationId xmlns:a16="http://schemas.microsoft.com/office/drawing/2014/main" id="{31BBDB54-82A1-4198-A111-69E05D91A6C5}"/>
                </a:ext>
              </a:extLst>
            </p:cNvPr>
            <p:cNvSpPr>
              <a:spLocks noEditPoints="1"/>
            </p:cNvSpPr>
            <p:nvPr/>
          </p:nvSpPr>
          <p:spPr bwMode="auto">
            <a:xfrm>
              <a:off x="8341491" y="2707843"/>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4" name="文本框 423">
              <a:extLst>
                <a:ext uri="{FF2B5EF4-FFF2-40B4-BE49-F238E27FC236}">
                  <a16:creationId xmlns:a16="http://schemas.microsoft.com/office/drawing/2014/main" id="{E603D1C9-AB81-433A-9800-2FCA27F0DABD}"/>
                </a:ext>
              </a:extLst>
            </p:cNvPr>
            <p:cNvSpPr txBox="1"/>
            <p:nvPr/>
          </p:nvSpPr>
          <p:spPr>
            <a:xfrm>
              <a:off x="8920041" y="4363043"/>
              <a:ext cx="2625296" cy="477903"/>
            </a:xfrm>
            <a:prstGeom prst="rect">
              <a:avLst/>
            </a:prstGeom>
            <a:noFill/>
          </p:spPr>
          <p:txBody>
            <a:bodyPr wrap="square" rtlCol="0">
              <a:spAutoFit/>
            </a:bodyPr>
            <a:lstStyle>
              <a:defPPr>
                <a:defRPr lang="zh-CN"/>
              </a:defPPr>
              <a:lvl1pPr lvl="0">
                <a:defRPr sz="1600" b="1">
                  <a:solidFill>
                    <a:prstClr val="white"/>
                  </a:solidFill>
                  <a:latin typeface="方正静蕾简体" panose="02000000000000000000" pitchFamily="2" charset="-122"/>
                  <a:ea typeface="方正静蕾简体" panose="02000000000000000000" pitchFamily="2" charset="-122"/>
                </a:defRPr>
              </a:lvl1pPr>
            </a:lstStyle>
            <a:p>
              <a:r>
                <a:rPr lang="zh-CN" altLang="en-US" dirty="0"/>
                <a:t>认定为不适当人选</a:t>
              </a:r>
              <a:endParaRPr lang="en-US" altLang="zh-CN" dirty="0"/>
            </a:p>
          </p:txBody>
        </p:sp>
        <p:sp>
          <p:nvSpPr>
            <p:cNvPr id="425" name="Freeform 30">
              <a:extLst>
                <a:ext uri="{FF2B5EF4-FFF2-40B4-BE49-F238E27FC236}">
                  <a16:creationId xmlns:a16="http://schemas.microsoft.com/office/drawing/2014/main" id="{37790864-CF6B-4395-A190-7DFF8B811696}"/>
                </a:ext>
              </a:extLst>
            </p:cNvPr>
            <p:cNvSpPr>
              <a:spLocks noEditPoints="1"/>
            </p:cNvSpPr>
            <p:nvPr/>
          </p:nvSpPr>
          <p:spPr bwMode="auto">
            <a:xfrm>
              <a:off x="8601428" y="4427275"/>
              <a:ext cx="335491" cy="324805"/>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426" name="组合 425">
              <a:extLst>
                <a:ext uri="{FF2B5EF4-FFF2-40B4-BE49-F238E27FC236}">
                  <a16:creationId xmlns:a16="http://schemas.microsoft.com/office/drawing/2014/main" id="{CA2C2A4E-B2AA-4222-AE63-D7D515FBAA78}"/>
                </a:ext>
              </a:extLst>
            </p:cNvPr>
            <p:cNvGrpSpPr/>
            <p:nvPr/>
          </p:nvGrpSpPr>
          <p:grpSpPr>
            <a:xfrm>
              <a:off x="7118723" y="5066725"/>
              <a:ext cx="674484" cy="711466"/>
              <a:chOff x="4197350" y="2182813"/>
              <a:chExt cx="608013" cy="641350"/>
            </a:xfrm>
            <a:solidFill>
              <a:schemeClr val="bg1"/>
            </a:solidFill>
          </p:grpSpPr>
          <p:sp>
            <p:nvSpPr>
              <p:cNvPr id="728" name="Freeform 166">
                <a:extLst>
                  <a:ext uri="{FF2B5EF4-FFF2-40B4-BE49-F238E27FC236}">
                    <a16:creationId xmlns:a16="http://schemas.microsoft.com/office/drawing/2014/main" id="{9AEF928B-94DA-48F4-AF5B-3692D11A8907}"/>
                  </a:ext>
                </a:extLst>
              </p:cNvPr>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9" name="Freeform 167">
                <a:extLst>
                  <a:ext uri="{FF2B5EF4-FFF2-40B4-BE49-F238E27FC236}">
                    <a16:creationId xmlns:a16="http://schemas.microsoft.com/office/drawing/2014/main" id="{2FFF4DA7-ED4C-4F5F-AD52-8A6C2B943DA1}"/>
                  </a:ext>
                </a:extLst>
              </p:cNvPr>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0" name="Freeform 168">
                <a:extLst>
                  <a:ext uri="{FF2B5EF4-FFF2-40B4-BE49-F238E27FC236}">
                    <a16:creationId xmlns:a16="http://schemas.microsoft.com/office/drawing/2014/main" id="{D36FD3B5-5937-4C4B-96C8-6F320625CFDA}"/>
                  </a:ext>
                </a:extLst>
              </p:cNvPr>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1" name="Freeform 169">
                <a:extLst>
                  <a:ext uri="{FF2B5EF4-FFF2-40B4-BE49-F238E27FC236}">
                    <a16:creationId xmlns:a16="http://schemas.microsoft.com/office/drawing/2014/main" id="{5010F0E3-1C10-4EE5-BFE2-4B6A8F4D46EE}"/>
                  </a:ext>
                </a:extLst>
              </p:cNvPr>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2" name="Freeform 170">
                <a:extLst>
                  <a:ext uri="{FF2B5EF4-FFF2-40B4-BE49-F238E27FC236}">
                    <a16:creationId xmlns:a16="http://schemas.microsoft.com/office/drawing/2014/main" id="{FB97E8BE-122D-4F38-BB3C-5D2151BB05B3}"/>
                  </a:ext>
                </a:extLst>
              </p:cNvPr>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3" name="Freeform 171">
                <a:extLst>
                  <a:ext uri="{FF2B5EF4-FFF2-40B4-BE49-F238E27FC236}">
                    <a16:creationId xmlns:a16="http://schemas.microsoft.com/office/drawing/2014/main" id="{517CBBE7-57CC-43C2-A08B-D39AC4F433CD}"/>
                  </a:ext>
                </a:extLst>
              </p:cNvPr>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4" name="Freeform 172">
                <a:extLst>
                  <a:ext uri="{FF2B5EF4-FFF2-40B4-BE49-F238E27FC236}">
                    <a16:creationId xmlns:a16="http://schemas.microsoft.com/office/drawing/2014/main" id="{981EFEDC-EEBB-4EBC-B5C6-BCCAF809F564}"/>
                  </a:ext>
                </a:extLst>
              </p:cNvPr>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5" name="Freeform 173">
                <a:extLst>
                  <a:ext uri="{FF2B5EF4-FFF2-40B4-BE49-F238E27FC236}">
                    <a16:creationId xmlns:a16="http://schemas.microsoft.com/office/drawing/2014/main" id="{79C846C2-D6E1-4E40-AF4C-037A1516F01E}"/>
                  </a:ext>
                </a:extLst>
              </p:cNvPr>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6" name="Freeform 174">
                <a:extLst>
                  <a:ext uri="{FF2B5EF4-FFF2-40B4-BE49-F238E27FC236}">
                    <a16:creationId xmlns:a16="http://schemas.microsoft.com/office/drawing/2014/main" id="{1B7FE9D6-A42B-4052-8D4A-AAF71EF09476}"/>
                  </a:ext>
                </a:extLst>
              </p:cNvPr>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7" name="Freeform 175">
                <a:extLst>
                  <a:ext uri="{FF2B5EF4-FFF2-40B4-BE49-F238E27FC236}">
                    <a16:creationId xmlns:a16="http://schemas.microsoft.com/office/drawing/2014/main" id="{3FE5D714-58E1-46FC-A860-C11CF642D2AE}"/>
                  </a:ext>
                </a:extLst>
              </p:cNvPr>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8" name="Freeform 176">
                <a:extLst>
                  <a:ext uri="{FF2B5EF4-FFF2-40B4-BE49-F238E27FC236}">
                    <a16:creationId xmlns:a16="http://schemas.microsoft.com/office/drawing/2014/main" id="{353C9BF9-48A8-4941-8E51-EF1E49A2F931}"/>
                  </a:ext>
                </a:extLst>
              </p:cNvPr>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9" name="Freeform 177">
                <a:extLst>
                  <a:ext uri="{FF2B5EF4-FFF2-40B4-BE49-F238E27FC236}">
                    <a16:creationId xmlns:a16="http://schemas.microsoft.com/office/drawing/2014/main" id="{EDDF0F98-FF74-4A01-BA57-C1FF21A88E27}"/>
                  </a:ext>
                </a:extLst>
              </p:cNvPr>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0" name="Freeform 178">
                <a:extLst>
                  <a:ext uri="{FF2B5EF4-FFF2-40B4-BE49-F238E27FC236}">
                    <a16:creationId xmlns:a16="http://schemas.microsoft.com/office/drawing/2014/main" id="{EA395515-0376-4919-B352-4AF648B79DB9}"/>
                  </a:ext>
                </a:extLst>
              </p:cNvPr>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1" name="Freeform 179">
                <a:extLst>
                  <a:ext uri="{FF2B5EF4-FFF2-40B4-BE49-F238E27FC236}">
                    <a16:creationId xmlns:a16="http://schemas.microsoft.com/office/drawing/2014/main" id="{96331065-34FE-41BA-89D4-C573314B9A38}"/>
                  </a:ext>
                </a:extLst>
              </p:cNvPr>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2" name="Freeform 180">
                <a:extLst>
                  <a:ext uri="{FF2B5EF4-FFF2-40B4-BE49-F238E27FC236}">
                    <a16:creationId xmlns:a16="http://schemas.microsoft.com/office/drawing/2014/main" id="{8B67B9E8-1D0B-4D4A-AA5E-E3F2A720D213}"/>
                  </a:ext>
                </a:extLst>
              </p:cNvPr>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3" name="Freeform 181">
                <a:extLst>
                  <a:ext uri="{FF2B5EF4-FFF2-40B4-BE49-F238E27FC236}">
                    <a16:creationId xmlns:a16="http://schemas.microsoft.com/office/drawing/2014/main" id="{11C192F7-7EB1-4430-AE1A-6E4065E938D3}"/>
                  </a:ext>
                </a:extLst>
              </p:cNvPr>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4" name="Freeform 182">
                <a:extLst>
                  <a:ext uri="{FF2B5EF4-FFF2-40B4-BE49-F238E27FC236}">
                    <a16:creationId xmlns:a16="http://schemas.microsoft.com/office/drawing/2014/main" id="{A8BB14BC-0660-41BE-8050-58E589673993}"/>
                  </a:ext>
                </a:extLst>
              </p:cNvPr>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5" name="Freeform 183">
                <a:extLst>
                  <a:ext uri="{FF2B5EF4-FFF2-40B4-BE49-F238E27FC236}">
                    <a16:creationId xmlns:a16="http://schemas.microsoft.com/office/drawing/2014/main" id="{6CCD7724-37DA-4C53-A912-444A0355438A}"/>
                  </a:ext>
                </a:extLst>
              </p:cNvPr>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6" name="Freeform 184">
                <a:extLst>
                  <a:ext uri="{FF2B5EF4-FFF2-40B4-BE49-F238E27FC236}">
                    <a16:creationId xmlns:a16="http://schemas.microsoft.com/office/drawing/2014/main" id="{04835CB5-F1BD-4D2E-BA22-DC230F74E80E}"/>
                  </a:ext>
                </a:extLst>
              </p:cNvPr>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7" name="Freeform 185">
                <a:extLst>
                  <a:ext uri="{FF2B5EF4-FFF2-40B4-BE49-F238E27FC236}">
                    <a16:creationId xmlns:a16="http://schemas.microsoft.com/office/drawing/2014/main" id="{38CA537E-D8CD-460C-A0BB-504B4D195E99}"/>
                  </a:ext>
                </a:extLst>
              </p:cNvPr>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8" name="Freeform 186">
                <a:extLst>
                  <a:ext uri="{FF2B5EF4-FFF2-40B4-BE49-F238E27FC236}">
                    <a16:creationId xmlns:a16="http://schemas.microsoft.com/office/drawing/2014/main" id="{33E7BC8B-2A80-443C-BE9B-F2F1AF5B0AD1}"/>
                  </a:ext>
                </a:extLst>
              </p:cNvPr>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9" name="Freeform 187">
                <a:extLst>
                  <a:ext uri="{FF2B5EF4-FFF2-40B4-BE49-F238E27FC236}">
                    <a16:creationId xmlns:a16="http://schemas.microsoft.com/office/drawing/2014/main" id="{E1AD24C3-5CA7-4CA7-BB6B-E596E6174EAD}"/>
                  </a:ext>
                </a:extLst>
              </p:cNvPr>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0" name="Freeform 188">
                <a:extLst>
                  <a:ext uri="{FF2B5EF4-FFF2-40B4-BE49-F238E27FC236}">
                    <a16:creationId xmlns:a16="http://schemas.microsoft.com/office/drawing/2014/main" id="{C3B1409B-EFEF-446C-9729-D512E3243CEC}"/>
                  </a:ext>
                </a:extLst>
              </p:cNvPr>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1" name="Freeform 189">
                <a:extLst>
                  <a:ext uri="{FF2B5EF4-FFF2-40B4-BE49-F238E27FC236}">
                    <a16:creationId xmlns:a16="http://schemas.microsoft.com/office/drawing/2014/main" id="{521FC785-4DCF-418A-A50F-3BCEDBB36B35}"/>
                  </a:ext>
                </a:extLst>
              </p:cNvPr>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2" name="Freeform 190">
                <a:extLst>
                  <a:ext uri="{FF2B5EF4-FFF2-40B4-BE49-F238E27FC236}">
                    <a16:creationId xmlns:a16="http://schemas.microsoft.com/office/drawing/2014/main" id="{EB98DF75-22C0-430C-952E-45ED66E29F67}"/>
                  </a:ext>
                </a:extLst>
              </p:cNvPr>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3" name="Freeform 191">
                <a:extLst>
                  <a:ext uri="{FF2B5EF4-FFF2-40B4-BE49-F238E27FC236}">
                    <a16:creationId xmlns:a16="http://schemas.microsoft.com/office/drawing/2014/main" id="{FCA14600-6BCB-426E-A8BE-B8311F625ADF}"/>
                  </a:ext>
                </a:extLst>
              </p:cNvPr>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4" name="Freeform 192">
                <a:extLst>
                  <a:ext uri="{FF2B5EF4-FFF2-40B4-BE49-F238E27FC236}">
                    <a16:creationId xmlns:a16="http://schemas.microsoft.com/office/drawing/2014/main" id="{1D173BD2-48D1-426E-9B04-89A1BF6B09E5}"/>
                  </a:ext>
                </a:extLst>
              </p:cNvPr>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5" name="Freeform 193">
                <a:extLst>
                  <a:ext uri="{FF2B5EF4-FFF2-40B4-BE49-F238E27FC236}">
                    <a16:creationId xmlns:a16="http://schemas.microsoft.com/office/drawing/2014/main" id="{2D8C637C-3810-4871-8771-B665FD48729D}"/>
                  </a:ext>
                </a:extLst>
              </p:cNvPr>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6" name="Freeform 194">
                <a:extLst>
                  <a:ext uri="{FF2B5EF4-FFF2-40B4-BE49-F238E27FC236}">
                    <a16:creationId xmlns:a16="http://schemas.microsoft.com/office/drawing/2014/main" id="{D435BBF5-0C24-416E-8B2D-479DFD9D5B9B}"/>
                  </a:ext>
                </a:extLst>
              </p:cNvPr>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7" name="Freeform 195">
                <a:extLst>
                  <a:ext uri="{FF2B5EF4-FFF2-40B4-BE49-F238E27FC236}">
                    <a16:creationId xmlns:a16="http://schemas.microsoft.com/office/drawing/2014/main" id="{D66956A7-6115-42A1-80BB-C062F5072034}"/>
                  </a:ext>
                </a:extLst>
              </p:cNvPr>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8" name="Freeform 196">
                <a:extLst>
                  <a:ext uri="{FF2B5EF4-FFF2-40B4-BE49-F238E27FC236}">
                    <a16:creationId xmlns:a16="http://schemas.microsoft.com/office/drawing/2014/main" id="{F6DAF72A-98A3-4D38-B856-72C67EFDF7FF}"/>
                  </a:ext>
                </a:extLst>
              </p:cNvPr>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9" name="Freeform 197">
                <a:extLst>
                  <a:ext uri="{FF2B5EF4-FFF2-40B4-BE49-F238E27FC236}">
                    <a16:creationId xmlns:a16="http://schemas.microsoft.com/office/drawing/2014/main" id="{B8F2C9CA-C378-4821-B37F-7EF9B17330E5}"/>
                  </a:ext>
                </a:extLst>
              </p:cNvPr>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0" name="Freeform 198">
                <a:extLst>
                  <a:ext uri="{FF2B5EF4-FFF2-40B4-BE49-F238E27FC236}">
                    <a16:creationId xmlns:a16="http://schemas.microsoft.com/office/drawing/2014/main" id="{D055E36B-4877-4B10-9E46-907FC40569B9}"/>
                  </a:ext>
                </a:extLst>
              </p:cNvPr>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1" name="Freeform 199">
                <a:extLst>
                  <a:ext uri="{FF2B5EF4-FFF2-40B4-BE49-F238E27FC236}">
                    <a16:creationId xmlns:a16="http://schemas.microsoft.com/office/drawing/2014/main" id="{C8A5DA7C-9C7D-4871-99CD-EE2B1B7738D0}"/>
                  </a:ext>
                </a:extLst>
              </p:cNvPr>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2" name="Freeform 200">
                <a:extLst>
                  <a:ext uri="{FF2B5EF4-FFF2-40B4-BE49-F238E27FC236}">
                    <a16:creationId xmlns:a16="http://schemas.microsoft.com/office/drawing/2014/main" id="{1837BCB0-7455-474D-ADD8-72EE1691B4CE}"/>
                  </a:ext>
                </a:extLst>
              </p:cNvPr>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3" name="Freeform 201">
                <a:extLst>
                  <a:ext uri="{FF2B5EF4-FFF2-40B4-BE49-F238E27FC236}">
                    <a16:creationId xmlns:a16="http://schemas.microsoft.com/office/drawing/2014/main" id="{879DB25F-D472-401B-BCD2-3F491854E483}"/>
                  </a:ext>
                </a:extLst>
              </p:cNvPr>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4" name="Freeform 202">
                <a:extLst>
                  <a:ext uri="{FF2B5EF4-FFF2-40B4-BE49-F238E27FC236}">
                    <a16:creationId xmlns:a16="http://schemas.microsoft.com/office/drawing/2014/main" id="{9E3FE9D6-2D13-43EC-84F9-0A0B58CA4F41}"/>
                  </a:ext>
                </a:extLst>
              </p:cNvPr>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5" name="Freeform 203">
                <a:extLst>
                  <a:ext uri="{FF2B5EF4-FFF2-40B4-BE49-F238E27FC236}">
                    <a16:creationId xmlns:a16="http://schemas.microsoft.com/office/drawing/2014/main" id="{2570E39A-E3EC-4C8D-B89E-27626570EEA7}"/>
                  </a:ext>
                </a:extLst>
              </p:cNvPr>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6" name="Freeform 204">
                <a:extLst>
                  <a:ext uri="{FF2B5EF4-FFF2-40B4-BE49-F238E27FC236}">
                    <a16:creationId xmlns:a16="http://schemas.microsoft.com/office/drawing/2014/main" id="{6010193A-2690-44E0-A074-5607BB29C02A}"/>
                  </a:ext>
                </a:extLst>
              </p:cNvPr>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7" name="Freeform 206">
                <a:extLst>
                  <a:ext uri="{FF2B5EF4-FFF2-40B4-BE49-F238E27FC236}">
                    <a16:creationId xmlns:a16="http://schemas.microsoft.com/office/drawing/2014/main" id="{209A100C-9D5D-422C-B0EF-22B47EF438EB}"/>
                  </a:ext>
                </a:extLst>
              </p:cNvPr>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8" name="Freeform 207">
                <a:extLst>
                  <a:ext uri="{FF2B5EF4-FFF2-40B4-BE49-F238E27FC236}">
                    <a16:creationId xmlns:a16="http://schemas.microsoft.com/office/drawing/2014/main" id="{D1C33447-F4F3-4C06-AE47-C80B742B1F3D}"/>
                  </a:ext>
                </a:extLst>
              </p:cNvPr>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9" name="Freeform 208">
                <a:extLst>
                  <a:ext uri="{FF2B5EF4-FFF2-40B4-BE49-F238E27FC236}">
                    <a16:creationId xmlns:a16="http://schemas.microsoft.com/office/drawing/2014/main" id="{9E3BED56-818A-42E8-8357-2D2809B1F771}"/>
                  </a:ext>
                </a:extLst>
              </p:cNvPr>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0" name="Freeform 209">
                <a:extLst>
                  <a:ext uri="{FF2B5EF4-FFF2-40B4-BE49-F238E27FC236}">
                    <a16:creationId xmlns:a16="http://schemas.microsoft.com/office/drawing/2014/main" id="{7F9FE0EF-CC19-4B99-855E-710B4BAD3206}"/>
                  </a:ext>
                </a:extLst>
              </p:cNvPr>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1" name="Freeform 210">
                <a:extLst>
                  <a:ext uri="{FF2B5EF4-FFF2-40B4-BE49-F238E27FC236}">
                    <a16:creationId xmlns:a16="http://schemas.microsoft.com/office/drawing/2014/main" id="{4D6C7721-34AC-4726-B38F-279D31D936E8}"/>
                  </a:ext>
                </a:extLst>
              </p:cNvPr>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2" name="Freeform 211">
                <a:extLst>
                  <a:ext uri="{FF2B5EF4-FFF2-40B4-BE49-F238E27FC236}">
                    <a16:creationId xmlns:a16="http://schemas.microsoft.com/office/drawing/2014/main" id="{ABC8ACFF-6E05-4AB1-B3B4-247EB91AF3CE}"/>
                  </a:ext>
                </a:extLst>
              </p:cNvPr>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3" name="Freeform 212">
                <a:extLst>
                  <a:ext uri="{FF2B5EF4-FFF2-40B4-BE49-F238E27FC236}">
                    <a16:creationId xmlns:a16="http://schemas.microsoft.com/office/drawing/2014/main" id="{D37048DD-487F-4A2A-9AFB-973F1E81C701}"/>
                  </a:ext>
                </a:extLst>
              </p:cNvPr>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427" name="组合 426">
              <a:extLst>
                <a:ext uri="{FF2B5EF4-FFF2-40B4-BE49-F238E27FC236}">
                  <a16:creationId xmlns:a16="http://schemas.microsoft.com/office/drawing/2014/main" id="{4D57ABE6-45C2-4434-AD85-EFA08C4F889A}"/>
                </a:ext>
              </a:extLst>
            </p:cNvPr>
            <p:cNvGrpSpPr/>
            <p:nvPr/>
          </p:nvGrpSpPr>
          <p:grpSpPr>
            <a:xfrm>
              <a:off x="3869090" y="4175444"/>
              <a:ext cx="723795" cy="739644"/>
              <a:chOff x="5268913" y="4124325"/>
              <a:chExt cx="652463" cy="666751"/>
            </a:xfrm>
            <a:solidFill>
              <a:schemeClr val="bg1"/>
            </a:solidFill>
          </p:grpSpPr>
          <p:sp>
            <p:nvSpPr>
              <p:cNvPr id="708" name="Freeform 719">
                <a:extLst>
                  <a:ext uri="{FF2B5EF4-FFF2-40B4-BE49-F238E27FC236}">
                    <a16:creationId xmlns:a16="http://schemas.microsoft.com/office/drawing/2014/main" id="{4E36439C-E626-4276-9839-BC8B9DCB4F66}"/>
                  </a:ext>
                </a:extLst>
              </p:cNvPr>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9" name="Freeform 720">
                <a:extLst>
                  <a:ext uri="{FF2B5EF4-FFF2-40B4-BE49-F238E27FC236}">
                    <a16:creationId xmlns:a16="http://schemas.microsoft.com/office/drawing/2014/main" id="{1CC6C8D4-8839-49D0-A44B-4EDB391DD058}"/>
                  </a:ext>
                </a:extLst>
              </p:cNvPr>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0" name="Freeform 721">
                <a:extLst>
                  <a:ext uri="{FF2B5EF4-FFF2-40B4-BE49-F238E27FC236}">
                    <a16:creationId xmlns:a16="http://schemas.microsoft.com/office/drawing/2014/main" id="{95AB0F58-91B4-4C47-B10F-68E0FF20D8BB}"/>
                  </a:ext>
                </a:extLst>
              </p:cNvPr>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1" name="Freeform 722">
                <a:extLst>
                  <a:ext uri="{FF2B5EF4-FFF2-40B4-BE49-F238E27FC236}">
                    <a16:creationId xmlns:a16="http://schemas.microsoft.com/office/drawing/2014/main" id="{BEE53DAB-C229-4C29-95AC-48A90A51A865}"/>
                  </a:ext>
                </a:extLst>
              </p:cNvPr>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2" name="Freeform 723">
                <a:extLst>
                  <a:ext uri="{FF2B5EF4-FFF2-40B4-BE49-F238E27FC236}">
                    <a16:creationId xmlns:a16="http://schemas.microsoft.com/office/drawing/2014/main" id="{6F0C7E1F-D367-4E54-BEC3-A8BDB7E1EA53}"/>
                  </a:ext>
                </a:extLst>
              </p:cNvPr>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3" name="Freeform 724">
                <a:extLst>
                  <a:ext uri="{FF2B5EF4-FFF2-40B4-BE49-F238E27FC236}">
                    <a16:creationId xmlns:a16="http://schemas.microsoft.com/office/drawing/2014/main" id="{8784F686-2928-4878-BB54-97D8D6FBB1B4}"/>
                  </a:ext>
                </a:extLst>
              </p:cNvPr>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4" name="Freeform 725">
                <a:extLst>
                  <a:ext uri="{FF2B5EF4-FFF2-40B4-BE49-F238E27FC236}">
                    <a16:creationId xmlns:a16="http://schemas.microsoft.com/office/drawing/2014/main" id="{3453B135-3AB9-495B-8E75-39E4FFEC3EE7}"/>
                  </a:ext>
                </a:extLst>
              </p:cNvPr>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5" name="Freeform 726">
                <a:extLst>
                  <a:ext uri="{FF2B5EF4-FFF2-40B4-BE49-F238E27FC236}">
                    <a16:creationId xmlns:a16="http://schemas.microsoft.com/office/drawing/2014/main" id="{2E44F0B8-FDA3-496D-A31E-9CD005029E35}"/>
                  </a:ext>
                </a:extLst>
              </p:cNvPr>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6" name="Freeform 727">
                <a:extLst>
                  <a:ext uri="{FF2B5EF4-FFF2-40B4-BE49-F238E27FC236}">
                    <a16:creationId xmlns:a16="http://schemas.microsoft.com/office/drawing/2014/main" id="{BE619529-DBC1-4F32-926C-965CB4D455DE}"/>
                  </a:ext>
                </a:extLst>
              </p:cNvPr>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7" name="Freeform 728">
                <a:extLst>
                  <a:ext uri="{FF2B5EF4-FFF2-40B4-BE49-F238E27FC236}">
                    <a16:creationId xmlns:a16="http://schemas.microsoft.com/office/drawing/2014/main" id="{B8631A74-63AB-4720-84F9-0389BEDC1D5B}"/>
                  </a:ext>
                </a:extLst>
              </p:cNvPr>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8" name="Freeform 729">
                <a:extLst>
                  <a:ext uri="{FF2B5EF4-FFF2-40B4-BE49-F238E27FC236}">
                    <a16:creationId xmlns:a16="http://schemas.microsoft.com/office/drawing/2014/main" id="{26F3EB07-DF6D-4132-8B45-0CF293E9A9F3}"/>
                  </a:ext>
                </a:extLst>
              </p:cNvPr>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9" name="Freeform 730">
                <a:extLst>
                  <a:ext uri="{FF2B5EF4-FFF2-40B4-BE49-F238E27FC236}">
                    <a16:creationId xmlns:a16="http://schemas.microsoft.com/office/drawing/2014/main" id="{5C49DFC4-BFCB-44FE-A830-ED3B87E593CE}"/>
                  </a:ext>
                </a:extLst>
              </p:cNvPr>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0" name="Freeform 731">
                <a:extLst>
                  <a:ext uri="{FF2B5EF4-FFF2-40B4-BE49-F238E27FC236}">
                    <a16:creationId xmlns:a16="http://schemas.microsoft.com/office/drawing/2014/main" id="{3BB71A1C-390A-4B7D-9D75-EFF089F9AEC4}"/>
                  </a:ext>
                </a:extLst>
              </p:cNvPr>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1" name="Freeform 732">
                <a:extLst>
                  <a:ext uri="{FF2B5EF4-FFF2-40B4-BE49-F238E27FC236}">
                    <a16:creationId xmlns:a16="http://schemas.microsoft.com/office/drawing/2014/main" id="{5F4D2894-EAB8-4866-92E6-D9EEFE4FAB63}"/>
                  </a:ext>
                </a:extLst>
              </p:cNvPr>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2" name="Freeform 733">
                <a:extLst>
                  <a:ext uri="{FF2B5EF4-FFF2-40B4-BE49-F238E27FC236}">
                    <a16:creationId xmlns:a16="http://schemas.microsoft.com/office/drawing/2014/main" id="{CA7D31B7-0F9D-4B47-9380-50B9AA7915AE}"/>
                  </a:ext>
                </a:extLst>
              </p:cNvPr>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3" name="Freeform 734">
                <a:extLst>
                  <a:ext uri="{FF2B5EF4-FFF2-40B4-BE49-F238E27FC236}">
                    <a16:creationId xmlns:a16="http://schemas.microsoft.com/office/drawing/2014/main" id="{CAA32F88-D6A2-493A-AA06-2496D1891BF4}"/>
                  </a:ext>
                </a:extLst>
              </p:cNvPr>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4" name="Freeform 735">
                <a:extLst>
                  <a:ext uri="{FF2B5EF4-FFF2-40B4-BE49-F238E27FC236}">
                    <a16:creationId xmlns:a16="http://schemas.microsoft.com/office/drawing/2014/main" id="{C4256399-D2B9-4C09-9CF4-3B53964923A1}"/>
                  </a:ext>
                </a:extLst>
              </p:cNvPr>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5" name="Freeform 736">
                <a:extLst>
                  <a:ext uri="{FF2B5EF4-FFF2-40B4-BE49-F238E27FC236}">
                    <a16:creationId xmlns:a16="http://schemas.microsoft.com/office/drawing/2014/main" id="{D8C0D066-D378-4811-9558-16A1B6430701}"/>
                  </a:ext>
                </a:extLst>
              </p:cNvPr>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6" name="Freeform 737">
                <a:extLst>
                  <a:ext uri="{FF2B5EF4-FFF2-40B4-BE49-F238E27FC236}">
                    <a16:creationId xmlns:a16="http://schemas.microsoft.com/office/drawing/2014/main" id="{58927DE3-F8D5-4962-95E8-AAFF58A48804}"/>
                  </a:ext>
                </a:extLst>
              </p:cNvPr>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7" name="Freeform 738">
                <a:extLst>
                  <a:ext uri="{FF2B5EF4-FFF2-40B4-BE49-F238E27FC236}">
                    <a16:creationId xmlns:a16="http://schemas.microsoft.com/office/drawing/2014/main" id="{6DF8AA77-9461-40C3-A507-BCC76DEDABBF}"/>
                  </a:ext>
                </a:extLst>
              </p:cNvPr>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428" name="组合 427">
              <a:extLst>
                <a:ext uri="{FF2B5EF4-FFF2-40B4-BE49-F238E27FC236}">
                  <a16:creationId xmlns:a16="http://schemas.microsoft.com/office/drawing/2014/main" id="{2B792B22-A471-4746-A670-52EC6BFD3C91}"/>
                </a:ext>
              </a:extLst>
            </p:cNvPr>
            <p:cNvGrpSpPr/>
            <p:nvPr/>
          </p:nvGrpSpPr>
          <p:grpSpPr>
            <a:xfrm>
              <a:off x="7297885" y="2601890"/>
              <a:ext cx="483459" cy="489186"/>
              <a:chOff x="4194175" y="1193800"/>
              <a:chExt cx="669926" cy="677863"/>
            </a:xfrm>
            <a:solidFill>
              <a:schemeClr val="bg1"/>
            </a:solidFill>
          </p:grpSpPr>
          <p:sp>
            <p:nvSpPr>
              <p:cNvPr id="670" name="Freeform 867">
                <a:extLst>
                  <a:ext uri="{FF2B5EF4-FFF2-40B4-BE49-F238E27FC236}">
                    <a16:creationId xmlns:a16="http://schemas.microsoft.com/office/drawing/2014/main" id="{5FA347A1-FFFC-4B45-9EED-E0EA841E689A}"/>
                  </a:ext>
                </a:extLst>
              </p:cNvPr>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1" name="Freeform 868">
                <a:extLst>
                  <a:ext uri="{FF2B5EF4-FFF2-40B4-BE49-F238E27FC236}">
                    <a16:creationId xmlns:a16="http://schemas.microsoft.com/office/drawing/2014/main" id="{F7D8C91B-6E94-4854-9EE0-2E7E14F6D630}"/>
                  </a:ext>
                </a:extLst>
              </p:cNvPr>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2" name="Freeform 869">
                <a:extLst>
                  <a:ext uri="{FF2B5EF4-FFF2-40B4-BE49-F238E27FC236}">
                    <a16:creationId xmlns:a16="http://schemas.microsoft.com/office/drawing/2014/main" id="{2732DCC6-85D8-43A2-856E-3AE09224D1C3}"/>
                  </a:ext>
                </a:extLst>
              </p:cNvPr>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3" name="Freeform 870">
                <a:extLst>
                  <a:ext uri="{FF2B5EF4-FFF2-40B4-BE49-F238E27FC236}">
                    <a16:creationId xmlns:a16="http://schemas.microsoft.com/office/drawing/2014/main" id="{42096D36-4224-4283-8B34-95925CAE7BDA}"/>
                  </a:ext>
                </a:extLst>
              </p:cNvPr>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4" name="Freeform 871">
                <a:extLst>
                  <a:ext uri="{FF2B5EF4-FFF2-40B4-BE49-F238E27FC236}">
                    <a16:creationId xmlns:a16="http://schemas.microsoft.com/office/drawing/2014/main" id="{DB5BE56C-953D-475A-A060-AFC4029B359E}"/>
                  </a:ext>
                </a:extLst>
              </p:cNvPr>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5" name="Freeform 872">
                <a:extLst>
                  <a:ext uri="{FF2B5EF4-FFF2-40B4-BE49-F238E27FC236}">
                    <a16:creationId xmlns:a16="http://schemas.microsoft.com/office/drawing/2014/main" id="{5389910C-D829-4DED-8D73-EBEA2FE63019}"/>
                  </a:ext>
                </a:extLst>
              </p:cNvPr>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6" name="Freeform 873">
                <a:extLst>
                  <a:ext uri="{FF2B5EF4-FFF2-40B4-BE49-F238E27FC236}">
                    <a16:creationId xmlns:a16="http://schemas.microsoft.com/office/drawing/2014/main" id="{7FE78FB7-71D7-4B23-8AD7-0A77E389C39F}"/>
                  </a:ext>
                </a:extLst>
              </p:cNvPr>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7" name="Freeform 874">
                <a:extLst>
                  <a:ext uri="{FF2B5EF4-FFF2-40B4-BE49-F238E27FC236}">
                    <a16:creationId xmlns:a16="http://schemas.microsoft.com/office/drawing/2014/main" id="{5E423311-FFC8-48F5-8113-F276EF83F071}"/>
                  </a:ext>
                </a:extLst>
              </p:cNvPr>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8" name="Freeform 875">
                <a:extLst>
                  <a:ext uri="{FF2B5EF4-FFF2-40B4-BE49-F238E27FC236}">
                    <a16:creationId xmlns:a16="http://schemas.microsoft.com/office/drawing/2014/main" id="{3CA5D505-4355-40EB-A051-B3332A7D0C41}"/>
                  </a:ext>
                </a:extLst>
              </p:cNvPr>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9" name="Freeform 876">
                <a:extLst>
                  <a:ext uri="{FF2B5EF4-FFF2-40B4-BE49-F238E27FC236}">
                    <a16:creationId xmlns:a16="http://schemas.microsoft.com/office/drawing/2014/main" id="{2FA73F82-8537-4DEE-BA50-266D50019B0B}"/>
                  </a:ext>
                </a:extLst>
              </p:cNvPr>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0" name="Freeform 877">
                <a:extLst>
                  <a:ext uri="{FF2B5EF4-FFF2-40B4-BE49-F238E27FC236}">
                    <a16:creationId xmlns:a16="http://schemas.microsoft.com/office/drawing/2014/main" id="{D1D649A1-572F-40A7-B2B9-19755862ED3E}"/>
                  </a:ext>
                </a:extLst>
              </p:cNvPr>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1" name="Freeform 878">
                <a:extLst>
                  <a:ext uri="{FF2B5EF4-FFF2-40B4-BE49-F238E27FC236}">
                    <a16:creationId xmlns:a16="http://schemas.microsoft.com/office/drawing/2014/main" id="{BD875DE0-BA81-4043-BDCE-865DF2AF165B}"/>
                  </a:ext>
                </a:extLst>
              </p:cNvPr>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2" name="Freeform 879">
                <a:extLst>
                  <a:ext uri="{FF2B5EF4-FFF2-40B4-BE49-F238E27FC236}">
                    <a16:creationId xmlns:a16="http://schemas.microsoft.com/office/drawing/2014/main" id="{894CC97A-5C46-421A-835E-A5CE0BB03589}"/>
                  </a:ext>
                </a:extLst>
              </p:cNvPr>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3" name="Freeform 880">
                <a:extLst>
                  <a:ext uri="{FF2B5EF4-FFF2-40B4-BE49-F238E27FC236}">
                    <a16:creationId xmlns:a16="http://schemas.microsoft.com/office/drawing/2014/main" id="{E04950BD-01FD-43D9-89BC-0CF5F9C2430E}"/>
                  </a:ext>
                </a:extLst>
              </p:cNvPr>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4" name="Freeform 881">
                <a:extLst>
                  <a:ext uri="{FF2B5EF4-FFF2-40B4-BE49-F238E27FC236}">
                    <a16:creationId xmlns:a16="http://schemas.microsoft.com/office/drawing/2014/main" id="{1E726CFE-993D-4E33-9E81-7F796C50B23B}"/>
                  </a:ext>
                </a:extLst>
              </p:cNvPr>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5" name="Freeform 882">
                <a:extLst>
                  <a:ext uri="{FF2B5EF4-FFF2-40B4-BE49-F238E27FC236}">
                    <a16:creationId xmlns:a16="http://schemas.microsoft.com/office/drawing/2014/main" id="{884344DA-6510-4BEE-8F11-FDE758F6649C}"/>
                  </a:ext>
                </a:extLst>
              </p:cNvPr>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6" name="Freeform 883">
                <a:extLst>
                  <a:ext uri="{FF2B5EF4-FFF2-40B4-BE49-F238E27FC236}">
                    <a16:creationId xmlns:a16="http://schemas.microsoft.com/office/drawing/2014/main" id="{72DCA1F7-262A-4DAB-B872-69D2D5E19B3B}"/>
                  </a:ext>
                </a:extLst>
              </p:cNvPr>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7" name="Freeform 884">
                <a:extLst>
                  <a:ext uri="{FF2B5EF4-FFF2-40B4-BE49-F238E27FC236}">
                    <a16:creationId xmlns:a16="http://schemas.microsoft.com/office/drawing/2014/main" id="{74A0CDBF-4DE6-4DE6-AED0-1AD8FA8BC850}"/>
                  </a:ext>
                </a:extLst>
              </p:cNvPr>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8" name="Freeform 885">
                <a:extLst>
                  <a:ext uri="{FF2B5EF4-FFF2-40B4-BE49-F238E27FC236}">
                    <a16:creationId xmlns:a16="http://schemas.microsoft.com/office/drawing/2014/main" id="{A3C80ED7-0809-46DF-82E1-CDAE9A166A8C}"/>
                  </a:ext>
                </a:extLst>
              </p:cNvPr>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9" name="Freeform 886">
                <a:extLst>
                  <a:ext uri="{FF2B5EF4-FFF2-40B4-BE49-F238E27FC236}">
                    <a16:creationId xmlns:a16="http://schemas.microsoft.com/office/drawing/2014/main" id="{ECD9ACFD-3762-4785-AE9B-9F79312CB1E3}"/>
                  </a:ext>
                </a:extLst>
              </p:cNvPr>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0" name="Freeform 887">
                <a:extLst>
                  <a:ext uri="{FF2B5EF4-FFF2-40B4-BE49-F238E27FC236}">
                    <a16:creationId xmlns:a16="http://schemas.microsoft.com/office/drawing/2014/main" id="{D82F2BDE-4667-4A99-9BD9-125FD20C85A9}"/>
                  </a:ext>
                </a:extLst>
              </p:cNvPr>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1" name="Freeform 888">
                <a:extLst>
                  <a:ext uri="{FF2B5EF4-FFF2-40B4-BE49-F238E27FC236}">
                    <a16:creationId xmlns:a16="http://schemas.microsoft.com/office/drawing/2014/main" id="{9B9267F8-7437-47C8-83FC-7525D5F55431}"/>
                  </a:ext>
                </a:extLst>
              </p:cNvPr>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2" name="Freeform 889">
                <a:extLst>
                  <a:ext uri="{FF2B5EF4-FFF2-40B4-BE49-F238E27FC236}">
                    <a16:creationId xmlns:a16="http://schemas.microsoft.com/office/drawing/2014/main" id="{897F8B31-BC04-4EF3-B6EB-CE4F7B59B5FA}"/>
                  </a:ext>
                </a:extLst>
              </p:cNvPr>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3" name="Freeform 890">
                <a:extLst>
                  <a:ext uri="{FF2B5EF4-FFF2-40B4-BE49-F238E27FC236}">
                    <a16:creationId xmlns:a16="http://schemas.microsoft.com/office/drawing/2014/main" id="{D4C208C1-052C-45E6-88C3-45F602BC86C0}"/>
                  </a:ext>
                </a:extLst>
              </p:cNvPr>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4" name="Freeform 891">
                <a:extLst>
                  <a:ext uri="{FF2B5EF4-FFF2-40B4-BE49-F238E27FC236}">
                    <a16:creationId xmlns:a16="http://schemas.microsoft.com/office/drawing/2014/main" id="{91CC835E-DCF8-446D-BB8C-3791FB5DFE1B}"/>
                  </a:ext>
                </a:extLst>
              </p:cNvPr>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5" name="Freeform 892">
                <a:extLst>
                  <a:ext uri="{FF2B5EF4-FFF2-40B4-BE49-F238E27FC236}">
                    <a16:creationId xmlns:a16="http://schemas.microsoft.com/office/drawing/2014/main" id="{7319BC23-201C-4A4B-BFED-09E13D69F887}"/>
                  </a:ext>
                </a:extLst>
              </p:cNvPr>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6" name="Freeform 893">
                <a:extLst>
                  <a:ext uri="{FF2B5EF4-FFF2-40B4-BE49-F238E27FC236}">
                    <a16:creationId xmlns:a16="http://schemas.microsoft.com/office/drawing/2014/main" id="{0B25853E-255A-4D1E-ACC2-90E240437A11}"/>
                  </a:ext>
                </a:extLst>
              </p:cNvPr>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7" name="Freeform 894">
                <a:extLst>
                  <a:ext uri="{FF2B5EF4-FFF2-40B4-BE49-F238E27FC236}">
                    <a16:creationId xmlns:a16="http://schemas.microsoft.com/office/drawing/2014/main" id="{14D38CE2-ED3B-4FD2-AD85-56A953B415FF}"/>
                  </a:ext>
                </a:extLst>
              </p:cNvPr>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8" name="Freeform 895">
                <a:extLst>
                  <a:ext uri="{FF2B5EF4-FFF2-40B4-BE49-F238E27FC236}">
                    <a16:creationId xmlns:a16="http://schemas.microsoft.com/office/drawing/2014/main" id="{756E9040-E78E-4F9E-A29A-5401474773C5}"/>
                  </a:ext>
                </a:extLst>
              </p:cNvPr>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9" name="Freeform 896">
                <a:extLst>
                  <a:ext uri="{FF2B5EF4-FFF2-40B4-BE49-F238E27FC236}">
                    <a16:creationId xmlns:a16="http://schemas.microsoft.com/office/drawing/2014/main" id="{0425BFCE-A457-41E1-99C3-8EEF803F4A03}"/>
                  </a:ext>
                </a:extLst>
              </p:cNvPr>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0" name="Freeform 897">
                <a:extLst>
                  <a:ext uri="{FF2B5EF4-FFF2-40B4-BE49-F238E27FC236}">
                    <a16:creationId xmlns:a16="http://schemas.microsoft.com/office/drawing/2014/main" id="{A5F7E87F-38C7-4671-AEB2-54011466EFA7}"/>
                  </a:ext>
                </a:extLst>
              </p:cNvPr>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1" name="Freeform 898">
                <a:extLst>
                  <a:ext uri="{FF2B5EF4-FFF2-40B4-BE49-F238E27FC236}">
                    <a16:creationId xmlns:a16="http://schemas.microsoft.com/office/drawing/2014/main" id="{67C93651-52C6-4164-A633-5174A6AEDED7}"/>
                  </a:ext>
                </a:extLst>
              </p:cNvPr>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2" name="Freeform 899">
                <a:extLst>
                  <a:ext uri="{FF2B5EF4-FFF2-40B4-BE49-F238E27FC236}">
                    <a16:creationId xmlns:a16="http://schemas.microsoft.com/office/drawing/2014/main" id="{E4C532BA-E3D8-4BEE-94DC-1C9EB84234F2}"/>
                  </a:ext>
                </a:extLst>
              </p:cNvPr>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3" name="Freeform 900">
                <a:extLst>
                  <a:ext uri="{FF2B5EF4-FFF2-40B4-BE49-F238E27FC236}">
                    <a16:creationId xmlns:a16="http://schemas.microsoft.com/office/drawing/2014/main" id="{BC3A047C-AC1E-4E76-A7AA-A087BA23F872}"/>
                  </a:ext>
                </a:extLst>
              </p:cNvPr>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4" name="Freeform 901">
                <a:extLst>
                  <a:ext uri="{FF2B5EF4-FFF2-40B4-BE49-F238E27FC236}">
                    <a16:creationId xmlns:a16="http://schemas.microsoft.com/office/drawing/2014/main" id="{EB3A9F06-56E8-4D9C-96C1-9609166FB56E}"/>
                  </a:ext>
                </a:extLst>
              </p:cNvPr>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5" name="Freeform 902">
                <a:extLst>
                  <a:ext uri="{FF2B5EF4-FFF2-40B4-BE49-F238E27FC236}">
                    <a16:creationId xmlns:a16="http://schemas.microsoft.com/office/drawing/2014/main" id="{E0F2514E-C6A8-474D-A045-BB5E4E72EB4B}"/>
                  </a:ext>
                </a:extLst>
              </p:cNvPr>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6" name="Freeform 903">
                <a:extLst>
                  <a:ext uri="{FF2B5EF4-FFF2-40B4-BE49-F238E27FC236}">
                    <a16:creationId xmlns:a16="http://schemas.microsoft.com/office/drawing/2014/main" id="{91C2EA6F-E361-41BD-A38F-D2157A3E731B}"/>
                  </a:ext>
                </a:extLst>
              </p:cNvPr>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7" name="Freeform 904">
                <a:extLst>
                  <a:ext uri="{FF2B5EF4-FFF2-40B4-BE49-F238E27FC236}">
                    <a16:creationId xmlns:a16="http://schemas.microsoft.com/office/drawing/2014/main" id="{AF47C14E-F162-4BE0-BBEB-DEF8D52FCE7F}"/>
                  </a:ext>
                </a:extLst>
              </p:cNvPr>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429" name="组合 428">
              <a:extLst>
                <a:ext uri="{FF2B5EF4-FFF2-40B4-BE49-F238E27FC236}">
                  <a16:creationId xmlns:a16="http://schemas.microsoft.com/office/drawing/2014/main" id="{710D7E6A-ED90-413E-870E-732BFFEBCBA3}"/>
                </a:ext>
              </a:extLst>
            </p:cNvPr>
            <p:cNvGrpSpPr/>
            <p:nvPr/>
          </p:nvGrpSpPr>
          <p:grpSpPr>
            <a:xfrm>
              <a:off x="5214271" y="2185209"/>
              <a:ext cx="774866" cy="794236"/>
              <a:chOff x="3282950" y="1154113"/>
              <a:chExt cx="698501" cy="715963"/>
            </a:xfrm>
            <a:solidFill>
              <a:schemeClr val="bg1"/>
            </a:solidFill>
          </p:grpSpPr>
          <p:sp>
            <p:nvSpPr>
              <p:cNvPr id="647" name="Freeform 905">
                <a:extLst>
                  <a:ext uri="{FF2B5EF4-FFF2-40B4-BE49-F238E27FC236}">
                    <a16:creationId xmlns:a16="http://schemas.microsoft.com/office/drawing/2014/main" id="{B4D1DCF1-2D67-4C92-839E-877DC671E08B}"/>
                  </a:ext>
                </a:extLst>
              </p:cNvPr>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8" name="Freeform 906">
                <a:extLst>
                  <a:ext uri="{FF2B5EF4-FFF2-40B4-BE49-F238E27FC236}">
                    <a16:creationId xmlns:a16="http://schemas.microsoft.com/office/drawing/2014/main" id="{7D9D1679-D971-4106-81F9-7E9C7E9BA6A8}"/>
                  </a:ext>
                </a:extLst>
              </p:cNvPr>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9" name="Freeform 907">
                <a:extLst>
                  <a:ext uri="{FF2B5EF4-FFF2-40B4-BE49-F238E27FC236}">
                    <a16:creationId xmlns:a16="http://schemas.microsoft.com/office/drawing/2014/main" id="{5330C68B-47C7-48E5-B25B-FB9B0792963D}"/>
                  </a:ext>
                </a:extLst>
              </p:cNvPr>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0" name="Freeform 908">
                <a:extLst>
                  <a:ext uri="{FF2B5EF4-FFF2-40B4-BE49-F238E27FC236}">
                    <a16:creationId xmlns:a16="http://schemas.microsoft.com/office/drawing/2014/main" id="{ED99ABF4-61D2-4D8E-805E-84A731B9FC58}"/>
                  </a:ext>
                </a:extLst>
              </p:cNvPr>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1" name="Freeform 909">
                <a:extLst>
                  <a:ext uri="{FF2B5EF4-FFF2-40B4-BE49-F238E27FC236}">
                    <a16:creationId xmlns:a16="http://schemas.microsoft.com/office/drawing/2014/main" id="{17EBD809-EB6D-4393-8527-30D5EF8F9915}"/>
                  </a:ext>
                </a:extLst>
              </p:cNvPr>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2" name="Freeform 910">
                <a:extLst>
                  <a:ext uri="{FF2B5EF4-FFF2-40B4-BE49-F238E27FC236}">
                    <a16:creationId xmlns:a16="http://schemas.microsoft.com/office/drawing/2014/main" id="{80AF651C-6EF8-4284-8BF6-4A981F81F526}"/>
                  </a:ext>
                </a:extLst>
              </p:cNvPr>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3" name="Freeform 911">
                <a:extLst>
                  <a:ext uri="{FF2B5EF4-FFF2-40B4-BE49-F238E27FC236}">
                    <a16:creationId xmlns:a16="http://schemas.microsoft.com/office/drawing/2014/main" id="{06EDFDEE-CD43-4380-BE73-FE7877E24CEB}"/>
                  </a:ext>
                </a:extLst>
              </p:cNvPr>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4" name="Freeform 912">
                <a:extLst>
                  <a:ext uri="{FF2B5EF4-FFF2-40B4-BE49-F238E27FC236}">
                    <a16:creationId xmlns:a16="http://schemas.microsoft.com/office/drawing/2014/main" id="{342141DB-A0E5-47FE-A161-AEB02FA08146}"/>
                  </a:ext>
                </a:extLst>
              </p:cNvPr>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5" name="Freeform 913">
                <a:extLst>
                  <a:ext uri="{FF2B5EF4-FFF2-40B4-BE49-F238E27FC236}">
                    <a16:creationId xmlns:a16="http://schemas.microsoft.com/office/drawing/2014/main" id="{54DCAD1F-6661-4984-B41C-20A85A130D54}"/>
                  </a:ext>
                </a:extLst>
              </p:cNvPr>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6" name="Freeform 914">
                <a:extLst>
                  <a:ext uri="{FF2B5EF4-FFF2-40B4-BE49-F238E27FC236}">
                    <a16:creationId xmlns:a16="http://schemas.microsoft.com/office/drawing/2014/main" id="{1E887F3F-5379-400C-BA9A-9F8F88ACBED5}"/>
                  </a:ext>
                </a:extLst>
              </p:cNvPr>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7" name="Freeform 915">
                <a:extLst>
                  <a:ext uri="{FF2B5EF4-FFF2-40B4-BE49-F238E27FC236}">
                    <a16:creationId xmlns:a16="http://schemas.microsoft.com/office/drawing/2014/main" id="{944732F6-BAA9-415B-8E6B-11F62453F741}"/>
                  </a:ext>
                </a:extLst>
              </p:cNvPr>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8" name="Freeform 916">
                <a:extLst>
                  <a:ext uri="{FF2B5EF4-FFF2-40B4-BE49-F238E27FC236}">
                    <a16:creationId xmlns:a16="http://schemas.microsoft.com/office/drawing/2014/main" id="{37105A26-7A76-4040-B9B0-281F7458C602}"/>
                  </a:ext>
                </a:extLst>
              </p:cNvPr>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9" name="Freeform 917">
                <a:extLst>
                  <a:ext uri="{FF2B5EF4-FFF2-40B4-BE49-F238E27FC236}">
                    <a16:creationId xmlns:a16="http://schemas.microsoft.com/office/drawing/2014/main" id="{EBAA3A2E-2D69-44A6-8085-5A062EC95794}"/>
                  </a:ext>
                </a:extLst>
              </p:cNvPr>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0" name="Freeform 918">
                <a:extLst>
                  <a:ext uri="{FF2B5EF4-FFF2-40B4-BE49-F238E27FC236}">
                    <a16:creationId xmlns:a16="http://schemas.microsoft.com/office/drawing/2014/main" id="{B3B40CE1-767A-470A-97A1-86C788427893}"/>
                  </a:ext>
                </a:extLst>
              </p:cNvPr>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1" name="Freeform 919">
                <a:extLst>
                  <a:ext uri="{FF2B5EF4-FFF2-40B4-BE49-F238E27FC236}">
                    <a16:creationId xmlns:a16="http://schemas.microsoft.com/office/drawing/2014/main" id="{33FEC05F-DFBE-4DF3-A4F1-ED043A11FF09}"/>
                  </a:ext>
                </a:extLst>
              </p:cNvPr>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2" name="Freeform 920">
                <a:extLst>
                  <a:ext uri="{FF2B5EF4-FFF2-40B4-BE49-F238E27FC236}">
                    <a16:creationId xmlns:a16="http://schemas.microsoft.com/office/drawing/2014/main" id="{44D7A679-E447-404A-B8AB-17A3077DC469}"/>
                  </a:ext>
                </a:extLst>
              </p:cNvPr>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3" name="Freeform 921">
                <a:extLst>
                  <a:ext uri="{FF2B5EF4-FFF2-40B4-BE49-F238E27FC236}">
                    <a16:creationId xmlns:a16="http://schemas.microsoft.com/office/drawing/2014/main" id="{4CAFCA25-3CB4-4499-AD42-6648351ABB04}"/>
                  </a:ext>
                </a:extLst>
              </p:cNvPr>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4" name="Freeform 922">
                <a:extLst>
                  <a:ext uri="{FF2B5EF4-FFF2-40B4-BE49-F238E27FC236}">
                    <a16:creationId xmlns:a16="http://schemas.microsoft.com/office/drawing/2014/main" id="{00740F98-C3EB-4317-B32F-66ADA69D177E}"/>
                  </a:ext>
                </a:extLst>
              </p:cNvPr>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5" name="Freeform 923">
                <a:extLst>
                  <a:ext uri="{FF2B5EF4-FFF2-40B4-BE49-F238E27FC236}">
                    <a16:creationId xmlns:a16="http://schemas.microsoft.com/office/drawing/2014/main" id="{D35DC91D-DF5B-4E75-AE58-5CDD8203FCCB}"/>
                  </a:ext>
                </a:extLst>
              </p:cNvPr>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6" name="Freeform 924">
                <a:extLst>
                  <a:ext uri="{FF2B5EF4-FFF2-40B4-BE49-F238E27FC236}">
                    <a16:creationId xmlns:a16="http://schemas.microsoft.com/office/drawing/2014/main" id="{8524FA59-68F9-4A1F-A4A8-CD2EC0A23F49}"/>
                  </a:ext>
                </a:extLst>
              </p:cNvPr>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7" name="Freeform 925">
                <a:extLst>
                  <a:ext uri="{FF2B5EF4-FFF2-40B4-BE49-F238E27FC236}">
                    <a16:creationId xmlns:a16="http://schemas.microsoft.com/office/drawing/2014/main" id="{F142832A-D642-4CC7-9DA6-0FFE8BFA4633}"/>
                  </a:ext>
                </a:extLst>
              </p:cNvPr>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8" name="Freeform 926">
                <a:extLst>
                  <a:ext uri="{FF2B5EF4-FFF2-40B4-BE49-F238E27FC236}">
                    <a16:creationId xmlns:a16="http://schemas.microsoft.com/office/drawing/2014/main" id="{4A8105BD-8D2A-4B4F-B4E9-22EDFA2F432A}"/>
                  </a:ext>
                </a:extLst>
              </p:cNvPr>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9" name="Freeform 927">
                <a:extLst>
                  <a:ext uri="{FF2B5EF4-FFF2-40B4-BE49-F238E27FC236}">
                    <a16:creationId xmlns:a16="http://schemas.microsoft.com/office/drawing/2014/main" id="{C5D01F04-F71D-4746-AA4E-13DFD15679FD}"/>
                  </a:ext>
                </a:extLst>
              </p:cNvPr>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430" name="组合 429">
              <a:extLst>
                <a:ext uri="{FF2B5EF4-FFF2-40B4-BE49-F238E27FC236}">
                  <a16:creationId xmlns:a16="http://schemas.microsoft.com/office/drawing/2014/main" id="{65D77ED0-C111-400A-B764-37BEA86A74B6}"/>
                </a:ext>
              </a:extLst>
            </p:cNvPr>
            <p:cNvGrpSpPr/>
            <p:nvPr/>
          </p:nvGrpSpPr>
          <p:grpSpPr>
            <a:xfrm>
              <a:off x="7350247" y="3587005"/>
              <a:ext cx="1241703" cy="1254210"/>
              <a:chOff x="4784727" y="170534"/>
              <a:chExt cx="1241703" cy="1254210"/>
            </a:xfrm>
          </p:grpSpPr>
          <p:sp useBgFill="1">
            <p:nvSpPr>
              <p:cNvPr id="645" name="椭圆 31">
                <a:extLst>
                  <a:ext uri="{FF2B5EF4-FFF2-40B4-BE49-F238E27FC236}">
                    <a16:creationId xmlns:a16="http://schemas.microsoft.com/office/drawing/2014/main" id="{BCDE0FE1-E3FC-48E2-AFA8-4DE1942E316F}"/>
                  </a:ext>
                </a:extLst>
              </p:cNvPr>
              <p:cNvSpPr/>
              <p:nvPr/>
            </p:nvSpPr>
            <p:spPr>
              <a:xfrm rot="15654318">
                <a:off x="4778474" y="176787"/>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6" name="Freeform 15">
                <a:extLst>
                  <a:ext uri="{FF2B5EF4-FFF2-40B4-BE49-F238E27FC236}">
                    <a16:creationId xmlns:a16="http://schemas.microsoft.com/office/drawing/2014/main" id="{C6EAACC0-CB8F-4B8A-90B1-56C5B81A9B92}"/>
                  </a:ext>
                </a:extLst>
              </p:cNvPr>
              <p:cNvSpPr>
                <a:spLocks noEditPoints="1"/>
              </p:cNvSpPr>
              <p:nvPr/>
            </p:nvSpPr>
            <p:spPr bwMode="auto">
              <a:xfrm>
                <a:off x="5118630" y="444433"/>
                <a:ext cx="628649" cy="615951"/>
              </a:xfrm>
              <a:custGeom>
                <a:avLst/>
                <a:gdLst>
                  <a:gd name="T0" fmla="*/ 490 w 553"/>
                  <a:gd name="T1" fmla="*/ 106 h 540"/>
                  <a:gd name="T2" fmla="*/ 63 w 553"/>
                  <a:gd name="T3" fmla="*/ 297 h 540"/>
                  <a:gd name="T4" fmla="*/ 29 w 553"/>
                  <a:gd name="T5" fmla="*/ 432 h 540"/>
                  <a:gd name="T6" fmla="*/ 504 w 553"/>
                  <a:gd name="T7" fmla="*/ 454 h 540"/>
                  <a:gd name="T8" fmla="*/ 524 w 553"/>
                  <a:gd name="T9" fmla="*/ 343 h 540"/>
                  <a:gd name="T10" fmla="*/ 113 w 553"/>
                  <a:gd name="T11" fmla="*/ 399 h 540"/>
                  <a:gd name="T12" fmla="*/ 113 w 553"/>
                  <a:gd name="T13" fmla="*/ 334 h 540"/>
                  <a:gd name="T14" fmla="*/ 113 w 553"/>
                  <a:gd name="T15" fmla="*/ 399 h 540"/>
                  <a:gd name="T16" fmla="*/ 131 w 553"/>
                  <a:gd name="T17" fmla="*/ 159 h 540"/>
                  <a:gd name="T18" fmla="*/ 262 w 553"/>
                  <a:gd name="T19" fmla="*/ 146 h 540"/>
                  <a:gd name="T20" fmla="*/ 143 w 553"/>
                  <a:gd name="T21" fmla="*/ 249 h 540"/>
                  <a:gd name="T22" fmla="*/ 357 w 553"/>
                  <a:gd name="T23" fmla="*/ 406 h 540"/>
                  <a:gd name="T24" fmla="*/ 186 w 553"/>
                  <a:gd name="T25" fmla="*/ 397 h 540"/>
                  <a:gd name="T26" fmla="*/ 357 w 553"/>
                  <a:gd name="T27" fmla="*/ 387 h 540"/>
                  <a:gd name="T28" fmla="*/ 357 w 553"/>
                  <a:gd name="T29" fmla="*/ 406 h 540"/>
                  <a:gd name="T30" fmla="*/ 196 w 553"/>
                  <a:gd name="T31" fmla="*/ 363 h 540"/>
                  <a:gd name="T32" fmla="*/ 196 w 553"/>
                  <a:gd name="T33" fmla="*/ 344 h 540"/>
                  <a:gd name="T34" fmla="*/ 367 w 553"/>
                  <a:gd name="T35" fmla="*/ 354 h 540"/>
                  <a:gd name="T36" fmla="*/ 357 w 553"/>
                  <a:gd name="T37" fmla="*/ 321 h 540"/>
                  <a:gd name="T38" fmla="*/ 186 w 553"/>
                  <a:gd name="T39" fmla="*/ 311 h 540"/>
                  <a:gd name="T40" fmla="*/ 357 w 553"/>
                  <a:gd name="T41" fmla="*/ 302 h 540"/>
                  <a:gd name="T42" fmla="*/ 357 w 553"/>
                  <a:gd name="T43" fmla="*/ 321 h 540"/>
                  <a:gd name="T44" fmla="*/ 291 w 553"/>
                  <a:gd name="T45" fmla="*/ 146 h 540"/>
                  <a:gd name="T46" fmla="*/ 422 w 553"/>
                  <a:gd name="T47" fmla="*/ 159 h 540"/>
                  <a:gd name="T48" fmla="*/ 410 w 553"/>
                  <a:gd name="T49" fmla="*/ 249 h 540"/>
                  <a:gd name="T50" fmla="*/ 440 w 553"/>
                  <a:gd name="T51" fmla="*/ 399 h 540"/>
                  <a:gd name="T52" fmla="*/ 440 w 553"/>
                  <a:gd name="T53" fmla="*/ 334 h 540"/>
                  <a:gd name="T54" fmla="*/ 440 w 553"/>
                  <a:gd name="T55" fmla="*/ 399 h 540"/>
                  <a:gd name="T56" fmla="*/ 553 w 553"/>
                  <a:gd name="T57" fmla="*/ 223 h 540"/>
                  <a:gd name="T58" fmla="*/ 521 w 553"/>
                  <a:gd name="T59" fmla="*/ 236 h 540"/>
                  <a:gd name="T60" fmla="*/ 509 w 553"/>
                  <a:gd name="T61" fmla="*/ 171 h 540"/>
                  <a:gd name="T62" fmla="*/ 541 w 553"/>
                  <a:gd name="T63" fmla="*/ 159 h 540"/>
                  <a:gd name="T64" fmla="*/ 32 w 553"/>
                  <a:gd name="T65" fmla="*/ 236 h 540"/>
                  <a:gd name="T66" fmla="*/ 0 w 553"/>
                  <a:gd name="T67" fmla="*/ 223 h 540"/>
                  <a:gd name="T68" fmla="*/ 12 w 553"/>
                  <a:gd name="T69" fmla="*/ 148 h 540"/>
                  <a:gd name="T70" fmla="*/ 44 w 553"/>
                  <a:gd name="T71" fmla="*/ 160 h 540"/>
                  <a:gd name="T72" fmla="*/ 32 w 553"/>
                  <a:gd name="T73" fmla="*/ 236 h 540"/>
                  <a:gd name="T74" fmla="*/ 277 w 553"/>
                  <a:gd name="T75" fmla="*/ 0 h 540"/>
                  <a:gd name="T76" fmla="*/ 490 w 553"/>
                  <a:gd name="T77" fmla="*/ 87 h 540"/>
                  <a:gd name="T78" fmla="*/ 128 w 553"/>
                  <a:gd name="T79" fmla="*/ 53 h 540"/>
                  <a:gd name="T80" fmla="*/ 158 w 553"/>
                  <a:gd name="T81" fmla="*/ 53 h 540"/>
                  <a:gd name="T82" fmla="*/ 195 w 553"/>
                  <a:gd name="T83" fmla="*/ 68 h 540"/>
                  <a:gd name="T84" fmla="*/ 195 w 553"/>
                  <a:gd name="T85" fmla="*/ 38 h 540"/>
                  <a:gd name="T86" fmla="*/ 195 w 553"/>
                  <a:gd name="T87" fmla="*/ 68 h 540"/>
                  <a:gd name="T88" fmla="*/ 341 w 553"/>
                  <a:gd name="T89" fmla="*/ 53 h 540"/>
                  <a:gd name="T90" fmla="*/ 371 w 553"/>
                  <a:gd name="T91" fmla="*/ 53 h 540"/>
                  <a:gd name="T92" fmla="*/ 408 w 553"/>
                  <a:gd name="T93" fmla="*/ 68 h 540"/>
                  <a:gd name="T94" fmla="*/ 408 w 553"/>
                  <a:gd name="T95" fmla="*/ 38 h 540"/>
                  <a:gd name="T96" fmla="*/ 408 w 553"/>
                  <a:gd name="T97" fmla="*/ 68 h 540"/>
                  <a:gd name="T98" fmla="*/ 472 w 553"/>
                  <a:gd name="T99" fmla="*/ 471 h 540"/>
                  <a:gd name="T100" fmla="*/ 450 w 553"/>
                  <a:gd name="T101" fmla="*/ 540 h 540"/>
                  <a:gd name="T102" fmla="*/ 398 w 553"/>
                  <a:gd name="T103" fmla="*/ 518 h 540"/>
                  <a:gd name="T104" fmla="*/ 81 w 553"/>
                  <a:gd name="T105" fmla="*/ 471 h 540"/>
                  <a:gd name="T106" fmla="*/ 155 w 553"/>
                  <a:gd name="T107" fmla="*/ 518 h 540"/>
                  <a:gd name="T108" fmla="*/ 103 w 553"/>
                  <a:gd name="T109" fmla="*/ 540 h 540"/>
                  <a:gd name="T110" fmla="*/ 81 w 553"/>
                  <a:gd name="T111" fmla="*/ 47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3" h="540">
                    <a:moveTo>
                      <a:pt x="490" y="298"/>
                    </a:moveTo>
                    <a:cubicBezTo>
                      <a:pt x="490" y="228"/>
                      <a:pt x="490" y="154"/>
                      <a:pt x="490" y="106"/>
                    </a:cubicBezTo>
                    <a:cubicBezTo>
                      <a:pt x="63" y="106"/>
                      <a:pt x="63" y="106"/>
                      <a:pt x="63" y="106"/>
                    </a:cubicBezTo>
                    <a:cubicBezTo>
                      <a:pt x="63" y="154"/>
                      <a:pt x="63" y="228"/>
                      <a:pt x="63" y="297"/>
                    </a:cubicBezTo>
                    <a:cubicBezTo>
                      <a:pt x="46" y="304"/>
                      <a:pt x="29" y="322"/>
                      <a:pt x="29" y="343"/>
                    </a:cubicBezTo>
                    <a:cubicBezTo>
                      <a:pt x="29" y="432"/>
                      <a:pt x="29" y="432"/>
                      <a:pt x="29" y="432"/>
                    </a:cubicBezTo>
                    <a:cubicBezTo>
                      <a:pt x="29" y="443"/>
                      <a:pt x="38" y="454"/>
                      <a:pt x="49" y="454"/>
                    </a:cubicBezTo>
                    <a:cubicBezTo>
                      <a:pt x="504" y="454"/>
                      <a:pt x="504" y="454"/>
                      <a:pt x="504" y="454"/>
                    </a:cubicBezTo>
                    <a:cubicBezTo>
                      <a:pt x="517" y="454"/>
                      <a:pt x="524" y="445"/>
                      <a:pt x="524" y="432"/>
                    </a:cubicBezTo>
                    <a:cubicBezTo>
                      <a:pt x="524" y="343"/>
                      <a:pt x="524" y="343"/>
                      <a:pt x="524" y="343"/>
                    </a:cubicBezTo>
                    <a:cubicBezTo>
                      <a:pt x="524" y="322"/>
                      <a:pt x="506" y="305"/>
                      <a:pt x="490" y="298"/>
                    </a:cubicBezTo>
                    <a:close/>
                    <a:moveTo>
                      <a:pt x="113" y="399"/>
                    </a:moveTo>
                    <a:cubicBezTo>
                      <a:pt x="95" y="399"/>
                      <a:pt x="80" y="385"/>
                      <a:pt x="80" y="367"/>
                    </a:cubicBezTo>
                    <a:cubicBezTo>
                      <a:pt x="80" y="348"/>
                      <a:pt x="95" y="334"/>
                      <a:pt x="113" y="334"/>
                    </a:cubicBezTo>
                    <a:cubicBezTo>
                      <a:pt x="131" y="334"/>
                      <a:pt x="146" y="348"/>
                      <a:pt x="146" y="367"/>
                    </a:cubicBezTo>
                    <a:cubicBezTo>
                      <a:pt x="146" y="385"/>
                      <a:pt x="131" y="399"/>
                      <a:pt x="113" y="399"/>
                    </a:cubicBezTo>
                    <a:close/>
                    <a:moveTo>
                      <a:pt x="131" y="236"/>
                    </a:moveTo>
                    <a:cubicBezTo>
                      <a:pt x="131" y="159"/>
                      <a:pt x="131" y="159"/>
                      <a:pt x="131" y="159"/>
                    </a:cubicBezTo>
                    <a:cubicBezTo>
                      <a:pt x="131" y="152"/>
                      <a:pt x="136" y="146"/>
                      <a:pt x="143" y="146"/>
                    </a:cubicBezTo>
                    <a:cubicBezTo>
                      <a:pt x="262" y="146"/>
                      <a:pt x="262" y="146"/>
                      <a:pt x="262" y="146"/>
                    </a:cubicBezTo>
                    <a:cubicBezTo>
                      <a:pt x="262" y="249"/>
                      <a:pt x="262" y="249"/>
                      <a:pt x="262" y="249"/>
                    </a:cubicBezTo>
                    <a:cubicBezTo>
                      <a:pt x="143" y="249"/>
                      <a:pt x="143" y="249"/>
                      <a:pt x="143" y="249"/>
                    </a:cubicBezTo>
                    <a:cubicBezTo>
                      <a:pt x="136" y="249"/>
                      <a:pt x="131" y="244"/>
                      <a:pt x="131" y="236"/>
                    </a:cubicBezTo>
                    <a:close/>
                    <a:moveTo>
                      <a:pt x="357" y="406"/>
                    </a:moveTo>
                    <a:cubicBezTo>
                      <a:pt x="196" y="406"/>
                      <a:pt x="196" y="406"/>
                      <a:pt x="196" y="406"/>
                    </a:cubicBezTo>
                    <a:cubicBezTo>
                      <a:pt x="191" y="406"/>
                      <a:pt x="186" y="402"/>
                      <a:pt x="186" y="397"/>
                    </a:cubicBezTo>
                    <a:cubicBezTo>
                      <a:pt x="186" y="392"/>
                      <a:pt x="191" y="387"/>
                      <a:pt x="196" y="387"/>
                    </a:cubicBezTo>
                    <a:cubicBezTo>
                      <a:pt x="357" y="387"/>
                      <a:pt x="357" y="387"/>
                      <a:pt x="357" y="387"/>
                    </a:cubicBezTo>
                    <a:cubicBezTo>
                      <a:pt x="362" y="387"/>
                      <a:pt x="367" y="392"/>
                      <a:pt x="367" y="397"/>
                    </a:cubicBezTo>
                    <a:cubicBezTo>
                      <a:pt x="367" y="402"/>
                      <a:pt x="362" y="406"/>
                      <a:pt x="357" y="406"/>
                    </a:cubicBezTo>
                    <a:close/>
                    <a:moveTo>
                      <a:pt x="357" y="363"/>
                    </a:moveTo>
                    <a:cubicBezTo>
                      <a:pt x="196" y="363"/>
                      <a:pt x="196" y="363"/>
                      <a:pt x="196" y="363"/>
                    </a:cubicBezTo>
                    <a:cubicBezTo>
                      <a:pt x="191" y="363"/>
                      <a:pt x="186" y="359"/>
                      <a:pt x="186" y="354"/>
                    </a:cubicBezTo>
                    <a:cubicBezTo>
                      <a:pt x="186" y="349"/>
                      <a:pt x="191" y="344"/>
                      <a:pt x="196" y="344"/>
                    </a:cubicBezTo>
                    <a:cubicBezTo>
                      <a:pt x="357" y="344"/>
                      <a:pt x="357" y="344"/>
                      <a:pt x="357" y="344"/>
                    </a:cubicBezTo>
                    <a:cubicBezTo>
                      <a:pt x="362" y="344"/>
                      <a:pt x="367" y="349"/>
                      <a:pt x="367" y="354"/>
                    </a:cubicBezTo>
                    <a:cubicBezTo>
                      <a:pt x="367" y="359"/>
                      <a:pt x="362" y="363"/>
                      <a:pt x="357" y="363"/>
                    </a:cubicBezTo>
                    <a:close/>
                    <a:moveTo>
                      <a:pt x="357" y="321"/>
                    </a:moveTo>
                    <a:cubicBezTo>
                      <a:pt x="196" y="321"/>
                      <a:pt x="196" y="321"/>
                      <a:pt x="196" y="321"/>
                    </a:cubicBezTo>
                    <a:cubicBezTo>
                      <a:pt x="191" y="321"/>
                      <a:pt x="186" y="317"/>
                      <a:pt x="186" y="311"/>
                    </a:cubicBezTo>
                    <a:cubicBezTo>
                      <a:pt x="186" y="306"/>
                      <a:pt x="191" y="302"/>
                      <a:pt x="196" y="302"/>
                    </a:cubicBezTo>
                    <a:cubicBezTo>
                      <a:pt x="357" y="302"/>
                      <a:pt x="357" y="302"/>
                      <a:pt x="357" y="302"/>
                    </a:cubicBezTo>
                    <a:cubicBezTo>
                      <a:pt x="362" y="302"/>
                      <a:pt x="367" y="306"/>
                      <a:pt x="367" y="311"/>
                    </a:cubicBezTo>
                    <a:cubicBezTo>
                      <a:pt x="367" y="317"/>
                      <a:pt x="362" y="321"/>
                      <a:pt x="357" y="321"/>
                    </a:cubicBezTo>
                    <a:close/>
                    <a:moveTo>
                      <a:pt x="291" y="249"/>
                    </a:moveTo>
                    <a:cubicBezTo>
                      <a:pt x="291" y="146"/>
                      <a:pt x="291" y="146"/>
                      <a:pt x="291" y="146"/>
                    </a:cubicBezTo>
                    <a:cubicBezTo>
                      <a:pt x="410" y="146"/>
                      <a:pt x="410" y="146"/>
                      <a:pt x="410" y="146"/>
                    </a:cubicBezTo>
                    <a:cubicBezTo>
                      <a:pt x="417" y="146"/>
                      <a:pt x="422" y="152"/>
                      <a:pt x="422" y="159"/>
                    </a:cubicBezTo>
                    <a:cubicBezTo>
                      <a:pt x="422" y="236"/>
                      <a:pt x="422" y="236"/>
                      <a:pt x="422" y="236"/>
                    </a:cubicBezTo>
                    <a:cubicBezTo>
                      <a:pt x="422" y="244"/>
                      <a:pt x="417" y="249"/>
                      <a:pt x="410" y="249"/>
                    </a:cubicBezTo>
                    <a:lnTo>
                      <a:pt x="291" y="249"/>
                    </a:lnTo>
                    <a:close/>
                    <a:moveTo>
                      <a:pt x="440" y="399"/>
                    </a:moveTo>
                    <a:cubicBezTo>
                      <a:pt x="422" y="399"/>
                      <a:pt x="407" y="385"/>
                      <a:pt x="407" y="367"/>
                    </a:cubicBezTo>
                    <a:cubicBezTo>
                      <a:pt x="407" y="348"/>
                      <a:pt x="422" y="334"/>
                      <a:pt x="440" y="334"/>
                    </a:cubicBezTo>
                    <a:cubicBezTo>
                      <a:pt x="458" y="334"/>
                      <a:pt x="473" y="348"/>
                      <a:pt x="473" y="367"/>
                    </a:cubicBezTo>
                    <a:cubicBezTo>
                      <a:pt x="473" y="385"/>
                      <a:pt x="458" y="399"/>
                      <a:pt x="440" y="399"/>
                    </a:cubicBezTo>
                    <a:close/>
                    <a:moveTo>
                      <a:pt x="553" y="171"/>
                    </a:moveTo>
                    <a:cubicBezTo>
                      <a:pt x="553" y="223"/>
                      <a:pt x="553" y="223"/>
                      <a:pt x="553" y="223"/>
                    </a:cubicBezTo>
                    <a:cubicBezTo>
                      <a:pt x="553" y="230"/>
                      <a:pt x="548" y="236"/>
                      <a:pt x="541" y="236"/>
                    </a:cubicBezTo>
                    <a:cubicBezTo>
                      <a:pt x="521" y="236"/>
                      <a:pt x="521" y="236"/>
                      <a:pt x="521" y="236"/>
                    </a:cubicBezTo>
                    <a:cubicBezTo>
                      <a:pt x="514" y="236"/>
                      <a:pt x="509" y="230"/>
                      <a:pt x="509" y="223"/>
                    </a:cubicBezTo>
                    <a:cubicBezTo>
                      <a:pt x="509" y="171"/>
                      <a:pt x="509" y="171"/>
                      <a:pt x="509" y="171"/>
                    </a:cubicBezTo>
                    <a:cubicBezTo>
                      <a:pt x="509" y="164"/>
                      <a:pt x="514" y="159"/>
                      <a:pt x="521" y="159"/>
                    </a:cubicBezTo>
                    <a:cubicBezTo>
                      <a:pt x="541" y="159"/>
                      <a:pt x="541" y="159"/>
                      <a:pt x="541" y="159"/>
                    </a:cubicBezTo>
                    <a:cubicBezTo>
                      <a:pt x="548" y="159"/>
                      <a:pt x="553" y="164"/>
                      <a:pt x="553" y="171"/>
                    </a:cubicBezTo>
                    <a:close/>
                    <a:moveTo>
                      <a:pt x="32" y="236"/>
                    </a:moveTo>
                    <a:cubicBezTo>
                      <a:pt x="12" y="236"/>
                      <a:pt x="12" y="236"/>
                      <a:pt x="12" y="236"/>
                    </a:cubicBezTo>
                    <a:cubicBezTo>
                      <a:pt x="5" y="236"/>
                      <a:pt x="0" y="230"/>
                      <a:pt x="0" y="223"/>
                    </a:cubicBezTo>
                    <a:cubicBezTo>
                      <a:pt x="0" y="160"/>
                      <a:pt x="0" y="160"/>
                      <a:pt x="0" y="160"/>
                    </a:cubicBezTo>
                    <a:cubicBezTo>
                      <a:pt x="0" y="153"/>
                      <a:pt x="5" y="148"/>
                      <a:pt x="12" y="148"/>
                    </a:cubicBezTo>
                    <a:cubicBezTo>
                      <a:pt x="32" y="148"/>
                      <a:pt x="32" y="148"/>
                      <a:pt x="32" y="148"/>
                    </a:cubicBezTo>
                    <a:cubicBezTo>
                      <a:pt x="39" y="148"/>
                      <a:pt x="44" y="153"/>
                      <a:pt x="44" y="160"/>
                    </a:cubicBezTo>
                    <a:cubicBezTo>
                      <a:pt x="44" y="223"/>
                      <a:pt x="44" y="223"/>
                      <a:pt x="44" y="223"/>
                    </a:cubicBezTo>
                    <a:cubicBezTo>
                      <a:pt x="44" y="230"/>
                      <a:pt x="39" y="236"/>
                      <a:pt x="32" y="236"/>
                    </a:cubicBezTo>
                    <a:close/>
                    <a:moveTo>
                      <a:pt x="490" y="87"/>
                    </a:moveTo>
                    <a:cubicBezTo>
                      <a:pt x="490" y="36"/>
                      <a:pt x="407" y="0"/>
                      <a:pt x="277" y="0"/>
                    </a:cubicBezTo>
                    <a:cubicBezTo>
                      <a:pt x="147" y="0"/>
                      <a:pt x="63" y="38"/>
                      <a:pt x="63" y="87"/>
                    </a:cubicBezTo>
                    <a:cubicBezTo>
                      <a:pt x="63" y="88"/>
                      <a:pt x="490" y="88"/>
                      <a:pt x="490" y="87"/>
                    </a:cubicBezTo>
                    <a:close/>
                    <a:moveTo>
                      <a:pt x="143" y="68"/>
                    </a:moveTo>
                    <a:cubicBezTo>
                      <a:pt x="134" y="68"/>
                      <a:pt x="128" y="62"/>
                      <a:pt x="128" y="53"/>
                    </a:cubicBezTo>
                    <a:cubicBezTo>
                      <a:pt x="128" y="45"/>
                      <a:pt x="134" y="38"/>
                      <a:pt x="143" y="38"/>
                    </a:cubicBezTo>
                    <a:cubicBezTo>
                      <a:pt x="151" y="38"/>
                      <a:pt x="158" y="45"/>
                      <a:pt x="158" y="53"/>
                    </a:cubicBezTo>
                    <a:cubicBezTo>
                      <a:pt x="158" y="62"/>
                      <a:pt x="151" y="68"/>
                      <a:pt x="143" y="68"/>
                    </a:cubicBezTo>
                    <a:close/>
                    <a:moveTo>
                      <a:pt x="195" y="68"/>
                    </a:moveTo>
                    <a:cubicBezTo>
                      <a:pt x="187" y="68"/>
                      <a:pt x="180" y="62"/>
                      <a:pt x="180" y="53"/>
                    </a:cubicBezTo>
                    <a:cubicBezTo>
                      <a:pt x="180" y="45"/>
                      <a:pt x="187" y="38"/>
                      <a:pt x="195" y="38"/>
                    </a:cubicBezTo>
                    <a:cubicBezTo>
                      <a:pt x="203" y="38"/>
                      <a:pt x="210" y="45"/>
                      <a:pt x="210" y="53"/>
                    </a:cubicBezTo>
                    <a:cubicBezTo>
                      <a:pt x="210" y="62"/>
                      <a:pt x="203" y="68"/>
                      <a:pt x="195" y="68"/>
                    </a:cubicBezTo>
                    <a:close/>
                    <a:moveTo>
                      <a:pt x="356" y="68"/>
                    </a:moveTo>
                    <a:cubicBezTo>
                      <a:pt x="348" y="68"/>
                      <a:pt x="341" y="62"/>
                      <a:pt x="341" y="53"/>
                    </a:cubicBezTo>
                    <a:cubicBezTo>
                      <a:pt x="341" y="45"/>
                      <a:pt x="348" y="38"/>
                      <a:pt x="356" y="38"/>
                    </a:cubicBezTo>
                    <a:cubicBezTo>
                      <a:pt x="364" y="38"/>
                      <a:pt x="371" y="45"/>
                      <a:pt x="371" y="53"/>
                    </a:cubicBezTo>
                    <a:cubicBezTo>
                      <a:pt x="371" y="62"/>
                      <a:pt x="364" y="68"/>
                      <a:pt x="356" y="68"/>
                    </a:cubicBezTo>
                    <a:close/>
                    <a:moveTo>
                      <a:pt x="408" y="68"/>
                    </a:moveTo>
                    <a:cubicBezTo>
                      <a:pt x="400" y="68"/>
                      <a:pt x="393" y="62"/>
                      <a:pt x="393" y="53"/>
                    </a:cubicBezTo>
                    <a:cubicBezTo>
                      <a:pt x="393" y="45"/>
                      <a:pt x="400" y="38"/>
                      <a:pt x="408" y="38"/>
                    </a:cubicBezTo>
                    <a:cubicBezTo>
                      <a:pt x="416" y="38"/>
                      <a:pt x="423" y="45"/>
                      <a:pt x="423" y="53"/>
                    </a:cubicBezTo>
                    <a:cubicBezTo>
                      <a:pt x="423" y="62"/>
                      <a:pt x="416" y="68"/>
                      <a:pt x="408" y="68"/>
                    </a:cubicBezTo>
                    <a:close/>
                    <a:moveTo>
                      <a:pt x="398" y="471"/>
                    </a:moveTo>
                    <a:cubicBezTo>
                      <a:pt x="472" y="471"/>
                      <a:pt x="472" y="471"/>
                      <a:pt x="472" y="471"/>
                    </a:cubicBezTo>
                    <a:cubicBezTo>
                      <a:pt x="472" y="518"/>
                      <a:pt x="472" y="518"/>
                      <a:pt x="472" y="518"/>
                    </a:cubicBezTo>
                    <a:cubicBezTo>
                      <a:pt x="472" y="530"/>
                      <a:pt x="462" y="540"/>
                      <a:pt x="450" y="540"/>
                    </a:cubicBezTo>
                    <a:cubicBezTo>
                      <a:pt x="420" y="540"/>
                      <a:pt x="420" y="540"/>
                      <a:pt x="420" y="540"/>
                    </a:cubicBezTo>
                    <a:cubicBezTo>
                      <a:pt x="408" y="540"/>
                      <a:pt x="398" y="530"/>
                      <a:pt x="398" y="518"/>
                    </a:cubicBezTo>
                    <a:lnTo>
                      <a:pt x="398" y="471"/>
                    </a:lnTo>
                    <a:close/>
                    <a:moveTo>
                      <a:pt x="81" y="471"/>
                    </a:moveTo>
                    <a:cubicBezTo>
                      <a:pt x="155" y="471"/>
                      <a:pt x="155" y="471"/>
                      <a:pt x="155" y="471"/>
                    </a:cubicBezTo>
                    <a:cubicBezTo>
                      <a:pt x="155" y="518"/>
                      <a:pt x="155" y="518"/>
                      <a:pt x="155" y="518"/>
                    </a:cubicBezTo>
                    <a:cubicBezTo>
                      <a:pt x="155" y="530"/>
                      <a:pt x="145" y="540"/>
                      <a:pt x="133" y="540"/>
                    </a:cubicBezTo>
                    <a:cubicBezTo>
                      <a:pt x="103" y="540"/>
                      <a:pt x="103" y="540"/>
                      <a:pt x="103" y="540"/>
                    </a:cubicBezTo>
                    <a:cubicBezTo>
                      <a:pt x="91" y="540"/>
                      <a:pt x="81" y="530"/>
                      <a:pt x="81" y="518"/>
                    </a:cubicBezTo>
                    <a:lnTo>
                      <a:pt x="81" y="471"/>
                    </a:lnTo>
                    <a:close/>
                  </a:path>
                </a:pathLst>
              </a:custGeom>
              <a:noFill/>
              <a:ln>
                <a:solidFill>
                  <a:sysClr val="window" lastClr="FFFFFF"/>
                </a:solidFill>
              </a:ln>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golian Baiti"/>
                  <a:ea typeface="方正硬笔楷书简体" panose="03000509000000000000" pitchFamily="65" charset="-122"/>
                </a:endParaRPr>
              </a:p>
            </p:txBody>
          </p:sp>
        </p:grpSp>
        <p:grpSp>
          <p:nvGrpSpPr>
            <p:cNvPr id="431" name="组合 430">
              <a:extLst>
                <a:ext uri="{FF2B5EF4-FFF2-40B4-BE49-F238E27FC236}">
                  <a16:creationId xmlns:a16="http://schemas.microsoft.com/office/drawing/2014/main" id="{81509DF4-9AC5-4DFF-89A1-69BDD97B37CE}"/>
                </a:ext>
              </a:extLst>
            </p:cNvPr>
            <p:cNvGrpSpPr/>
            <p:nvPr/>
          </p:nvGrpSpPr>
          <p:grpSpPr>
            <a:xfrm>
              <a:off x="3553058" y="1630086"/>
              <a:ext cx="1313209" cy="1326436"/>
              <a:chOff x="3599562" y="595899"/>
              <a:chExt cx="1313209" cy="1326436"/>
            </a:xfrm>
          </p:grpSpPr>
          <p:sp useBgFill="1">
            <p:nvSpPr>
              <p:cNvPr id="641" name="椭圆 31">
                <a:extLst>
                  <a:ext uri="{FF2B5EF4-FFF2-40B4-BE49-F238E27FC236}">
                    <a16:creationId xmlns:a16="http://schemas.microsoft.com/office/drawing/2014/main" id="{7094F7C6-B245-4A45-B3BB-439CD497722A}"/>
                  </a:ext>
                </a:extLst>
              </p:cNvPr>
              <p:cNvSpPr/>
              <p:nvPr/>
            </p:nvSpPr>
            <p:spPr>
              <a:xfrm rot="15654318">
                <a:off x="3592949" y="602512"/>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642" name="组合 439">
                <a:extLst>
                  <a:ext uri="{FF2B5EF4-FFF2-40B4-BE49-F238E27FC236}">
                    <a16:creationId xmlns:a16="http://schemas.microsoft.com/office/drawing/2014/main" id="{870B7DD1-B96A-402C-A4C2-D4A60BDD65C1}"/>
                  </a:ext>
                </a:extLst>
              </p:cNvPr>
              <p:cNvGrpSpPr>
                <a:grpSpLocks/>
              </p:cNvGrpSpPr>
              <p:nvPr/>
            </p:nvGrpSpPr>
            <p:grpSpPr bwMode="auto">
              <a:xfrm>
                <a:off x="3880137" y="863481"/>
                <a:ext cx="729935" cy="743019"/>
                <a:chOff x="1931988" y="3333750"/>
                <a:chExt cx="962025" cy="903288"/>
              </a:xfrm>
            </p:grpSpPr>
            <p:sp>
              <p:nvSpPr>
                <p:cNvPr id="643" name="Freeform 407">
                  <a:extLst>
                    <a:ext uri="{FF2B5EF4-FFF2-40B4-BE49-F238E27FC236}">
                      <a16:creationId xmlns:a16="http://schemas.microsoft.com/office/drawing/2014/main" id="{3E52914E-BCA1-4303-8AED-07EE20542902}"/>
                    </a:ext>
                  </a:extLst>
                </p:cNvPr>
                <p:cNvSpPr>
                  <a:spLocks noEditPoints="1"/>
                </p:cNvSpPr>
                <p:nvPr/>
              </p:nvSpPr>
              <p:spPr bwMode="auto">
                <a:xfrm>
                  <a:off x="1931988" y="3333750"/>
                  <a:ext cx="962025" cy="903288"/>
                </a:xfrm>
                <a:custGeom>
                  <a:avLst/>
                  <a:gdLst>
                    <a:gd name="T0" fmla="*/ 200 w 305"/>
                    <a:gd name="T1" fmla="*/ 251 h 286"/>
                    <a:gd name="T2" fmla="*/ 140 w 305"/>
                    <a:gd name="T3" fmla="*/ 233 h 286"/>
                    <a:gd name="T4" fmla="*/ 59 w 305"/>
                    <a:gd name="T5" fmla="*/ 232 h 286"/>
                    <a:gd name="T6" fmla="*/ 4 w 305"/>
                    <a:gd name="T7" fmla="*/ 264 h 286"/>
                    <a:gd name="T8" fmla="*/ 22 w 305"/>
                    <a:gd name="T9" fmla="*/ 123 h 286"/>
                    <a:gd name="T10" fmla="*/ 67 w 305"/>
                    <a:gd name="T11" fmla="*/ 6 h 286"/>
                    <a:gd name="T12" fmla="*/ 253 w 305"/>
                    <a:gd name="T13" fmla="*/ 8 h 286"/>
                    <a:gd name="T14" fmla="*/ 295 w 305"/>
                    <a:gd name="T15" fmla="*/ 181 h 286"/>
                    <a:gd name="T16" fmla="*/ 303 w 305"/>
                    <a:gd name="T17" fmla="*/ 260 h 286"/>
                    <a:gd name="T18" fmla="*/ 274 w 305"/>
                    <a:gd name="T19" fmla="*/ 92 h 286"/>
                    <a:gd name="T20" fmla="*/ 257 w 305"/>
                    <a:gd name="T21" fmla="*/ 121 h 286"/>
                    <a:gd name="T22" fmla="*/ 271 w 305"/>
                    <a:gd name="T23" fmla="*/ 275 h 286"/>
                    <a:gd name="T24" fmla="*/ 63 w 305"/>
                    <a:gd name="T25" fmla="*/ 118 h 286"/>
                    <a:gd name="T26" fmla="*/ 239 w 305"/>
                    <a:gd name="T27" fmla="*/ 49 h 286"/>
                    <a:gd name="T28" fmla="*/ 231 w 305"/>
                    <a:gd name="T29" fmla="*/ 70 h 286"/>
                    <a:gd name="T30" fmla="*/ 242 w 305"/>
                    <a:gd name="T31" fmla="*/ 137 h 286"/>
                    <a:gd name="T32" fmla="*/ 253 w 305"/>
                    <a:gd name="T33" fmla="*/ 170 h 286"/>
                    <a:gd name="T34" fmla="*/ 198 w 305"/>
                    <a:gd name="T35" fmla="*/ 188 h 286"/>
                    <a:gd name="T36" fmla="*/ 262 w 305"/>
                    <a:gd name="T37" fmla="*/ 219 h 286"/>
                    <a:gd name="T38" fmla="*/ 30 w 305"/>
                    <a:gd name="T39" fmla="*/ 115 h 286"/>
                    <a:gd name="T40" fmla="*/ 44 w 305"/>
                    <a:gd name="T41" fmla="*/ 8 h 286"/>
                    <a:gd name="T42" fmla="*/ 172 w 305"/>
                    <a:gd name="T43" fmla="*/ 26 h 286"/>
                    <a:gd name="T44" fmla="*/ 201 w 305"/>
                    <a:gd name="T45" fmla="*/ 59 h 286"/>
                    <a:gd name="T46" fmla="*/ 71 w 305"/>
                    <a:gd name="T47" fmla="*/ 39 h 286"/>
                    <a:gd name="T48" fmla="*/ 160 w 305"/>
                    <a:gd name="T49" fmla="*/ 73 h 286"/>
                    <a:gd name="T50" fmla="*/ 82 w 305"/>
                    <a:gd name="T51" fmla="*/ 64 h 286"/>
                    <a:gd name="T52" fmla="*/ 202 w 305"/>
                    <a:gd name="T53" fmla="*/ 78 h 286"/>
                    <a:gd name="T54" fmla="*/ 184 w 305"/>
                    <a:gd name="T55" fmla="*/ 92 h 286"/>
                    <a:gd name="T56" fmla="*/ 163 w 305"/>
                    <a:gd name="T57" fmla="*/ 85 h 286"/>
                    <a:gd name="T58" fmla="*/ 229 w 305"/>
                    <a:gd name="T59" fmla="*/ 73 h 286"/>
                    <a:gd name="T60" fmla="*/ 159 w 305"/>
                    <a:gd name="T61" fmla="*/ 77 h 286"/>
                    <a:gd name="T62" fmla="*/ 97 w 305"/>
                    <a:gd name="T63" fmla="*/ 90 h 286"/>
                    <a:gd name="T64" fmla="*/ 109 w 305"/>
                    <a:gd name="T65" fmla="*/ 129 h 286"/>
                    <a:gd name="T66" fmla="*/ 197 w 305"/>
                    <a:gd name="T67" fmla="*/ 95 h 286"/>
                    <a:gd name="T68" fmla="*/ 135 w 305"/>
                    <a:gd name="T69" fmla="*/ 151 h 286"/>
                    <a:gd name="T70" fmla="*/ 128 w 305"/>
                    <a:gd name="T71" fmla="*/ 119 h 286"/>
                    <a:gd name="T72" fmla="*/ 32 w 305"/>
                    <a:gd name="T73" fmla="*/ 124 h 286"/>
                    <a:gd name="T74" fmla="*/ 62 w 305"/>
                    <a:gd name="T75" fmla="*/ 205 h 286"/>
                    <a:gd name="T76" fmla="*/ 150 w 305"/>
                    <a:gd name="T77" fmla="*/ 137 h 286"/>
                    <a:gd name="T78" fmla="*/ 82 w 305"/>
                    <a:gd name="T79" fmla="*/ 133 h 286"/>
                    <a:gd name="T80" fmla="*/ 129 w 305"/>
                    <a:gd name="T81" fmla="*/ 148 h 286"/>
                    <a:gd name="T82" fmla="*/ 125 w 305"/>
                    <a:gd name="T83" fmla="*/ 163 h 286"/>
                    <a:gd name="T84" fmla="*/ 196 w 305"/>
                    <a:gd name="T85" fmla="*/ 174 h 286"/>
                    <a:gd name="T86" fmla="*/ 219 w 305"/>
                    <a:gd name="T87" fmla="*/ 174 h 286"/>
                    <a:gd name="T88" fmla="*/ 125 w 305"/>
                    <a:gd name="T89" fmla="*/ 193 h 286"/>
                    <a:gd name="T90" fmla="*/ 157 w 305"/>
                    <a:gd name="T91" fmla="*/ 173 h 286"/>
                    <a:gd name="T92" fmla="*/ 157 w 305"/>
                    <a:gd name="T93" fmla="*/ 173 h 286"/>
                    <a:gd name="T94" fmla="*/ 178 w 305"/>
                    <a:gd name="T95" fmla="*/ 187 h 286"/>
                    <a:gd name="T96" fmla="*/ 119 w 305"/>
                    <a:gd name="T97" fmla="*/ 180 h 286"/>
                    <a:gd name="T98" fmla="*/ 84 w 305"/>
                    <a:gd name="T99" fmla="*/ 189 h 286"/>
                    <a:gd name="T100" fmla="*/ 96 w 305"/>
                    <a:gd name="T101" fmla="*/ 222 h 286"/>
                    <a:gd name="T102" fmla="*/ 154 w 305"/>
                    <a:gd name="T103" fmla="*/ 212 h 286"/>
                    <a:gd name="T104" fmla="*/ 10 w 305"/>
                    <a:gd name="T105" fmla="*/ 231 h 286"/>
                    <a:gd name="T106" fmla="*/ 12 w 305"/>
                    <a:gd name="T107" fmla="*/ 194 h 286"/>
                    <a:gd name="T108" fmla="*/ 58 w 305"/>
                    <a:gd name="T109" fmla="*/ 209 h 286"/>
                    <a:gd name="T110" fmla="*/ 198 w 305"/>
                    <a:gd name="T111" fmla="*/ 214 h 286"/>
                    <a:gd name="T112" fmla="*/ 93 w 305"/>
                    <a:gd name="T113" fmla="*/ 224 h 286"/>
                    <a:gd name="T114" fmla="*/ 73 w 305"/>
                    <a:gd name="T115" fmla="*/ 208 h 286"/>
                    <a:gd name="T116" fmla="*/ 204 w 305"/>
                    <a:gd name="T117" fmla="*/ 230 h 286"/>
                    <a:gd name="T118" fmla="*/ 62 w 305"/>
                    <a:gd name="T119" fmla="*/ 222 h 286"/>
                    <a:gd name="T120" fmla="*/ 118 w 305"/>
                    <a:gd name="T121" fmla="*/ 22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5" h="286">
                      <a:moveTo>
                        <a:pt x="296" y="270"/>
                      </a:moveTo>
                      <a:cubicBezTo>
                        <a:pt x="300" y="274"/>
                        <a:pt x="298" y="277"/>
                        <a:pt x="292" y="279"/>
                      </a:cubicBezTo>
                      <a:cubicBezTo>
                        <a:pt x="283" y="282"/>
                        <a:pt x="271" y="286"/>
                        <a:pt x="262" y="282"/>
                      </a:cubicBezTo>
                      <a:cubicBezTo>
                        <a:pt x="262" y="280"/>
                        <a:pt x="262" y="280"/>
                        <a:pt x="262" y="278"/>
                      </a:cubicBezTo>
                      <a:cubicBezTo>
                        <a:pt x="253" y="280"/>
                        <a:pt x="248" y="276"/>
                        <a:pt x="241" y="272"/>
                      </a:cubicBezTo>
                      <a:cubicBezTo>
                        <a:pt x="230" y="266"/>
                        <a:pt x="217" y="261"/>
                        <a:pt x="207" y="254"/>
                      </a:cubicBezTo>
                      <a:cubicBezTo>
                        <a:pt x="204" y="253"/>
                        <a:pt x="202" y="252"/>
                        <a:pt x="200" y="251"/>
                      </a:cubicBezTo>
                      <a:cubicBezTo>
                        <a:pt x="198" y="250"/>
                        <a:pt x="194" y="250"/>
                        <a:pt x="192" y="248"/>
                      </a:cubicBezTo>
                      <a:cubicBezTo>
                        <a:pt x="192" y="247"/>
                        <a:pt x="189" y="244"/>
                        <a:pt x="189" y="243"/>
                      </a:cubicBezTo>
                      <a:cubicBezTo>
                        <a:pt x="189" y="242"/>
                        <a:pt x="189" y="241"/>
                        <a:pt x="189" y="239"/>
                      </a:cubicBezTo>
                      <a:cubicBezTo>
                        <a:pt x="189" y="237"/>
                        <a:pt x="187" y="235"/>
                        <a:pt x="186" y="232"/>
                      </a:cubicBezTo>
                      <a:cubicBezTo>
                        <a:pt x="178" y="233"/>
                        <a:pt x="168" y="233"/>
                        <a:pt x="158" y="233"/>
                      </a:cubicBezTo>
                      <a:cubicBezTo>
                        <a:pt x="158" y="237"/>
                        <a:pt x="156" y="243"/>
                        <a:pt x="154" y="247"/>
                      </a:cubicBezTo>
                      <a:cubicBezTo>
                        <a:pt x="146" y="248"/>
                        <a:pt x="143" y="239"/>
                        <a:pt x="140" y="233"/>
                      </a:cubicBezTo>
                      <a:cubicBezTo>
                        <a:pt x="135" y="234"/>
                        <a:pt x="128" y="234"/>
                        <a:pt x="121" y="233"/>
                      </a:cubicBezTo>
                      <a:cubicBezTo>
                        <a:pt x="114" y="233"/>
                        <a:pt x="104" y="235"/>
                        <a:pt x="96" y="234"/>
                      </a:cubicBezTo>
                      <a:cubicBezTo>
                        <a:pt x="94" y="239"/>
                        <a:pt x="93" y="244"/>
                        <a:pt x="90" y="249"/>
                      </a:cubicBezTo>
                      <a:cubicBezTo>
                        <a:pt x="83" y="252"/>
                        <a:pt x="80" y="247"/>
                        <a:pt x="78" y="242"/>
                      </a:cubicBezTo>
                      <a:cubicBezTo>
                        <a:pt x="75" y="245"/>
                        <a:pt x="71" y="250"/>
                        <a:pt x="67" y="249"/>
                      </a:cubicBezTo>
                      <a:cubicBezTo>
                        <a:pt x="65" y="248"/>
                        <a:pt x="63" y="241"/>
                        <a:pt x="62" y="237"/>
                      </a:cubicBezTo>
                      <a:cubicBezTo>
                        <a:pt x="61" y="235"/>
                        <a:pt x="61" y="233"/>
                        <a:pt x="59" y="232"/>
                      </a:cubicBezTo>
                      <a:cubicBezTo>
                        <a:pt x="56" y="246"/>
                        <a:pt x="61" y="265"/>
                        <a:pt x="51" y="273"/>
                      </a:cubicBezTo>
                      <a:cubicBezTo>
                        <a:pt x="51" y="275"/>
                        <a:pt x="53" y="276"/>
                        <a:pt x="53" y="279"/>
                      </a:cubicBezTo>
                      <a:cubicBezTo>
                        <a:pt x="50" y="283"/>
                        <a:pt x="46" y="282"/>
                        <a:pt x="40" y="282"/>
                      </a:cubicBezTo>
                      <a:cubicBezTo>
                        <a:pt x="33" y="283"/>
                        <a:pt x="22" y="283"/>
                        <a:pt x="14" y="281"/>
                      </a:cubicBezTo>
                      <a:cubicBezTo>
                        <a:pt x="10" y="280"/>
                        <a:pt x="5" y="280"/>
                        <a:pt x="3" y="278"/>
                      </a:cubicBezTo>
                      <a:cubicBezTo>
                        <a:pt x="4" y="274"/>
                        <a:pt x="5" y="271"/>
                        <a:pt x="7" y="268"/>
                      </a:cubicBezTo>
                      <a:cubicBezTo>
                        <a:pt x="7" y="266"/>
                        <a:pt x="5" y="266"/>
                        <a:pt x="4" y="264"/>
                      </a:cubicBezTo>
                      <a:cubicBezTo>
                        <a:pt x="3" y="256"/>
                        <a:pt x="5" y="245"/>
                        <a:pt x="7" y="235"/>
                      </a:cubicBezTo>
                      <a:cubicBezTo>
                        <a:pt x="8" y="227"/>
                        <a:pt x="8" y="218"/>
                        <a:pt x="8" y="210"/>
                      </a:cubicBezTo>
                      <a:cubicBezTo>
                        <a:pt x="9" y="205"/>
                        <a:pt x="11" y="199"/>
                        <a:pt x="8" y="194"/>
                      </a:cubicBezTo>
                      <a:cubicBezTo>
                        <a:pt x="8" y="193"/>
                        <a:pt x="9" y="193"/>
                        <a:pt x="10" y="192"/>
                      </a:cubicBezTo>
                      <a:cubicBezTo>
                        <a:pt x="7" y="188"/>
                        <a:pt x="5" y="184"/>
                        <a:pt x="4" y="180"/>
                      </a:cubicBezTo>
                      <a:cubicBezTo>
                        <a:pt x="2" y="176"/>
                        <a:pt x="0" y="171"/>
                        <a:pt x="0" y="166"/>
                      </a:cubicBezTo>
                      <a:cubicBezTo>
                        <a:pt x="0" y="148"/>
                        <a:pt x="9" y="131"/>
                        <a:pt x="22" y="123"/>
                      </a:cubicBezTo>
                      <a:cubicBezTo>
                        <a:pt x="23" y="113"/>
                        <a:pt x="25" y="104"/>
                        <a:pt x="26" y="93"/>
                      </a:cubicBezTo>
                      <a:cubicBezTo>
                        <a:pt x="26" y="89"/>
                        <a:pt x="28" y="85"/>
                        <a:pt x="28" y="80"/>
                      </a:cubicBezTo>
                      <a:cubicBezTo>
                        <a:pt x="29" y="76"/>
                        <a:pt x="29" y="71"/>
                        <a:pt x="29" y="67"/>
                      </a:cubicBezTo>
                      <a:cubicBezTo>
                        <a:pt x="31" y="57"/>
                        <a:pt x="33" y="44"/>
                        <a:pt x="35" y="33"/>
                      </a:cubicBezTo>
                      <a:cubicBezTo>
                        <a:pt x="37" y="23"/>
                        <a:pt x="38" y="13"/>
                        <a:pt x="44" y="5"/>
                      </a:cubicBezTo>
                      <a:cubicBezTo>
                        <a:pt x="46" y="5"/>
                        <a:pt x="47" y="4"/>
                        <a:pt x="49" y="3"/>
                      </a:cubicBezTo>
                      <a:cubicBezTo>
                        <a:pt x="56" y="2"/>
                        <a:pt x="62" y="3"/>
                        <a:pt x="67" y="6"/>
                      </a:cubicBezTo>
                      <a:cubicBezTo>
                        <a:pt x="68" y="7"/>
                        <a:pt x="69" y="8"/>
                        <a:pt x="70" y="9"/>
                      </a:cubicBezTo>
                      <a:cubicBezTo>
                        <a:pt x="72" y="16"/>
                        <a:pt x="73" y="21"/>
                        <a:pt x="72" y="26"/>
                      </a:cubicBezTo>
                      <a:cubicBezTo>
                        <a:pt x="85" y="24"/>
                        <a:pt x="107" y="24"/>
                        <a:pt x="125" y="24"/>
                      </a:cubicBezTo>
                      <a:cubicBezTo>
                        <a:pt x="146" y="24"/>
                        <a:pt x="168" y="24"/>
                        <a:pt x="189" y="23"/>
                      </a:cubicBezTo>
                      <a:cubicBezTo>
                        <a:pt x="197" y="23"/>
                        <a:pt x="206" y="24"/>
                        <a:pt x="213" y="23"/>
                      </a:cubicBezTo>
                      <a:cubicBezTo>
                        <a:pt x="216" y="16"/>
                        <a:pt x="216" y="6"/>
                        <a:pt x="224" y="4"/>
                      </a:cubicBezTo>
                      <a:cubicBezTo>
                        <a:pt x="232" y="4"/>
                        <a:pt x="247" y="0"/>
                        <a:pt x="253" y="8"/>
                      </a:cubicBezTo>
                      <a:cubicBezTo>
                        <a:pt x="255" y="11"/>
                        <a:pt x="257" y="18"/>
                        <a:pt x="258" y="23"/>
                      </a:cubicBezTo>
                      <a:cubicBezTo>
                        <a:pt x="260" y="29"/>
                        <a:pt x="261" y="34"/>
                        <a:pt x="263" y="40"/>
                      </a:cubicBezTo>
                      <a:cubicBezTo>
                        <a:pt x="264" y="45"/>
                        <a:pt x="265" y="51"/>
                        <a:pt x="266" y="56"/>
                      </a:cubicBezTo>
                      <a:cubicBezTo>
                        <a:pt x="269" y="72"/>
                        <a:pt x="275" y="87"/>
                        <a:pt x="279" y="104"/>
                      </a:cubicBezTo>
                      <a:cubicBezTo>
                        <a:pt x="283" y="123"/>
                        <a:pt x="287" y="138"/>
                        <a:pt x="291" y="157"/>
                      </a:cubicBezTo>
                      <a:cubicBezTo>
                        <a:pt x="292" y="163"/>
                        <a:pt x="293" y="169"/>
                        <a:pt x="294" y="175"/>
                      </a:cubicBezTo>
                      <a:cubicBezTo>
                        <a:pt x="295" y="178"/>
                        <a:pt x="294" y="177"/>
                        <a:pt x="295" y="181"/>
                      </a:cubicBezTo>
                      <a:cubicBezTo>
                        <a:pt x="295" y="183"/>
                        <a:pt x="295" y="185"/>
                        <a:pt x="296" y="186"/>
                      </a:cubicBezTo>
                      <a:cubicBezTo>
                        <a:pt x="297" y="196"/>
                        <a:pt x="299" y="204"/>
                        <a:pt x="300" y="214"/>
                      </a:cubicBezTo>
                      <a:cubicBezTo>
                        <a:pt x="301" y="220"/>
                        <a:pt x="303" y="226"/>
                        <a:pt x="303" y="232"/>
                      </a:cubicBezTo>
                      <a:cubicBezTo>
                        <a:pt x="303" y="233"/>
                        <a:pt x="303" y="234"/>
                        <a:pt x="303" y="235"/>
                      </a:cubicBezTo>
                      <a:cubicBezTo>
                        <a:pt x="303" y="239"/>
                        <a:pt x="305" y="244"/>
                        <a:pt x="305" y="248"/>
                      </a:cubicBezTo>
                      <a:cubicBezTo>
                        <a:pt x="305" y="252"/>
                        <a:pt x="303" y="255"/>
                        <a:pt x="304" y="260"/>
                      </a:cubicBezTo>
                      <a:cubicBezTo>
                        <a:pt x="303" y="260"/>
                        <a:pt x="303" y="260"/>
                        <a:pt x="303" y="260"/>
                      </a:cubicBezTo>
                      <a:cubicBezTo>
                        <a:pt x="301" y="258"/>
                        <a:pt x="303" y="260"/>
                        <a:pt x="303" y="261"/>
                      </a:cubicBezTo>
                      <a:cubicBezTo>
                        <a:pt x="301" y="264"/>
                        <a:pt x="300" y="268"/>
                        <a:pt x="296" y="270"/>
                      </a:cubicBezTo>
                      <a:close/>
                      <a:moveTo>
                        <a:pt x="301" y="259"/>
                      </a:moveTo>
                      <a:cubicBezTo>
                        <a:pt x="304" y="249"/>
                        <a:pt x="301" y="239"/>
                        <a:pt x="300" y="230"/>
                      </a:cubicBezTo>
                      <a:cubicBezTo>
                        <a:pt x="299" y="214"/>
                        <a:pt x="296" y="199"/>
                        <a:pt x="293" y="184"/>
                      </a:cubicBezTo>
                      <a:cubicBezTo>
                        <a:pt x="289" y="158"/>
                        <a:pt x="283" y="132"/>
                        <a:pt x="277" y="107"/>
                      </a:cubicBezTo>
                      <a:cubicBezTo>
                        <a:pt x="276" y="102"/>
                        <a:pt x="275" y="96"/>
                        <a:pt x="274" y="92"/>
                      </a:cubicBezTo>
                      <a:cubicBezTo>
                        <a:pt x="271" y="82"/>
                        <a:pt x="268" y="73"/>
                        <a:pt x="265" y="63"/>
                      </a:cubicBezTo>
                      <a:cubicBezTo>
                        <a:pt x="263" y="53"/>
                        <a:pt x="262" y="44"/>
                        <a:pt x="259" y="34"/>
                      </a:cubicBezTo>
                      <a:cubicBezTo>
                        <a:pt x="257" y="27"/>
                        <a:pt x="253" y="11"/>
                        <a:pt x="249" y="8"/>
                      </a:cubicBezTo>
                      <a:cubicBezTo>
                        <a:pt x="244" y="4"/>
                        <a:pt x="235" y="5"/>
                        <a:pt x="230" y="6"/>
                      </a:cubicBezTo>
                      <a:cubicBezTo>
                        <a:pt x="238" y="17"/>
                        <a:pt x="239" y="35"/>
                        <a:pt x="242" y="53"/>
                      </a:cubicBezTo>
                      <a:cubicBezTo>
                        <a:pt x="245" y="64"/>
                        <a:pt x="249" y="75"/>
                        <a:pt x="251" y="86"/>
                      </a:cubicBezTo>
                      <a:cubicBezTo>
                        <a:pt x="253" y="98"/>
                        <a:pt x="255" y="109"/>
                        <a:pt x="257" y="121"/>
                      </a:cubicBezTo>
                      <a:cubicBezTo>
                        <a:pt x="263" y="154"/>
                        <a:pt x="270" y="187"/>
                        <a:pt x="275" y="217"/>
                      </a:cubicBezTo>
                      <a:cubicBezTo>
                        <a:pt x="276" y="220"/>
                        <a:pt x="277" y="223"/>
                        <a:pt x="277" y="226"/>
                      </a:cubicBezTo>
                      <a:cubicBezTo>
                        <a:pt x="278" y="229"/>
                        <a:pt x="278" y="232"/>
                        <a:pt x="278" y="235"/>
                      </a:cubicBezTo>
                      <a:cubicBezTo>
                        <a:pt x="278" y="242"/>
                        <a:pt x="279" y="251"/>
                        <a:pt x="279" y="257"/>
                      </a:cubicBezTo>
                      <a:cubicBezTo>
                        <a:pt x="278" y="259"/>
                        <a:pt x="277" y="261"/>
                        <a:pt x="276" y="263"/>
                      </a:cubicBezTo>
                      <a:cubicBezTo>
                        <a:pt x="276" y="267"/>
                        <a:pt x="276" y="269"/>
                        <a:pt x="274" y="272"/>
                      </a:cubicBezTo>
                      <a:cubicBezTo>
                        <a:pt x="273" y="273"/>
                        <a:pt x="271" y="274"/>
                        <a:pt x="271" y="275"/>
                      </a:cubicBezTo>
                      <a:cubicBezTo>
                        <a:pt x="284" y="273"/>
                        <a:pt x="297" y="271"/>
                        <a:pt x="301" y="259"/>
                      </a:cubicBezTo>
                      <a:close/>
                      <a:moveTo>
                        <a:pt x="68" y="37"/>
                      </a:moveTo>
                      <a:cubicBezTo>
                        <a:pt x="67" y="34"/>
                        <a:pt x="69" y="30"/>
                        <a:pt x="69" y="26"/>
                      </a:cubicBezTo>
                      <a:cubicBezTo>
                        <a:pt x="69" y="21"/>
                        <a:pt x="70" y="13"/>
                        <a:pt x="66" y="9"/>
                      </a:cubicBezTo>
                      <a:cubicBezTo>
                        <a:pt x="63" y="5"/>
                        <a:pt x="51" y="4"/>
                        <a:pt x="48" y="7"/>
                      </a:cubicBezTo>
                      <a:cubicBezTo>
                        <a:pt x="39" y="40"/>
                        <a:pt x="39" y="79"/>
                        <a:pt x="33" y="115"/>
                      </a:cubicBezTo>
                      <a:cubicBezTo>
                        <a:pt x="44" y="115"/>
                        <a:pt x="55" y="114"/>
                        <a:pt x="63" y="118"/>
                      </a:cubicBezTo>
                      <a:cubicBezTo>
                        <a:pt x="65" y="89"/>
                        <a:pt x="66" y="61"/>
                        <a:pt x="68" y="37"/>
                      </a:cubicBezTo>
                      <a:close/>
                      <a:moveTo>
                        <a:pt x="258" y="276"/>
                      </a:moveTo>
                      <a:cubicBezTo>
                        <a:pt x="267" y="276"/>
                        <a:pt x="271" y="272"/>
                        <a:pt x="274" y="265"/>
                      </a:cubicBezTo>
                      <a:cubicBezTo>
                        <a:pt x="278" y="242"/>
                        <a:pt x="274" y="218"/>
                        <a:pt x="269" y="197"/>
                      </a:cubicBezTo>
                      <a:cubicBezTo>
                        <a:pt x="264" y="173"/>
                        <a:pt x="260" y="147"/>
                        <a:pt x="255" y="123"/>
                      </a:cubicBezTo>
                      <a:cubicBezTo>
                        <a:pt x="252" y="111"/>
                        <a:pt x="251" y="98"/>
                        <a:pt x="248" y="86"/>
                      </a:cubicBezTo>
                      <a:cubicBezTo>
                        <a:pt x="246" y="74"/>
                        <a:pt x="241" y="63"/>
                        <a:pt x="239" y="49"/>
                      </a:cubicBezTo>
                      <a:cubicBezTo>
                        <a:pt x="237" y="44"/>
                        <a:pt x="236" y="37"/>
                        <a:pt x="235" y="30"/>
                      </a:cubicBezTo>
                      <a:cubicBezTo>
                        <a:pt x="233" y="20"/>
                        <a:pt x="233" y="9"/>
                        <a:pt x="225" y="7"/>
                      </a:cubicBezTo>
                      <a:cubicBezTo>
                        <a:pt x="219" y="9"/>
                        <a:pt x="217" y="15"/>
                        <a:pt x="217" y="22"/>
                      </a:cubicBezTo>
                      <a:cubicBezTo>
                        <a:pt x="222" y="20"/>
                        <a:pt x="229" y="27"/>
                        <a:pt x="228" y="31"/>
                      </a:cubicBezTo>
                      <a:cubicBezTo>
                        <a:pt x="228" y="36"/>
                        <a:pt x="222" y="35"/>
                        <a:pt x="215" y="35"/>
                      </a:cubicBezTo>
                      <a:cubicBezTo>
                        <a:pt x="212" y="46"/>
                        <a:pt x="216" y="62"/>
                        <a:pt x="211" y="71"/>
                      </a:cubicBezTo>
                      <a:cubicBezTo>
                        <a:pt x="217" y="71"/>
                        <a:pt x="224" y="69"/>
                        <a:pt x="231" y="70"/>
                      </a:cubicBezTo>
                      <a:cubicBezTo>
                        <a:pt x="235" y="74"/>
                        <a:pt x="234" y="81"/>
                        <a:pt x="228" y="83"/>
                      </a:cubicBezTo>
                      <a:cubicBezTo>
                        <a:pt x="226" y="83"/>
                        <a:pt x="224" y="83"/>
                        <a:pt x="222" y="84"/>
                      </a:cubicBezTo>
                      <a:cubicBezTo>
                        <a:pt x="219" y="84"/>
                        <a:pt x="217" y="84"/>
                        <a:pt x="214" y="84"/>
                      </a:cubicBezTo>
                      <a:cubicBezTo>
                        <a:pt x="214" y="89"/>
                        <a:pt x="212" y="93"/>
                        <a:pt x="209" y="97"/>
                      </a:cubicBezTo>
                      <a:cubicBezTo>
                        <a:pt x="206" y="107"/>
                        <a:pt x="208" y="114"/>
                        <a:pt x="207" y="124"/>
                      </a:cubicBezTo>
                      <a:cubicBezTo>
                        <a:pt x="217" y="124"/>
                        <a:pt x="229" y="125"/>
                        <a:pt x="239" y="123"/>
                      </a:cubicBezTo>
                      <a:cubicBezTo>
                        <a:pt x="243" y="125"/>
                        <a:pt x="247" y="133"/>
                        <a:pt x="242" y="137"/>
                      </a:cubicBezTo>
                      <a:cubicBezTo>
                        <a:pt x="230" y="138"/>
                        <a:pt x="214" y="137"/>
                        <a:pt x="204" y="137"/>
                      </a:cubicBezTo>
                      <a:cubicBezTo>
                        <a:pt x="203" y="143"/>
                        <a:pt x="202" y="149"/>
                        <a:pt x="201" y="155"/>
                      </a:cubicBezTo>
                      <a:cubicBezTo>
                        <a:pt x="201" y="161"/>
                        <a:pt x="200" y="167"/>
                        <a:pt x="200" y="173"/>
                      </a:cubicBezTo>
                      <a:cubicBezTo>
                        <a:pt x="202" y="166"/>
                        <a:pt x="203" y="156"/>
                        <a:pt x="210" y="157"/>
                      </a:cubicBezTo>
                      <a:cubicBezTo>
                        <a:pt x="216" y="158"/>
                        <a:pt x="220" y="168"/>
                        <a:pt x="221" y="172"/>
                      </a:cubicBezTo>
                      <a:cubicBezTo>
                        <a:pt x="227" y="170"/>
                        <a:pt x="237" y="172"/>
                        <a:pt x="244" y="170"/>
                      </a:cubicBezTo>
                      <a:cubicBezTo>
                        <a:pt x="248" y="169"/>
                        <a:pt x="251" y="167"/>
                        <a:pt x="253" y="170"/>
                      </a:cubicBezTo>
                      <a:cubicBezTo>
                        <a:pt x="253" y="174"/>
                        <a:pt x="256" y="182"/>
                        <a:pt x="251" y="184"/>
                      </a:cubicBezTo>
                      <a:cubicBezTo>
                        <a:pt x="249" y="184"/>
                        <a:pt x="247" y="183"/>
                        <a:pt x="245" y="184"/>
                      </a:cubicBezTo>
                      <a:cubicBezTo>
                        <a:pt x="237" y="184"/>
                        <a:pt x="229" y="185"/>
                        <a:pt x="222" y="186"/>
                      </a:cubicBezTo>
                      <a:cubicBezTo>
                        <a:pt x="221" y="189"/>
                        <a:pt x="219" y="191"/>
                        <a:pt x="219" y="194"/>
                      </a:cubicBezTo>
                      <a:cubicBezTo>
                        <a:pt x="216" y="196"/>
                        <a:pt x="215" y="201"/>
                        <a:pt x="211" y="200"/>
                      </a:cubicBezTo>
                      <a:cubicBezTo>
                        <a:pt x="208" y="200"/>
                        <a:pt x="204" y="192"/>
                        <a:pt x="203" y="188"/>
                      </a:cubicBezTo>
                      <a:cubicBezTo>
                        <a:pt x="202" y="187"/>
                        <a:pt x="200" y="187"/>
                        <a:pt x="198" y="188"/>
                      </a:cubicBezTo>
                      <a:cubicBezTo>
                        <a:pt x="198" y="193"/>
                        <a:pt x="196" y="200"/>
                        <a:pt x="196" y="206"/>
                      </a:cubicBezTo>
                      <a:cubicBezTo>
                        <a:pt x="197" y="206"/>
                        <a:pt x="197" y="207"/>
                        <a:pt x="198" y="207"/>
                      </a:cubicBezTo>
                      <a:cubicBezTo>
                        <a:pt x="199" y="212"/>
                        <a:pt x="202" y="215"/>
                        <a:pt x="202" y="220"/>
                      </a:cubicBezTo>
                      <a:cubicBezTo>
                        <a:pt x="216" y="217"/>
                        <a:pt x="232" y="218"/>
                        <a:pt x="247" y="216"/>
                      </a:cubicBezTo>
                      <a:cubicBezTo>
                        <a:pt x="250" y="216"/>
                        <a:pt x="255" y="215"/>
                        <a:pt x="257" y="215"/>
                      </a:cubicBezTo>
                      <a:cubicBezTo>
                        <a:pt x="259" y="215"/>
                        <a:pt x="259" y="216"/>
                        <a:pt x="260" y="217"/>
                      </a:cubicBezTo>
                      <a:cubicBezTo>
                        <a:pt x="261" y="218"/>
                        <a:pt x="261" y="218"/>
                        <a:pt x="262" y="219"/>
                      </a:cubicBezTo>
                      <a:cubicBezTo>
                        <a:pt x="263" y="222"/>
                        <a:pt x="261" y="227"/>
                        <a:pt x="259" y="229"/>
                      </a:cubicBezTo>
                      <a:cubicBezTo>
                        <a:pt x="238" y="228"/>
                        <a:pt x="223" y="232"/>
                        <a:pt x="204" y="233"/>
                      </a:cubicBezTo>
                      <a:cubicBezTo>
                        <a:pt x="203" y="239"/>
                        <a:pt x="200" y="243"/>
                        <a:pt x="198" y="247"/>
                      </a:cubicBezTo>
                      <a:cubicBezTo>
                        <a:pt x="217" y="257"/>
                        <a:pt x="237" y="267"/>
                        <a:pt x="258" y="276"/>
                      </a:cubicBezTo>
                      <a:close/>
                      <a:moveTo>
                        <a:pt x="33" y="63"/>
                      </a:moveTo>
                      <a:cubicBezTo>
                        <a:pt x="31" y="82"/>
                        <a:pt x="28" y="102"/>
                        <a:pt x="25" y="121"/>
                      </a:cubicBezTo>
                      <a:cubicBezTo>
                        <a:pt x="27" y="119"/>
                        <a:pt x="29" y="117"/>
                        <a:pt x="30" y="115"/>
                      </a:cubicBezTo>
                      <a:cubicBezTo>
                        <a:pt x="31" y="113"/>
                        <a:pt x="32" y="109"/>
                        <a:pt x="32" y="106"/>
                      </a:cubicBezTo>
                      <a:cubicBezTo>
                        <a:pt x="33" y="103"/>
                        <a:pt x="33" y="99"/>
                        <a:pt x="33" y="96"/>
                      </a:cubicBezTo>
                      <a:cubicBezTo>
                        <a:pt x="34" y="89"/>
                        <a:pt x="34" y="82"/>
                        <a:pt x="34" y="76"/>
                      </a:cubicBezTo>
                      <a:cubicBezTo>
                        <a:pt x="35" y="72"/>
                        <a:pt x="36" y="69"/>
                        <a:pt x="37" y="65"/>
                      </a:cubicBezTo>
                      <a:cubicBezTo>
                        <a:pt x="37" y="62"/>
                        <a:pt x="37" y="59"/>
                        <a:pt x="37" y="56"/>
                      </a:cubicBezTo>
                      <a:cubicBezTo>
                        <a:pt x="37" y="48"/>
                        <a:pt x="39" y="40"/>
                        <a:pt x="40" y="32"/>
                      </a:cubicBezTo>
                      <a:cubicBezTo>
                        <a:pt x="41" y="24"/>
                        <a:pt x="43" y="15"/>
                        <a:pt x="44" y="8"/>
                      </a:cubicBezTo>
                      <a:cubicBezTo>
                        <a:pt x="37" y="24"/>
                        <a:pt x="36" y="43"/>
                        <a:pt x="33" y="63"/>
                      </a:cubicBezTo>
                      <a:close/>
                      <a:moveTo>
                        <a:pt x="113" y="35"/>
                      </a:moveTo>
                      <a:cubicBezTo>
                        <a:pt x="127" y="35"/>
                        <a:pt x="153" y="35"/>
                        <a:pt x="170" y="35"/>
                      </a:cubicBezTo>
                      <a:cubicBezTo>
                        <a:pt x="182" y="36"/>
                        <a:pt x="200" y="35"/>
                        <a:pt x="212" y="33"/>
                      </a:cubicBezTo>
                      <a:cubicBezTo>
                        <a:pt x="217" y="33"/>
                        <a:pt x="226" y="33"/>
                        <a:pt x="224" y="28"/>
                      </a:cubicBezTo>
                      <a:cubicBezTo>
                        <a:pt x="217" y="25"/>
                        <a:pt x="209" y="27"/>
                        <a:pt x="200" y="27"/>
                      </a:cubicBezTo>
                      <a:cubicBezTo>
                        <a:pt x="191" y="27"/>
                        <a:pt x="182" y="26"/>
                        <a:pt x="172" y="26"/>
                      </a:cubicBezTo>
                      <a:cubicBezTo>
                        <a:pt x="166" y="26"/>
                        <a:pt x="158" y="26"/>
                        <a:pt x="150" y="26"/>
                      </a:cubicBezTo>
                      <a:cubicBezTo>
                        <a:pt x="140" y="26"/>
                        <a:pt x="128" y="27"/>
                        <a:pt x="116" y="27"/>
                      </a:cubicBezTo>
                      <a:cubicBezTo>
                        <a:pt x="102" y="27"/>
                        <a:pt x="90" y="27"/>
                        <a:pt x="79" y="28"/>
                      </a:cubicBezTo>
                      <a:cubicBezTo>
                        <a:pt x="76" y="29"/>
                        <a:pt x="74" y="29"/>
                        <a:pt x="71" y="31"/>
                      </a:cubicBezTo>
                      <a:cubicBezTo>
                        <a:pt x="71" y="33"/>
                        <a:pt x="71" y="34"/>
                        <a:pt x="71" y="37"/>
                      </a:cubicBezTo>
                      <a:cubicBezTo>
                        <a:pt x="85" y="37"/>
                        <a:pt x="99" y="36"/>
                        <a:pt x="113" y="35"/>
                      </a:cubicBezTo>
                      <a:close/>
                      <a:moveTo>
                        <a:pt x="201" y="59"/>
                      </a:moveTo>
                      <a:cubicBezTo>
                        <a:pt x="201" y="59"/>
                        <a:pt x="202" y="61"/>
                        <a:pt x="204" y="61"/>
                      </a:cubicBezTo>
                      <a:cubicBezTo>
                        <a:pt x="204" y="61"/>
                        <a:pt x="205" y="60"/>
                        <a:pt x="206" y="60"/>
                      </a:cubicBezTo>
                      <a:cubicBezTo>
                        <a:pt x="208" y="61"/>
                        <a:pt x="208" y="66"/>
                        <a:pt x="210" y="67"/>
                      </a:cubicBezTo>
                      <a:cubicBezTo>
                        <a:pt x="210" y="67"/>
                        <a:pt x="210" y="67"/>
                        <a:pt x="210" y="67"/>
                      </a:cubicBezTo>
                      <a:cubicBezTo>
                        <a:pt x="211" y="57"/>
                        <a:pt x="211" y="44"/>
                        <a:pt x="212" y="36"/>
                      </a:cubicBezTo>
                      <a:cubicBezTo>
                        <a:pt x="182" y="39"/>
                        <a:pt x="154" y="37"/>
                        <a:pt x="125" y="38"/>
                      </a:cubicBezTo>
                      <a:cubicBezTo>
                        <a:pt x="106" y="38"/>
                        <a:pt x="89" y="39"/>
                        <a:pt x="71" y="39"/>
                      </a:cubicBezTo>
                      <a:cubicBezTo>
                        <a:pt x="70" y="52"/>
                        <a:pt x="69" y="66"/>
                        <a:pt x="68" y="78"/>
                      </a:cubicBezTo>
                      <a:cubicBezTo>
                        <a:pt x="71" y="78"/>
                        <a:pt x="73" y="77"/>
                        <a:pt x="75" y="76"/>
                      </a:cubicBezTo>
                      <a:cubicBezTo>
                        <a:pt x="75" y="72"/>
                        <a:pt x="75" y="69"/>
                        <a:pt x="76" y="65"/>
                      </a:cubicBezTo>
                      <a:cubicBezTo>
                        <a:pt x="79" y="63"/>
                        <a:pt x="80" y="60"/>
                        <a:pt x="83" y="58"/>
                      </a:cubicBezTo>
                      <a:cubicBezTo>
                        <a:pt x="93" y="59"/>
                        <a:pt x="94" y="70"/>
                        <a:pt x="97" y="77"/>
                      </a:cubicBezTo>
                      <a:cubicBezTo>
                        <a:pt x="101" y="74"/>
                        <a:pt x="108" y="75"/>
                        <a:pt x="113" y="75"/>
                      </a:cubicBezTo>
                      <a:cubicBezTo>
                        <a:pt x="126" y="75"/>
                        <a:pt x="144" y="75"/>
                        <a:pt x="160" y="73"/>
                      </a:cubicBezTo>
                      <a:cubicBezTo>
                        <a:pt x="159" y="66"/>
                        <a:pt x="165" y="61"/>
                        <a:pt x="174" y="64"/>
                      </a:cubicBezTo>
                      <a:cubicBezTo>
                        <a:pt x="175" y="66"/>
                        <a:pt x="176" y="67"/>
                        <a:pt x="177" y="69"/>
                      </a:cubicBezTo>
                      <a:cubicBezTo>
                        <a:pt x="176" y="60"/>
                        <a:pt x="190" y="59"/>
                        <a:pt x="194" y="65"/>
                      </a:cubicBezTo>
                      <a:cubicBezTo>
                        <a:pt x="195" y="62"/>
                        <a:pt x="198" y="59"/>
                        <a:pt x="201" y="59"/>
                      </a:cubicBezTo>
                      <a:close/>
                      <a:moveTo>
                        <a:pt x="94" y="78"/>
                      </a:moveTo>
                      <a:cubicBezTo>
                        <a:pt x="94" y="74"/>
                        <a:pt x="90" y="62"/>
                        <a:pt x="86" y="62"/>
                      </a:cubicBezTo>
                      <a:cubicBezTo>
                        <a:pt x="84" y="62"/>
                        <a:pt x="83" y="64"/>
                        <a:pt x="82" y="64"/>
                      </a:cubicBezTo>
                      <a:cubicBezTo>
                        <a:pt x="75" y="75"/>
                        <a:pt x="79" y="92"/>
                        <a:pt x="87" y="100"/>
                      </a:cubicBezTo>
                      <a:cubicBezTo>
                        <a:pt x="93" y="97"/>
                        <a:pt x="96" y="87"/>
                        <a:pt x="94" y="78"/>
                      </a:cubicBezTo>
                      <a:close/>
                      <a:moveTo>
                        <a:pt x="205" y="64"/>
                      </a:moveTo>
                      <a:cubicBezTo>
                        <a:pt x="201" y="60"/>
                        <a:pt x="195" y="64"/>
                        <a:pt x="196" y="70"/>
                      </a:cubicBezTo>
                      <a:cubicBezTo>
                        <a:pt x="195" y="69"/>
                        <a:pt x="195" y="71"/>
                        <a:pt x="195" y="71"/>
                      </a:cubicBezTo>
                      <a:cubicBezTo>
                        <a:pt x="195" y="79"/>
                        <a:pt x="195" y="91"/>
                        <a:pt x="202" y="96"/>
                      </a:cubicBezTo>
                      <a:cubicBezTo>
                        <a:pt x="203" y="90"/>
                        <a:pt x="203" y="84"/>
                        <a:pt x="202" y="78"/>
                      </a:cubicBezTo>
                      <a:cubicBezTo>
                        <a:pt x="202" y="73"/>
                        <a:pt x="199" y="68"/>
                        <a:pt x="200" y="63"/>
                      </a:cubicBezTo>
                      <a:cubicBezTo>
                        <a:pt x="202" y="64"/>
                        <a:pt x="203" y="67"/>
                        <a:pt x="203" y="69"/>
                      </a:cubicBezTo>
                      <a:cubicBezTo>
                        <a:pt x="205" y="77"/>
                        <a:pt x="206" y="87"/>
                        <a:pt x="204" y="97"/>
                      </a:cubicBezTo>
                      <a:cubicBezTo>
                        <a:pt x="214" y="90"/>
                        <a:pt x="211" y="72"/>
                        <a:pt x="205" y="64"/>
                      </a:cubicBezTo>
                      <a:close/>
                      <a:moveTo>
                        <a:pt x="179" y="71"/>
                      </a:moveTo>
                      <a:cubicBezTo>
                        <a:pt x="179" y="75"/>
                        <a:pt x="179" y="81"/>
                        <a:pt x="181" y="86"/>
                      </a:cubicBezTo>
                      <a:cubicBezTo>
                        <a:pt x="182" y="88"/>
                        <a:pt x="183" y="90"/>
                        <a:pt x="184" y="92"/>
                      </a:cubicBezTo>
                      <a:cubicBezTo>
                        <a:pt x="185" y="95"/>
                        <a:pt x="186" y="98"/>
                        <a:pt x="187" y="99"/>
                      </a:cubicBezTo>
                      <a:cubicBezTo>
                        <a:pt x="192" y="101"/>
                        <a:pt x="193" y="95"/>
                        <a:pt x="196" y="93"/>
                      </a:cubicBezTo>
                      <a:cubicBezTo>
                        <a:pt x="192" y="86"/>
                        <a:pt x="191" y="75"/>
                        <a:pt x="193" y="67"/>
                      </a:cubicBezTo>
                      <a:cubicBezTo>
                        <a:pt x="186" y="61"/>
                        <a:pt x="179" y="63"/>
                        <a:pt x="179" y="71"/>
                      </a:cubicBezTo>
                      <a:close/>
                      <a:moveTo>
                        <a:pt x="172" y="66"/>
                      </a:moveTo>
                      <a:cubicBezTo>
                        <a:pt x="169" y="65"/>
                        <a:pt x="164" y="67"/>
                        <a:pt x="163" y="70"/>
                      </a:cubicBezTo>
                      <a:cubicBezTo>
                        <a:pt x="162" y="73"/>
                        <a:pt x="162" y="81"/>
                        <a:pt x="163" y="85"/>
                      </a:cubicBezTo>
                      <a:cubicBezTo>
                        <a:pt x="164" y="92"/>
                        <a:pt x="167" y="98"/>
                        <a:pt x="171" y="101"/>
                      </a:cubicBezTo>
                      <a:cubicBezTo>
                        <a:pt x="176" y="99"/>
                        <a:pt x="177" y="94"/>
                        <a:pt x="179" y="89"/>
                      </a:cubicBezTo>
                      <a:cubicBezTo>
                        <a:pt x="177" y="82"/>
                        <a:pt x="177" y="76"/>
                        <a:pt x="177" y="70"/>
                      </a:cubicBezTo>
                      <a:cubicBezTo>
                        <a:pt x="175" y="69"/>
                        <a:pt x="174" y="67"/>
                        <a:pt x="172" y="66"/>
                      </a:cubicBezTo>
                      <a:close/>
                      <a:moveTo>
                        <a:pt x="212" y="73"/>
                      </a:moveTo>
                      <a:cubicBezTo>
                        <a:pt x="213" y="77"/>
                        <a:pt x="214" y="80"/>
                        <a:pt x="214" y="82"/>
                      </a:cubicBezTo>
                      <a:cubicBezTo>
                        <a:pt x="221" y="81"/>
                        <a:pt x="231" y="81"/>
                        <a:pt x="229" y="73"/>
                      </a:cubicBezTo>
                      <a:cubicBezTo>
                        <a:pt x="223" y="72"/>
                        <a:pt x="218" y="74"/>
                        <a:pt x="212" y="73"/>
                      </a:cubicBezTo>
                      <a:close/>
                      <a:moveTo>
                        <a:pt x="130" y="78"/>
                      </a:moveTo>
                      <a:cubicBezTo>
                        <a:pt x="127" y="78"/>
                        <a:pt x="124" y="79"/>
                        <a:pt x="121" y="79"/>
                      </a:cubicBezTo>
                      <a:cubicBezTo>
                        <a:pt x="113" y="78"/>
                        <a:pt x="105" y="77"/>
                        <a:pt x="97" y="79"/>
                      </a:cubicBezTo>
                      <a:cubicBezTo>
                        <a:pt x="98" y="81"/>
                        <a:pt x="97" y="84"/>
                        <a:pt x="98" y="87"/>
                      </a:cubicBezTo>
                      <a:cubicBezTo>
                        <a:pt x="119" y="86"/>
                        <a:pt x="138" y="88"/>
                        <a:pt x="160" y="84"/>
                      </a:cubicBezTo>
                      <a:cubicBezTo>
                        <a:pt x="159" y="82"/>
                        <a:pt x="160" y="79"/>
                        <a:pt x="159" y="77"/>
                      </a:cubicBezTo>
                      <a:cubicBezTo>
                        <a:pt x="150" y="77"/>
                        <a:pt x="139" y="77"/>
                        <a:pt x="130" y="78"/>
                      </a:cubicBezTo>
                      <a:close/>
                      <a:moveTo>
                        <a:pt x="68" y="81"/>
                      </a:moveTo>
                      <a:cubicBezTo>
                        <a:pt x="68" y="83"/>
                        <a:pt x="68" y="84"/>
                        <a:pt x="68" y="85"/>
                      </a:cubicBezTo>
                      <a:cubicBezTo>
                        <a:pt x="70" y="86"/>
                        <a:pt x="73" y="86"/>
                        <a:pt x="77" y="86"/>
                      </a:cubicBezTo>
                      <a:cubicBezTo>
                        <a:pt x="77" y="84"/>
                        <a:pt x="74" y="83"/>
                        <a:pt x="74" y="81"/>
                      </a:cubicBezTo>
                      <a:cubicBezTo>
                        <a:pt x="72" y="80"/>
                        <a:pt x="70" y="81"/>
                        <a:pt x="68" y="81"/>
                      </a:cubicBezTo>
                      <a:close/>
                      <a:moveTo>
                        <a:pt x="97" y="90"/>
                      </a:moveTo>
                      <a:cubicBezTo>
                        <a:pt x="95" y="93"/>
                        <a:pt x="94" y="100"/>
                        <a:pt x="91" y="102"/>
                      </a:cubicBezTo>
                      <a:cubicBezTo>
                        <a:pt x="85" y="105"/>
                        <a:pt x="83" y="101"/>
                        <a:pt x="80" y="97"/>
                      </a:cubicBezTo>
                      <a:cubicBezTo>
                        <a:pt x="79" y="94"/>
                        <a:pt x="79" y="91"/>
                        <a:pt x="77" y="89"/>
                      </a:cubicBezTo>
                      <a:cubicBezTo>
                        <a:pt x="73" y="90"/>
                        <a:pt x="72" y="88"/>
                        <a:pt x="68" y="89"/>
                      </a:cubicBezTo>
                      <a:cubicBezTo>
                        <a:pt x="68" y="99"/>
                        <a:pt x="66" y="107"/>
                        <a:pt x="66" y="119"/>
                      </a:cubicBezTo>
                      <a:cubicBezTo>
                        <a:pt x="72" y="121"/>
                        <a:pt x="75" y="127"/>
                        <a:pt x="80" y="130"/>
                      </a:cubicBezTo>
                      <a:cubicBezTo>
                        <a:pt x="88" y="128"/>
                        <a:pt x="99" y="131"/>
                        <a:pt x="109" y="129"/>
                      </a:cubicBezTo>
                      <a:cubicBezTo>
                        <a:pt x="111" y="119"/>
                        <a:pt x="115" y="106"/>
                        <a:pt x="125" y="112"/>
                      </a:cubicBezTo>
                      <a:cubicBezTo>
                        <a:pt x="127" y="113"/>
                        <a:pt x="129" y="115"/>
                        <a:pt x="130" y="117"/>
                      </a:cubicBezTo>
                      <a:cubicBezTo>
                        <a:pt x="132" y="114"/>
                        <a:pt x="132" y="111"/>
                        <a:pt x="135" y="110"/>
                      </a:cubicBezTo>
                      <a:cubicBezTo>
                        <a:pt x="143" y="106"/>
                        <a:pt x="145" y="120"/>
                        <a:pt x="148" y="126"/>
                      </a:cubicBezTo>
                      <a:cubicBezTo>
                        <a:pt x="168" y="124"/>
                        <a:pt x="185" y="123"/>
                        <a:pt x="203" y="124"/>
                      </a:cubicBezTo>
                      <a:cubicBezTo>
                        <a:pt x="205" y="116"/>
                        <a:pt x="204" y="109"/>
                        <a:pt x="205" y="102"/>
                      </a:cubicBezTo>
                      <a:cubicBezTo>
                        <a:pt x="200" y="101"/>
                        <a:pt x="199" y="97"/>
                        <a:pt x="197" y="95"/>
                      </a:cubicBezTo>
                      <a:cubicBezTo>
                        <a:pt x="195" y="97"/>
                        <a:pt x="195" y="100"/>
                        <a:pt x="193" y="101"/>
                      </a:cubicBezTo>
                      <a:cubicBezTo>
                        <a:pt x="186" y="105"/>
                        <a:pt x="182" y="98"/>
                        <a:pt x="180" y="93"/>
                      </a:cubicBezTo>
                      <a:cubicBezTo>
                        <a:pt x="179" y="97"/>
                        <a:pt x="175" y="104"/>
                        <a:pt x="171" y="104"/>
                      </a:cubicBezTo>
                      <a:cubicBezTo>
                        <a:pt x="165" y="105"/>
                        <a:pt x="163" y="93"/>
                        <a:pt x="161" y="88"/>
                      </a:cubicBezTo>
                      <a:cubicBezTo>
                        <a:pt x="140" y="89"/>
                        <a:pt x="121" y="89"/>
                        <a:pt x="97" y="90"/>
                      </a:cubicBezTo>
                      <a:close/>
                      <a:moveTo>
                        <a:pt x="136" y="113"/>
                      </a:moveTo>
                      <a:cubicBezTo>
                        <a:pt x="126" y="121"/>
                        <a:pt x="127" y="142"/>
                        <a:pt x="135" y="151"/>
                      </a:cubicBezTo>
                      <a:cubicBezTo>
                        <a:pt x="139" y="157"/>
                        <a:pt x="142" y="152"/>
                        <a:pt x="144" y="147"/>
                      </a:cubicBezTo>
                      <a:cubicBezTo>
                        <a:pt x="150" y="136"/>
                        <a:pt x="144" y="123"/>
                        <a:pt x="140" y="113"/>
                      </a:cubicBezTo>
                      <a:cubicBezTo>
                        <a:pt x="139" y="112"/>
                        <a:pt x="137" y="113"/>
                        <a:pt x="136" y="113"/>
                      </a:cubicBezTo>
                      <a:close/>
                      <a:moveTo>
                        <a:pt x="111" y="130"/>
                      </a:moveTo>
                      <a:cubicBezTo>
                        <a:pt x="109" y="140"/>
                        <a:pt x="116" y="149"/>
                        <a:pt x="120" y="153"/>
                      </a:cubicBezTo>
                      <a:cubicBezTo>
                        <a:pt x="125" y="153"/>
                        <a:pt x="127" y="149"/>
                        <a:pt x="128" y="144"/>
                      </a:cubicBezTo>
                      <a:cubicBezTo>
                        <a:pt x="126" y="136"/>
                        <a:pt x="126" y="125"/>
                        <a:pt x="128" y="119"/>
                      </a:cubicBezTo>
                      <a:cubicBezTo>
                        <a:pt x="126" y="116"/>
                        <a:pt x="123" y="114"/>
                        <a:pt x="119" y="114"/>
                      </a:cubicBezTo>
                      <a:cubicBezTo>
                        <a:pt x="115" y="117"/>
                        <a:pt x="112" y="123"/>
                        <a:pt x="111" y="130"/>
                      </a:cubicBezTo>
                      <a:close/>
                      <a:moveTo>
                        <a:pt x="72" y="131"/>
                      </a:moveTo>
                      <a:cubicBezTo>
                        <a:pt x="69" y="129"/>
                        <a:pt x="64" y="125"/>
                        <a:pt x="62" y="124"/>
                      </a:cubicBezTo>
                      <a:cubicBezTo>
                        <a:pt x="60" y="124"/>
                        <a:pt x="57" y="124"/>
                        <a:pt x="55" y="124"/>
                      </a:cubicBezTo>
                      <a:cubicBezTo>
                        <a:pt x="52" y="123"/>
                        <a:pt x="49" y="122"/>
                        <a:pt x="46" y="121"/>
                      </a:cubicBezTo>
                      <a:cubicBezTo>
                        <a:pt x="42" y="121"/>
                        <a:pt x="36" y="122"/>
                        <a:pt x="32" y="124"/>
                      </a:cubicBezTo>
                      <a:cubicBezTo>
                        <a:pt x="21" y="129"/>
                        <a:pt x="15" y="136"/>
                        <a:pt x="8" y="144"/>
                      </a:cubicBezTo>
                      <a:cubicBezTo>
                        <a:pt x="5" y="151"/>
                        <a:pt x="4" y="159"/>
                        <a:pt x="5" y="168"/>
                      </a:cubicBezTo>
                      <a:cubicBezTo>
                        <a:pt x="6" y="174"/>
                        <a:pt x="10" y="184"/>
                        <a:pt x="13" y="188"/>
                      </a:cubicBezTo>
                      <a:cubicBezTo>
                        <a:pt x="17" y="196"/>
                        <a:pt x="27" y="204"/>
                        <a:pt x="37" y="206"/>
                      </a:cubicBezTo>
                      <a:cubicBezTo>
                        <a:pt x="43" y="208"/>
                        <a:pt x="50" y="207"/>
                        <a:pt x="57" y="206"/>
                      </a:cubicBezTo>
                      <a:cubicBezTo>
                        <a:pt x="58" y="206"/>
                        <a:pt x="57" y="205"/>
                        <a:pt x="59" y="205"/>
                      </a:cubicBezTo>
                      <a:cubicBezTo>
                        <a:pt x="60" y="204"/>
                        <a:pt x="60" y="206"/>
                        <a:pt x="62" y="205"/>
                      </a:cubicBezTo>
                      <a:cubicBezTo>
                        <a:pt x="83" y="198"/>
                        <a:pt x="96" y="163"/>
                        <a:pt x="82" y="143"/>
                      </a:cubicBezTo>
                      <a:cubicBezTo>
                        <a:pt x="81" y="142"/>
                        <a:pt x="80" y="142"/>
                        <a:pt x="79" y="142"/>
                      </a:cubicBezTo>
                      <a:cubicBezTo>
                        <a:pt x="79" y="141"/>
                        <a:pt x="81" y="141"/>
                        <a:pt x="80" y="140"/>
                      </a:cubicBezTo>
                      <a:cubicBezTo>
                        <a:pt x="78" y="137"/>
                        <a:pt x="75" y="134"/>
                        <a:pt x="72" y="131"/>
                      </a:cubicBezTo>
                      <a:close/>
                      <a:moveTo>
                        <a:pt x="175" y="126"/>
                      </a:moveTo>
                      <a:cubicBezTo>
                        <a:pt x="166" y="127"/>
                        <a:pt x="157" y="128"/>
                        <a:pt x="149" y="128"/>
                      </a:cubicBezTo>
                      <a:cubicBezTo>
                        <a:pt x="149" y="131"/>
                        <a:pt x="150" y="134"/>
                        <a:pt x="150" y="137"/>
                      </a:cubicBezTo>
                      <a:cubicBezTo>
                        <a:pt x="166" y="135"/>
                        <a:pt x="183" y="134"/>
                        <a:pt x="201" y="134"/>
                      </a:cubicBezTo>
                      <a:cubicBezTo>
                        <a:pt x="202" y="134"/>
                        <a:pt x="202" y="132"/>
                        <a:pt x="203" y="132"/>
                      </a:cubicBezTo>
                      <a:cubicBezTo>
                        <a:pt x="205" y="132"/>
                        <a:pt x="204" y="134"/>
                        <a:pt x="205" y="134"/>
                      </a:cubicBezTo>
                      <a:cubicBezTo>
                        <a:pt x="216" y="134"/>
                        <a:pt x="230" y="135"/>
                        <a:pt x="239" y="134"/>
                      </a:cubicBezTo>
                      <a:cubicBezTo>
                        <a:pt x="241" y="132"/>
                        <a:pt x="241" y="129"/>
                        <a:pt x="239" y="127"/>
                      </a:cubicBezTo>
                      <a:cubicBezTo>
                        <a:pt x="218" y="128"/>
                        <a:pt x="197" y="125"/>
                        <a:pt x="175" y="126"/>
                      </a:cubicBezTo>
                      <a:close/>
                      <a:moveTo>
                        <a:pt x="82" y="133"/>
                      </a:moveTo>
                      <a:cubicBezTo>
                        <a:pt x="84" y="135"/>
                        <a:pt x="84" y="138"/>
                        <a:pt x="86" y="139"/>
                      </a:cubicBezTo>
                      <a:cubicBezTo>
                        <a:pt x="90" y="141"/>
                        <a:pt x="103" y="138"/>
                        <a:pt x="108" y="139"/>
                      </a:cubicBezTo>
                      <a:cubicBezTo>
                        <a:pt x="109" y="136"/>
                        <a:pt x="108" y="135"/>
                        <a:pt x="108" y="133"/>
                      </a:cubicBezTo>
                      <a:cubicBezTo>
                        <a:pt x="99" y="133"/>
                        <a:pt x="90" y="132"/>
                        <a:pt x="82" y="133"/>
                      </a:cubicBezTo>
                      <a:close/>
                      <a:moveTo>
                        <a:pt x="150" y="140"/>
                      </a:moveTo>
                      <a:cubicBezTo>
                        <a:pt x="149" y="145"/>
                        <a:pt x="146" y="152"/>
                        <a:pt x="142" y="156"/>
                      </a:cubicBezTo>
                      <a:cubicBezTo>
                        <a:pt x="137" y="161"/>
                        <a:pt x="133" y="152"/>
                        <a:pt x="129" y="148"/>
                      </a:cubicBezTo>
                      <a:cubicBezTo>
                        <a:pt x="128" y="153"/>
                        <a:pt x="124" y="157"/>
                        <a:pt x="118" y="156"/>
                      </a:cubicBezTo>
                      <a:cubicBezTo>
                        <a:pt x="115" y="152"/>
                        <a:pt x="112" y="147"/>
                        <a:pt x="110" y="142"/>
                      </a:cubicBezTo>
                      <a:cubicBezTo>
                        <a:pt x="104" y="142"/>
                        <a:pt x="96" y="142"/>
                        <a:pt x="89" y="142"/>
                      </a:cubicBezTo>
                      <a:cubicBezTo>
                        <a:pt x="93" y="152"/>
                        <a:pt x="94" y="167"/>
                        <a:pt x="89" y="179"/>
                      </a:cubicBezTo>
                      <a:cubicBezTo>
                        <a:pt x="98" y="175"/>
                        <a:pt x="111" y="179"/>
                        <a:pt x="119" y="176"/>
                      </a:cubicBezTo>
                      <a:cubicBezTo>
                        <a:pt x="119" y="175"/>
                        <a:pt x="120" y="174"/>
                        <a:pt x="119" y="173"/>
                      </a:cubicBezTo>
                      <a:cubicBezTo>
                        <a:pt x="121" y="169"/>
                        <a:pt x="123" y="166"/>
                        <a:pt x="125" y="163"/>
                      </a:cubicBezTo>
                      <a:cubicBezTo>
                        <a:pt x="126" y="161"/>
                        <a:pt x="126" y="159"/>
                        <a:pt x="128" y="159"/>
                      </a:cubicBezTo>
                      <a:cubicBezTo>
                        <a:pt x="132" y="158"/>
                        <a:pt x="135" y="165"/>
                        <a:pt x="139" y="167"/>
                      </a:cubicBezTo>
                      <a:cubicBezTo>
                        <a:pt x="140" y="165"/>
                        <a:pt x="140" y="161"/>
                        <a:pt x="142" y="160"/>
                      </a:cubicBezTo>
                      <a:cubicBezTo>
                        <a:pt x="150" y="158"/>
                        <a:pt x="154" y="168"/>
                        <a:pt x="158" y="170"/>
                      </a:cubicBezTo>
                      <a:cubicBezTo>
                        <a:pt x="160" y="161"/>
                        <a:pt x="169" y="155"/>
                        <a:pt x="174" y="164"/>
                      </a:cubicBezTo>
                      <a:cubicBezTo>
                        <a:pt x="176" y="168"/>
                        <a:pt x="176" y="172"/>
                        <a:pt x="177" y="176"/>
                      </a:cubicBezTo>
                      <a:cubicBezTo>
                        <a:pt x="184" y="174"/>
                        <a:pt x="189" y="175"/>
                        <a:pt x="196" y="174"/>
                      </a:cubicBezTo>
                      <a:cubicBezTo>
                        <a:pt x="198" y="161"/>
                        <a:pt x="199" y="151"/>
                        <a:pt x="201" y="137"/>
                      </a:cubicBezTo>
                      <a:cubicBezTo>
                        <a:pt x="179" y="137"/>
                        <a:pt x="167" y="138"/>
                        <a:pt x="150" y="140"/>
                      </a:cubicBezTo>
                      <a:close/>
                      <a:moveTo>
                        <a:pt x="219" y="174"/>
                      </a:moveTo>
                      <a:cubicBezTo>
                        <a:pt x="218" y="169"/>
                        <a:pt x="214" y="162"/>
                        <a:pt x="211" y="160"/>
                      </a:cubicBezTo>
                      <a:cubicBezTo>
                        <a:pt x="207" y="161"/>
                        <a:pt x="204" y="165"/>
                        <a:pt x="203" y="170"/>
                      </a:cubicBezTo>
                      <a:cubicBezTo>
                        <a:pt x="202" y="179"/>
                        <a:pt x="207" y="193"/>
                        <a:pt x="211" y="197"/>
                      </a:cubicBezTo>
                      <a:cubicBezTo>
                        <a:pt x="217" y="192"/>
                        <a:pt x="220" y="184"/>
                        <a:pt x="219" y="174"/>
                      </a:cubicBezTo>
                      <a:close/>
                      <a:moveTo>
                        <a:pt x="174" y="171"/>
                      </a:moveTo>
                      <a:cubicBezTo>
                        <a:pt x="173" y="168"/>
                        <a:pt x="169" y="161"/>
                        <a:pt x="167" y="162"/>
                      </a:cubicBezTo>
                      <a:cubicBezTo>
                        <a:pt x="158" y="166"/>
                        <a:pt x="158" y="183"/>
                        <a:pt x="162" y="191"/>
                      </a:cubicBezTo>
                      <a:cubicBezTo>
                        <a:pt x="164" y="194"/>
                        <a:pt x="166" y="199"/>
                        <a:pt x="170" y="199"/>
                      </a:cubicBezTo>
                      <a:cubicBezTo>
                        <a:pt x="176" y="195"/>
                        <a:pt x="176" y="179"/>
                        <a:pt x="174" y="171"/>
                      </a:cubicBezTo>
                      <a:close/>
                      <a:moveTo>
                        <a:pt x="122" y="175"/>
                      </a:moveTo>
                      <a:cubicBezTo>
                        <a:pt x="122" y="181"/>
                        <a:pt x="124" y="192"/>
                        <a:pt x="125" y="193"/>
                      </a:cubicBezTo>
                      <a:cubicBezTo>
                        <a:pt x="125" y="195"/>
                        <a:pt x="126" y="197"/>
                        <a:pt x="127" y="198"/>
                      </a:cubicBezTo>
                      <a:cubicBezTo>
                        <a:pt x="131" y="205"/>
                        <a:pt x="137" y="194"/>
                        <a:pt x="137" y="190"/>
                      </a:cubicBezTo>
                      <a:cubicBezTo>
                        <a:pt x="137" y="188"/>
                        <a:pt x="136" y="184"/>
                        <a:pt x="136" y="182"/>
                      </a:cubicBezTo>
                      <a:cubicBezTo>
                        <a:pt x="136" y="177"/>
                        <a:pt x="138" y="171"/>
                        <a:pt x="137" y="170"/>
                      </a:cubicBezTo>
                      <a:cubicBezTo>
                        <a:pt x="137" y="167"/>
                        <a:pt x="132" y="164"/>
                        <a:pt x="129" y="163"/>
                      </a:cubicBezTo>
                      <a:cubicBezTo>
                        <a:pt x="127" y="165"/>
                        <a:pt x="123" y="169"/>
                        <a:pt x="122" y="175"/>
                      </a:cubicBezTo>
                      <a:close/>
                      <a:moveTo>
                        <a:pt x="157" y="173"/>
                      </a:moveTo>
                      <a:cubicBezTo>
                        <a:pt x="153" y="170"/>
                        <a:pt x="151" y="163"/>
                        <a:pt x="144" y="164"/>
                      </a:cubicBezTo>
                      <a:cubicBezTo>
                        <a:pt x="144" y="166"/>
                        <a:pt x="142" y="167"/>
                        <a:pt x="140" y="169"/>
                      </a:cubicBezTo>
                      <a:cubicBezTo>
                        <a:pt x="137" y="176"/>
                        <a:pt x="139" y="190"/>
                        <a:pt x="143" y="196"/>
                      </a:cubicBezTo>
                      <a:cubicBezTo>
                        <a:pt x="146" y="201"/>
                        <a:pt x="148" y="206"/>
                        <a:pt x="153" y="201"/>
                      </a:cubicBezTo>
                      <a:cubicBezTo>
                        <a:pt x="156" y="199"/>
                        <a:pt x="157" y="196"/>
                        <a:pt x="158" y="192"/>
                      </a:cubicBezTo>
                      <a:cubicBezTo>
                        <a:pt x="158" y="191"/>
                        <a:pt x="159" y="191"/>
                        <a:pt x="159" y="190"/>
                      </a:cubicBezTo>
                      <a:cubicBezTo>
                        <a:pt x="157" y="186"/>
                        <a:pt x="156" y="178"/>
                        <a:pt x="157" y="173"/>
                      </a:cubicBezTo>
                      <a:close/>
                      <a:moveTo>
                        <a:pt x="222" y="174"/>
                      </a:moveTo>
                      <a:cubicBezTo>
                        <a:pt x="222" y="177"/>
                        <a:pt x="222" y="180"/>
                        <a:pt x="222" y="183"/>
                      </a:cubicBezTo>
                      <a:cubicBezTo>
                        <a:pt x="232" y="181"/>
                        <a:pt x="240" y="181"/>
                        <a:pt x="250" y="180"/>
                      </a:cubicBezTo>
                      <a:cubicBezTo>
                        <a:pt x="252" y="179"/>
                        <a:pt x="251" y="174"/>
                        <a:pt x="249" y="173"/>
                      </a:cubicBezTo>
                      <a:cubicBezTo>
                        <a:pt x="240" y="172"/>
                        <a:pt x="230" y="175"/>
                        <a:pt x="222" y="174"/>
                      </a:cubicBezTo>
                      <a:close/>
                      <a:moveTo>
                        <a:pt x="177" y="178"/>
                      </a:moveTo>
                      <a:cubicBezTo>
                        <a:pt x="178" y="181"/>
                        <a:pt x="178" y="183"/>
                        <a:pt x="178" y="187"/>
                      </a:cubicBezTo>
                      <a:cubicBezTo>
                        <a:pt x="187" y="184"/>
                        <a:pt x="193" y="187"/>
                        <a:pt x="202" y="184"/>
                      </a:cubicBezTo>
                      <a:cubicBezTo>
                        <a:pt x="202" y="181"/>
                        <a:pt x="201" y="179"/>
                        <a:pt x="200" y="176"/>
                      </a:cubicBezTo>
                      <a:cubicBezTo>
                        <a:pt x="194" y="177"/>
                        <a:pt x="186" y="178"/>
                        <a:pt x="177" y="178"/>
                      </a:cubicBezTo>
                      <a:close/>
                      <a:moveTo>
                        <a:pt x="89" y="181"/>
                      </a:moveTo>
                      <a:cubicBezTo>
                        <a:pt x="88" y="183"/>
                        <a:pt x="86" y="185"/>
                        <a:pt x="87" y="187"/>
                      </a:cubicBezTo>
                      <a:cubicBezTo>
                        <a:pt x="97" y="186"/>
                        <a:pt x="108" y="187"/>
                        <a:pt x="120" y="185"/>
                      </a:cubicBezTo>
                      <a:cubicBezTo>
                        <a:pt x="119" y="183"/>
                        <a:pt x="120" y="182"/>
                        <a:pt x="119" y="180"/>
                      </a:cubicBezTo>
                      <a:cubicBezTo>
                        <a:pt x="109" y="180"/>
                        <a:pt x="97" y="179"/>
                        <a:pt x="89" y="181"/>
                      </a:cubicBezTo>
                      <a:close/>
                      <a:moveTo>
                        <a:pt x="148" y="206"/>
                      </a:moveTo>
                      <a:cubicBezTo>
                        <a:pt x="144" y="203"/>
                        <a:pt x="141" y="199"/>
                        <a:pt x="139" y="194"/>
                      </a:cubicBezTo>
                      <a:cubicBezTo>
                        <a:pt x="136" y="201"/>
                        <a:pt x="130" y="210"/>
                        <a:pt x="125" y="202"/>
                      </a:cubicBezTo>
                      <a:cubicBezTo>
                        <a:pt x="123" y="198"/>
                        <a:pt x="122" y="193"/>
                        <a:pt x="121" y="189"/>
                      </a:cubicBezTo>
                      <a:cubicBezTo>
                        <a:pt x="116" y="187"/>
                        <a:pt x="109" y="190"/>
                        <a:pt x="103" y="190"/>
                      </a:cubicBezTo>
                      <a:cubicBezTo>
                        <a:pt x="96" y="190"/>
                        <a:pt x="90" y="189"/>
                        <a:pt x="84" y="189"/>
                      </a:cubicBezTo>
                      <a:cubicBezTo>
                        <a:pt x="78" y="198"/>
                        <a:pt x="72" y="205"/>
                        <a:pt x="61" y="208"/>
                      </a:cubicBezTo>
                      <a:cubicBezTo>
                        <a:pt x="61" y="211"/>
                        <a:pt x="60" y="216"/>
                        <a:pt x="59" y="220"/>
                      </a:cubicBezTo>
                      <a:cubicBezTo>
                        <a:pt x="61" y="219"/>
                        <a:pt x="62" y="219"/>
                        <a:pt x="63" y="218"/>
                      </a:cubicBezTo>
                      <a:cubicBezTo>
                        <a:pt x="64" y="214"/>
                        <a:pt x="67" y="204"/>
                        <a:pt x="74" y="205"/>
                      </a:cubicBezTo>
                      <a:cubicBezTo>
                        <a:pt x="76" y="205"/>
                        <a:pt x="77" y="207"/>
                        <a:pt x="79" y="208"/>
                      </a:cubicBezTo>
                      <a:cubicBezTo>
                        <a:pt x="82" y="206"/>
                        <a:pt x="84" y="204"/>
                        <a:pt x="89" y="204"/>
                      </a:cubicBezTo>
                      <a:cubicBezTo>
                        <a:pt x="92" y="209"/>
                        <a:pt x="95" y="214"/>
                        <a:pt x="96" y="222"/>
                      </a:cubicBezTo>
                      <a:cubicBezTo>
                        <a:pt x="112" y="219"/>
                        <a:pt x="123" y="221"/>
                        <a:pt x="138" y="219"/>
                      </a:cubicBezTo>
                      <a:cubicBezTo>
                        <a:pt x="139" y="212"/>
                        <a:pt x="141" y="205"/>
                        <a:pt x="148" y="206"/>
                      </a:cubicBezTo>
                      <a:close/>
                      <a:moveTo>
                        <a:pt x="178" y="189"/>
                      </a:moveTo>
                      <a:cubicBezTo>
                        <a:pt x="177" y="194"/>
                        <a:pt x="174" y="202"/>
                        <a:pt x="170" y="204"/>
                      </a:cubicBezTo>
                      <a:cubicBezTo>
                        <a:pt x="165" y="206"/>
                        <a:pt x="163" y="196"/>
                        <a:pt x="160" y="193"/>
                      </a:cubicBezTo>
                      <a:cubicBezTo>
                        <a:pt x="159" y="200"/>
                        <a:pt x="155" y="206"/>
                        <a:pt x="150" y="207"/>
                      </a:cubicBezTo>
                      <a:cubicBezTo>
                        <a:pt x="150" y="209"/>
                        <a:pt x="153" y="210"/>
                        <a:pt x="154" y="212"/>
                      </a:cubicBezTo>
                      <a:cubicBezTo>
                        <a:pt x="156" y="214"/>
                        <a:pt x="156" y="218"/>
                        <a:pt x="157" y="222"/>
                      </a:cubicBezTo>
                      <a:cubicBezTo>
                        <a:pt x="168" y="221"/>
                        <a:pt x="176" y="223"/>
                        <a:pt x="184" y="219"/>
                      </a:cubicBezTo>
                      <a:cubicBezTo>
                        <a:pt x="185" y="219"/>
                        <a:pt x="185" y="221"/>
                        <a:pt x="185" y="220"/>
                      </a:cubicBezTo>
                      <a:cubicBezTo>
                        <a:pt x="187" y="213"/>
                        <a:pt x="187" y="205"/>
                        <a:pt x="193" y="204"/>
                      </a:cubicBezTo>
                      <a:cubicBezTo>
                        <a:pt x="194" y="198"/>
                        <a:pt x="194" y="193"/>
                        <a:pt x="195" y="188"/>
                      </a:cubicBezTo>
                      <a:cubicBezTo>
                        <a:pt x="190" y="189"/>
                        <a:pt x="183" y="189"/>
                        <a:pt x="178" y="189"/>
                      </a:cubicBezTo>
                      <a:close/>
                      <a:moveTo>
                        <a:pt x="10" y="231"/>
                      </a:moveTo>
                      <a:cubicBezTo>
                        <a:pt x="10" y="242"/>
                        <a:pt x="6" y="251"/>
                        <a:pt x="7" y="260"/>
                      </a:cubicBezTo>
                      <a:cubicBezTo>
                        <a:pt x="7" y="263"/>
                        <a:pt x="9" y="265"/>
                        <a:pt x="12" y="267"/>
                      </a:cubicBezTo>
                      <a:cubicBezTo>
                        <a:pt x="15" y="265"/>
                        <a:pt x="15" y="262"/>
                        <a:pt x="16" y="259"/>
                      </a:cubicBezTo>
                      <a:cubicBezTo>
                        <a:pt x="16" y="255"/>
                        <a:pt x="18" y="251"/>
                        <a:pt x="18" y="248"/>
                      </a:cubicBezTo>
                      <a:cubicBezTo>
                        <a:pt x="19" y="242"/>
                        <a:pt x="18" y="236"/>
                        <a:pt x="19" y="231"/>
                      </a:cubicBezTo>
                      <a:cubicBezTo>
                        <a:pt x="20" y="222"/>
                        <a:pt x="23" y="212"/>
                        <a:pt x="22" y="202"/>
                      </a:cubicBezTo>
                      <a:cubicBezTo>
                        <a:pt x="19" y="200"/>
                        <a:pt x="15" y="198"/>
                        <a:pt x="12" y="194"/>
                      </a:cubicBezTo>
                      <a:cubicBezTo>
                        <a:pt x="11" y="206"/>
                        <a:pt x="10" y="218"/>
                        <a:pt x="10" y="231"/>
                      </a:cubicBezTo>
                      <a:close/>
                      <a:moveTo>
                        <a:pt x="24" y="216"/>
                      </a:moveTo>
                      <a:cubicBezTo>
                        <a:pt x="24" y="219"/>
                        <a:pt x="23" y="223"/>
                        <a:pt x="23" y="226"/>
                      </a:cubicBezTo>
                      <a:cubicBezTo>
                        <a:pt x="22" y="232"/>
                        <a:pt x="22" y="239"/>
                        <a:pt x="21" y="245"/>
                      </a:cubicBezTo>
                      <a:cubicBezTo>
                        <a:pt x="20" y="253"/>
                        <a:pt x="18" y="261"/>
                        <a:pt x="20" y="268"/>
                      </a:cubicBezTo>
                      <a:cubicBezTo>
                        <a:pt x="30" y="271"/>
                        <a:pt x="44" y="275"/>
                        <a:pt x="52" y="267"/>
                      </a:cubicBezTo>
                      <a:cubicBezTo>
                        <a:pt x="58" y="249"/>
                        <a:pt x="55" y="230"/>
                        <a:pt x="58" y="209"/>
                      </a:cubicBezTo>
                      <a:cubicBezTo>
                        <a:pt x="46" y="213"/>
                        <a:pt x="33" y="208"/>
                        <a:pt x="26" y="204"/>
                      </a:cubicBezTo>
                      <a:cubicBezTo>
                        <a:pt x="25" y="207"/>
                        <a:pt x="25" y="212"/>
                        <a:pt x="24" y="216"/>
                      </a:cubicBezTo>
                      <a:close/>
                      <a:moveTo>
                        <a:pt x="196" y="243"/>
                      </a:moveTo>
                      <a:cubicBezTo>
                        <a:pt x="197" y="240"/>
                        <a:pt x="201" y="237"/>
                        <a:pt x="201" y="233"/>
                      </a:cubicBezTo>
                      <a:cubicBezTo>
                        <a:pt x="201" y="232"/>
                        <a:pt x="199" y="231"/>
                        <a:pt x="199" y="231"/>
                      </a:cubicBezTo>
                      <a:cubicBezTo>
                        <a:pt x="199" y="231"/>
                        <a:pt x="201" y="229"/>
                        <a:pt x="201" y="229"/>
                      </a:cubicBezTo>
                      <a:cubicBezTo>
                        <a:pt x="201" y="227"/>
                        <a:pt x="200" y="218"/>
                        <a:pt x="198" y="214"/>
                      </a:cubicBezTo>
                      <a:cubicBezTo>
                        <a:pt x="197" y="211"/>
                        <a:pt x="194" y="208"/>
                        <a:pt x="192" y="207"/>
                      </a:cubicBezTo>
                      <a:cubicBezTo>
                        <a:pt x="186" y="218"/>
                        <a:pt x="187" y="236"/>
                        <a:pt x="196" y="243"/>
                      </a:cubicBezTo>
                      <a:close/>
                      <a:moveTo>
                        <a:pt x="93" y="224"/>
                      </a:moveTo>
                      <a:cubicBezTo>
                        <a:pt x="93" y="221"/>
                        <a:pt x="90" y="207"/>
                        <a:pt x="86" y="208"/>
                      </a:cubicBezTo>
                      <a:cubicBezTo>
                        <a:pt x="73" y="210"/>
                        <a:pt x="75" y="239"/>
                        <a:pt x="84" y="246"/>
                      </a:cubicBezTo>
                      <a:cubicBezTo>
                        <a:pt x="85" y="245"/>
                        <a:pt x="87" y="246"/>
                        <a:pt x="89" y="245"/>
                      </a:cubicBezTo>
                      <a:cubicBezTo>
                        <a:pt x="92" y="239"/>
                        <a:pt x="94" y="233"/>
                        <a:pt x="93" y="224"/>
                      </a:cubicBezTo>
                      <a:close/>
                      <a:moveTo>
                        <a:pt x="73" y="208"/>
                      </a:moveTo>
                      <a:cubicBezTo>
                        <a:pt x="66" y="211"/>
                        <a:pt x="64" y="226"/>
                        <a:pt x="64" y="235"/>
                      </a:cubicBezTo>
                      <a:cubicBezTo>
                        <a:pt x="66" y="238"/>
                        <a:pt x="67" y="242"/>
                        <a:pt x="68" y="245"/>
                      </a:cubicBezTo>
                      <a:cubicBezTo>
                        <a:pt x="72" y="244"/>
                        <a:pt x="76" y="243"/>
                        <a:pt x="77" y="239"/>
                      </a:cubicBezTo>
                      <a:cubicBezTo>
                        <a:pt x="77" y="237"/>
                        <a:pt x="75" y="234"/>
                        <a:pt x="74" y="232"/>
                      </a:cubicBezTo>
                      <a:cubicBezTo>
                        <a:pt x="72" y="224"/>
                        <a:pt x="75" y="217"/>
                        <a:pt x="78" y="210"/>
                      </a:cubicBezTo>
                      <a:cubicBezTo>
                        <a:pt x="75" y="211"/>
                        <a:pt x="75" y="207"/>
                        <a:pt x="73" y="208"/>
                      </a:cubicBezTo>
                      <a:close/>
                      <a:moveTo>
                        <a:pt x="148" y="210"/>
                      </a:moveTo>
                      <a:cubicBezTo>
                        <a:pt x="146" y="209"/>
                        <a:pt x="145" y="212"/>
                        <a:pt x="143" y="213"/>
                      </a:cubicBezTo>
                      <a:cubicBezTo>
                        <a:pt x="139" y="223"/>
                        <a:pt x="141" y="238"/>
                        <a:pt x="151" y="243"/>
                      </a:cubicBezTo>
                      <a:cubicBezTo>
                        <a:pt x="158" y="232"/>
                        <a:pt x="155" y="216"/>
                        <a:pt x="148" y="210"/>
                      </a:cubicBezTo>
                      <a:close/>
                      <a:moveTo>
                        <a:pt x="231" y="220"/>
                      </a:moveTo>
                      <a:cubicBezTo>
                        <a:pt x="221" y="221"/>
                        <a:pt x="211" y="221"/>
                        <a:pt x="203" y="223"/>
                      </a:cubicBezTo>
                      <a:cubicBezTo>
                        <a:pt x="203" y="225"/>
                        <a:pt x="203" y="228"/>
                        <a:pt x="204" y="230"/>
                      </a:cubicBezTo>
                      <a:cubicBezTo>
                        <a:pt x="213" y="229"/>
                        <a:pt x="222" y="228"/>
                        <a:pt x="233" y="227"/>
                      </a:cubicBezTo>
                      <a:cubicBezTo>
                        <a:pt x="243" y="226"/>
                        <a:pt x="253" y="228"/>
                        <a:pt x="259" y="223"/>
                      </a:cubicBezTo>
                      <a:cubicBezTo>
                        <a:pt x="259" y="221"/>
                        <a:pt x="258" y="220"/>
                        <a:pt x="258" y="218"/>
                      </a:cubicBezTo>
                      <a:cubicBezTo>
                        <a:pt x="248" y="219"/>
                        <a:pt x="240" y="220"/>
                        <a:pt x="231" y="220"/>
                      </a:cubicBezTo>
                      <a:close/>
                      <a:moveTo>
                        <a:pt x="59" y="229"/>
                      </a:moveTo>
                      <a:cubicBezTo>
                        <a:pt x="59" y="229"/>
                        <a:pt x="61" y="229"/>
                        <a:pt x="61" y="229"/>
                      </a:cubicBezTo>
                      <a:cubicBezTo>
                        <a:pt x="61" y="227"/>
                        <a:pt x="62" y="224"/>
                        <a:pt x="62" y="222"/>
                      </a:cubicBezTo>
                      <a:cubicBezTo>
                        <a:pt x="58" y="221"/>
                        <a:pt x="60" y="227"/>
                        <a:pt x="59" y="229"/>
                      </a:cubicBezTo>
                      <a:close/>
                      <a:moveTo>
                        <a:pt x="118" y="224"/>
                      </a:moveTo>
                      <a:cubicBezTo>
                        <a:pt x="111" y="224"/>
                        <a:pt x="103" y="223"/>
                        <a:pt x="96" y="225"/>
                      </a:cubicBezTo>
                      <a:cubicBezTo>
                        <a:pt x="96" y="228"/>
                        <a:pt x="96" y="229"/>
                        <a:pt x="96" y="231"/>
                      </a:cubicBezTo>
                      <a:cubicBezTo>
                        <a:pt x="111" y="229"/>
                        <a:pt x="124" y="232"/>
                        <a:pt x="139" y="230"/>
                      </a:cubicBezTo>
                      <a:cubicBezTo>
                        <a:pt x="139" y="228"/>
                        <a:pt x="138" y="225"/>
                        <a:pt x="138" y="223"/>
                      </a:cubicBezTo>
                      <a:cubicBezTo>
                        <a:pt x="132" y="222"/>
                        <a:pt x="125" y="224"/>
                        <a:pt x="118" y="224"/>
                      </a:cubicBezTo>
                      <a:close/>
                      <a:moveTo>
                        <a:pt x="158" y="224"/>
                      </a:moveTo>
                      <a:cubicBezTo>
                        <a:pt x="158" y="226"/>
                        <a:pt x="158" y="229"/>
                        <a:pt x="158" y="231"/>
                      </a:cubicBezTo>
                      <a:cubicBezTo>
                        <a:pt x="169" y="229"/>
                        <a:pt x="176" y="231"/>
                        <a:pt x="186" y="229"/>
                      </a:cubicBezTo>
                      <a:cubicBezTo>
                        <a:pt x="185" y="227"/>
                        <a:pt x="186" y="225"/>
                        <a:pt x="185" y="223"/>
                      </a:cubicBezTo>
                      <a:cubicBezTo>
                        <a:pt x="178" y="225"/>
                        <a:pt x="166" y="225"/>
                        <a:pt x="158" y="2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377">
                    <a:defRPr/>
                  </a:pPr>
                  <a:endParaRPr lang="zh-CN" altLang="en-US">
                    <a:solidFill>
                      <a:prstClr val="black"/>
                    </a:solidFill>
                    <a:latin typeface="Mongolian Baiti"/>
                    <a:ea typeface="方正硬笔楷书简体"/>
                  </a:endParaRPr>
                </a:p>
              </p:txBody>
            </p:sp>
            <p:sp>
              <p:nvSpPr>
                <p:cNvPr id="644" name="Freeform 408">
                  <a:extLst>
                    <a:ext uri="{FF2B5EF4-FFF2-40B4-BE49-F238E27FC236}">
                      <a16:creationId xmlns:a16="http://schemas.microsoft.com/office/drawing/2014/main" id="{29E44A26-0C03-4B14-BED2-1B13B8F3A0C3}"/>
                    </a:ext>
                  </a:extLst>
                </p:cNvPr>
                <p:cNvSpPr>
                  <a:spLocks noEditPoints="1"/>
                </p:cNvSpPr>
                <p:nvPr/>
              </p:nvSpPr>
              <p:spPr bwMode="auto">
                <a:xfrm>
                  <a:off x="1970088" y="3729038"/>
                  <a:ext cx="204787" cy="230187"/>
                </a:xfrm>
                <a:custGeom>
                  <a:avLst/>
                  <a:gdLst>
                    <a:gd name="T0" fmla="*/ 63 w 65"/>
                    <a:gd name="T1" fmla="*/ 47 h 73"/>
                    <a:gd name="T2" fmla="*/ 34 w 65"/>
                    <a:gd name="T3" fmla="*/ 72 h 73"/>
                    <a:gd name="T4" fmla="*/ 11 w 65"/>
                    <a:gd name="T5" fmla="*/ 61 h 73"/>
                    <a:gd name="T6" fmla="*/ 11 w 65"/>
                    <a:gd name="T7" fmla="*/ 12 h 73"/>
                    <a:gd name="T8" fmla="*/ 34 w 65"/>
                    <a:gd name="T9" fmla="*/ 8 h 73"/>
                    <a:gd name="T10" fmla="*/ 36 w 65"/>
                    <a:gd name="T11" fmla="*/ 24 h 73"/>
                    <a:gd name="T12" fmla="*/ 40 w 65"/>
                    <a:gd name="T13" fmla="*/ 39 h 73"/>
                    <a:gd name="T14" fmla="*/ 56 w 65"/>
                    <a:gd name="T15" fmla="*/ 57 h 73"/>
                    <a:gd name="T16" fmla="*/ 52 w 65"/>
                    <a:gd name="T17" fmla="*/ 46 h 73"/>
                    <a:gd name="T18" fmla="*/ 60 w 65"/>
                    <a:gd name="T19" fmla="*/ 35 h 73"/>
                    <a:gd name="T20" fmla="*/ 51 w 65"/>
                    <a:gd name="T21" fmla="*/ 34 h 73"/>
                    <a:gd name="T22" fmla="*/ 57 w 65"/>
                    <a:gd name="T23" fmla="*/ 23 h 73"/>
                    <a:gd name="T24" fmla="*/ 56 w 65"/>
                    <a:gd name="T25" fmla="*/ 21 h 73"/>
                    <a:gd name="T26" fmla="*/ 43 w 65"/>
                    <a:gd name="T27" fmla="*/ 19 h 73"/>
                    <a:gd name="T28" fmla="*/ 34 w 65"/>
                    <a:gd name="T29" fmla="*/ 8 h 73"/>
                    <a:gd name="T30" fmla="*/ 20 w 65"/>
                    <a:gd name="T31" fmla="*/ 12 h 73"/>
                    <a:gd name="T32" fmla="*/ 30 w 65"/>
                    <a:gd name="T33" fmla="*/ 9 h 73"/>
                    <a:gd name="T34" fmla="*/ 33 w 65"/>
                    <a:gd name="T35" fmla="*/ 69 h 73"/>
                    <a:gd name="T36" fmla="*/ 44 w 65"/>
                    <a:gd name="T37" fmla="*/ 60 h 73"/>
                    <a:gd name="T38" fmla="*/ 46 w 65"/>
                    <a:gd name="T39" fmla="*/ 56 h 73"/>
                    <a:gd name="T40" fmla="*/ 27 w 65"/>
                    <a:gd name="T41" fmla="*/ 40 h 73"/>
                    <a:gd name="T42" fmla="*/ 29 w 65"/>
                    <a:gd name="T43" fmla="*/ 25 h 73"/>
                    <a:gd name="T44" fmla="*/ 17 w 65"/>
                    <a:gd name="T45" fmla="*/ 13 h 73"/>
                    <a:gd name="T46" fmla="*/ 18 w 65"/>
                    <a:gd name="T47" fmla="*/ 25 h 73"/>
                    <a:gd name="T48" fmla="*/ 5 w 65"/>
                    <a:gd name="T49" fmla="*/ 31 h 73"/>
                    <a:gd name="T50" fmla="*/ 5 w 65"/>
                    <a:gd name="T51" fmla="*/ 36 h 73"/>
                    <a:gd name="T52" fmla="*/ 16 w 65"/>
                    <a:gd name="T53" fmla="*/ 46 h 73"/>
                    <a:gd name="T54" fmla="*/ 9 w 65"/>
                    <a:gd name="T55" fmla="*/ 53 h 73"/>
                    <a:gd name="T56" fmla="*/ 27 w 65"/>
                    <a:gd name="T57" fmla="*/ 20 h 73"/>
                    <a:gd name="T58" fmla="*/ 32 w 65"/>
                    <a:gd name="T59" fmla="*/ 14 h 73"/>
                    <a:gd name="T60" fmla="*/ 32 w 65"/>
                    <a:gd name="T61" fmla="*/ 31 h 73"/>
                    <a:gd name="T62" fmla="*/ 32 w 65"/>
                    <a:gd name="T63" fmla="*/ 31 h 73"/>
                    <a:gd name="T64" fmla="*/ 36 w 65"/>
                    <a:gd name="T65" fmla="*/ 35 h 73"/>
                    <a:gd name="T66" fmla="*/ 44 w 65"/>
                    <a:gd name="T67" fmla="*/ 49 h 73"/>
                    <a:gd name="T68" fmla="*/ 38 w 65"/>
                    <a:gd name="T69" fmla="*/ 43 h 73"/>
                    <a:gd name="T70" fmla="*/ 51 w 65"/>
                    <a:gd name="T71" fmla="*/ 58 h 73"/>
                    <a:gd name="T72" fmla="*/ 54 w 65"/>
                    <a:gd name="T73" fmla="*/ 58 h 73"/>
                    <a:gd name="T74" fmla="*/ 51 w 65"/>
                    <a:gd name="T75"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73">
                      <a:moveTo>
                        <a:pt x="46" y="7"/>
                      </a:moveTo>
                      <a:cubicBezTo>
                        <a:pt x="58" y="13"/>
                        <a:pt x="65" y="29"/>
                        <a:pt x="63" y="47"/>
                      </a:cubicBezTo>
                      <a:cubicBezTo>
                        <a:pt x="63" y="52"/>
                        <a:pt x="60" y="58"/>
                        <a:pt x="57" y="62"/>
                      </a:cubicBezTo>
                      <a:cubicBezTo>
                        <a:pt x="53" y="67"/>
                        <a:pt x="43" y="73"/>
                        <a:pt x="34" y="72"/>
                      </a:cubicBezTo>
                      <a:cubicBezTo>
                        <a:pt x="31" y="71"/>
                        <a:pt x="27" y="70"/>
                        <a:pt x="24" y="69"/>
                      </a:cubicBezTo>
                      <a:cubicBezTo>
                        <a:pt x="19" y="67"/>
                        <a:pt x="15" y="64"/>
                        <a:pt x="11" y="61"/>
                      </a:cubicBezTo>
                      <a:cubicBezTo>
                        <a:pt x="9" y="58"/>
                        <a:pt x="7" y="54"/>
                        <a:pt x="4" y="51"/>
                      </a:cubicBezTo>
                      <a:cubicBezTo>
                        <a:pt x="0" y="36"/>
                        <a:pt x="3" y="21"/>
                        <a:pt x="11" y="12"/>
                      </a:cubicBezTo>
                      <a:cubicBezTo>
                        <a:pt x="20" y="6"/>
                        <a:pt x="34" y="0"/>
                        <a:pt x="46" y="7"/>
                      </a:cubicBezTo>
                      <a:close/>
                      <a:moveTo>
                        <a:pt x="34" y="8"/>
                      </a:moveTo>
                      <a:cubicBezTo>
                        <a:pt x="34" y="14"/>
                        <a:pt x="39" y="18"/>
                        <a:pt x="41" y="22"/>
                      </a:cubicBezTo>
                      <a:cubicBezTo>
                        <a:pt x="40" y="24"/>
                        <a:pt x="39" y="24"/>
                        <a:pt x="36" y="24"/>
                      </a:cubicBezTo>
                      <a:cubicBezTo>
                        <a:pt x="36" y="27"/>
                        <a:pt x="35" y="29"/>
                        <a:pt x="36" y="31"/>
                      </a:cubicBezTo>
                      <a:cubicBezTo>
                        <a:pt x="38" y="33"/>
                        <a:pt x="41" y="36"/>
                        <a:pt x="40" y="39"/>
                      </a:cubicBezTo>
                      <a:cubicBezTo>
                        <a:pt x="43" y="45"/>
                        <a:pt x="48" y="48"/>
                        <a:pt x="52" y="53"/>
                      </a:cubicBezTo>
                      <a:cubicBezTo>
                        <a:pt x="54" y="48"/>
                        <a:pt x="58" y="53"/>
                        <a:pt x="56" y="57"/>
                      </a:cubicBezTo>
                      <a:cubicBezTo>
                        <a:pt x="58" y="56"/>
                        <a:pt x="58" y="52"/>
                        <a:pt x="60" y="50"/>
                      </a:cubicBezTo>
                      <a:cubicBezTo>
                        <a:pt x="58" y="48"/>
                        <a:pt x="53" y="49"/>
                        <a:pt x="52" y="46"/>
                      </a:cubicBezTo>
                      <a:cubicBezTo>
                        <a:pt x="55" y="46"/>
                        <a:pt x="58" y="47"/>
                        <a:pt x="60" y="48"/>
                      </a:cubicBezTo>
                      <a:cubicBezTo>
                        <a:pt x="60" y="43"/>
                        <a:pt x="61" y="40"/>
                        <a:pt x="60" y="35"/>
                      </a:cubicBezTo>
                      <a:cubicBezTo>
                        <a:pt x="59" y="38"/>
                        <a:pt x="53" y="37"/>
                        <a:pt x="51" y="36"/>
                      </a:cubicBezTo>
                      <a:cubicBezTo>
                        <a:pt x="51" y="35"/>
                        <a:pt x="51" y="35"/>
                        <a:pt x="51" y="34"/>
                      </a:cubicBezTo>
                      <a:cubicBezTo>
                        <a:pt x="54" y="33"/>
                        <a:pt x="58" y="31"/>
                        <a:pt x="60" y="34"/>
                      </a:cubicBezTo>
                      <a:cubicBezTo>
                        <a:pt x="60" y="30"/>
                        <a:pt x="59" y="26"/>
                        <a:pt x="57" y="23"/>
                      </a:cubicBezTo>
                      <a:cubicBezTo>
                        <a:pt x="54" y="24"/>
                        <a:pt x="51" y="27"/>
                        <a:pt x="47" y="27"/>
                      </a:cubicBezTo>
                      <a:cubicBezTo>
                        <a:pt x="49" y="24"/>
                        <a:pt x="53" y="23"/>
                        <a:pt x="56" y="21"/>
                      </a:cubicBezTo>
                      <a:cubicBezTo>
                        <a:pt x="54" y="18"/>
                        <a:pt x="52" y="13"/>
                        <a:pt x="48" y="12"/>
                      </a:cubicBezTo>
                      <a:cubicBezTo>
                        <a:pt x="46" y="15"/>
                        <a:pt x="46" y="19"/>
                        <a:pt x="43" y="19"/>
                      </a:cubicBezTo>
                      <a:cubicBezTo>
                        <a:pt x="42" y="17"/>
                        <a:pt x="45" y="13"/>
                        <a:pt x="46" y="11"/>
                      </a:cubicBezTo>
                      <a:cubicBezTo>
                        <a:pt x="42" y="9"/>
                        <a:pt x="40" y="7"/>
                        <a:pt x="34" y="8"/>
                      </a:cubicBezTo>
                      <a:close/>
                      <a:moveTo>
                        <a:pt x="30" y="9"/>
                      </a:moveTo>
                      <a:cubicBezTo>
                        <a:pt x="27" y="9"/>
                        <a:pt x="23" y="11"/>
                        <a:pt x="20" y="12"/>
                      </a:cubicBezTo>
                      <a:cubicBezTo>
                        <a:pt x="21" y="15"/>
                        <a:pt x="23" y="17"/>
                        <a:pt x="25" y="19"/>
                      </a:cubicBezTo>
                      <a:cubicBezTo>
                        <a:pt x="27" y="16"/>
                        <a:pt x="30" y="13"/>
                        <a:pt x="30" y="9"/>
                      </a:cubicBezTo>
                      <a:close/>
                      <a:moveTo>
                        <a:pt x="16" y="62"/>
                      </a:moveTo>
                      <a:cubicBezTo>
                        <a:pt x="21" y="66"/>
                        <a:pt x="28" y="66"/>
                        <a:pt x="33" y="69"/>
                      </a:cubicBezTo>
                      <a:cubicBezTo>
                        <a:pt x="40" y="68"/>
                        <a:pt x="47" y="67"/>
                        <a:pt x="52" y="63"/>
                      </a:cubicBezTo>
                      <a:cubicBezTo>
                        <a:pt x="51" y="59"/>
                        <a:pt x="46" y="61"/>
                        <a:pt x="44" y="60"/>
                      </a:cubicBezTo>
                      <a:cubicBezTo>
                        <a:pt x="44" y="59"/>
                        <a:pt x="43" y="59"/>
                        <a:pt x="43" y="58"/>
                      </a:cubicBezTo>
                      <a:cubicBezTo>
                        <a:pt x="43" y="57"/>
                        <a:pt x="45" y="57"/>
                        <a:pt x="46" y="56"/>
                      </a:cubicBezTo>
                      <a:cubicBezTo>
                        <a:pt x="43" y="51"/>
                        <a:pt x="38" y="48"/>
                        <a:pt x="34" y="44"/>
                      </a:cubicBezTo>
                      <a:cubicBezTo>
                        <a:pt x="31" y="43"/>
                        <a:pt x="29" y="42"/>
                        <a:pt x="27" y="40"/>
                      </a:cubicBezTo>
                      <a:cubicBezTo>
                        <a:pt x="25" y="37"/>
                        <a:pt x="26" y="33"/>
                        <a:pt x="30" y="33"/>
                      </a:cubicBezTo>
                      <a:cubicBezTo>
                        <a:pt x="29" y="30"/>
                        <a:pt x="29" y="27"/>
                        <a:pt x="29" y="25"/>
                      </a:cubicBezTo>
                      <a:cubicBezTo>
                        <a:pt x="28" y="23"/>
                        <a:pt x="24" y="24"/>
                        <a:pt x="23" y="22"/>
                      </a:cubicBezTo>
                      <a:cubicBezTo>
                        <a:pt x="23" y="17"/>
                        <a:pt x="18" y="17"/>
                        <a:pt x="17" y="13"/>
                      </a:cubicBezTo>
                      <a:cubicBezTo>
                        <a:pt x="16" y="16"/>
                        <a:pt x="12" y="16"/>
                        <a:pt x="11" y="19"/>
                      </a:cubicBezTo>
                      <a:cubicBezTo>
                        <a:pt x="13" y="21"/>
                        <a:pt x="17" y="22"/>
                        <a:pt x="18" y="25"/>
                      </a:cubicBezTo>
                      <a:cubicBezTo>
                        <a:pt x="14" y="25"/>
                        <a:pt x="13" y="22"/>
                        <a:pt x="9" y="21"/>
                      </a:cubicBezTo>
                      <a:cubicBezTo>
                        <a:pt x="7" y="24"/>
                        <a:pt x="6" y="28"/>
                        <a:pt x="5" y="31"/>
                      </a:cubicBezTo>
                      <a:cubicBezTo>
                        <a:pt x="8" y="31"/>
                        <a:pt x="12" y="30"/>
                        <a:pt x="14" y="32"/>
                      </a:cubicBezTo>
                      <a:cubicBezTo>
                        <a:pt x="13" y="36"/>
                        <a:pt x="7" y="36"/>
                        <a:pt x="5" y="36"/>
                      </a:cubicBezTo>
                      <a:cubicBezTo>
                        <a:pt x="3" y="43"/>
                        <a:pt x="6" y="49"/>
                        <a:pt x="9" y="53"/>
                      </a:cubicBezTo>
                      <a:cubicBezTo>
                        <a:pt x="10" y="50"/>
                        <a:pt x="14" y="48"/>
                        <a:pt x="16" y="46"/>
                      </a:cubicBezTo>
                      <a:cubicBezTo>
                        <a:pt x="16" y="47"/>
                        <a:pt x="18" y="46"/>
                        <a:pt x="17" y="48"/>
                      </a:cubicBezTo>
                      <a:cubicBezTo>
                        <a:pt x="16" y="51"/>
                        <a:pt x="12" y="52"/>
                        <a:pt x="9" y="53"/>
                      </a:cubicBezTo>
                      <a:cubicBezTo>
                        <a:pt x="11" y="56"/>
                        <a:pt x="13" y="60"/>
                        <a:pt x="16" y="62"/>
                      </a:cubicBezTo>
                      <a:close/>
                      <a:moveTo>
                        <a:pt x="27" y="20"/>
                      </a:moveTo>
                      <a:cubicBezTo>
                        <a:pt x="30" y="22"/>
                        <a:pt x="33" y="22"/>
                        <a:pt x="37" y="20"/>
                      </a:cubicBezTo>
                      <a:cubicBezTo>
                        <a:pt x="35" y="18"/>
                        <a:pt x="34" y="16"/>
                        <a:pt x="32" y="14"/>
                      </a:cubicBezTo>
                      <a:cubicBezTo>
                        <a:pt x="31" y="17"/>
                        <a:pt x="28" y="18"/>
                        <a:pt x="27" y="20"/>
                      </a:cubicBezTo>
                      <a:close/>
                      <a:moveTo>
                        <a:pt x="32" y="31"/>
                      </a:moveTo>
                      <a:cubicBezTo>
                        <a:pt x="33" y="29"/>
                        <a:pt x="33" y="26"/>
                        <a:pt x="32" y="24"/>
                      </a:cubicBezTo>
                      <a:cubicBezTo>
                        <a:pt x="32" y="27"/>
                        <a:pt x="31" y="28"/>
                        <a:pt x="32" y="31"/>
                      </a:cubicBezTo>
                      <a:close/>
                      <a:moveTo>
                        <a:pt x="30" y="39"/>
                      </a:moveTo>
                      <a:cubicBezTo>
                        <a:pt x="33" y="43"/>
                        <a:pt x="39" y="40"/>
                        <a:pt x="36" y="35"/>
                      </a:cubicBezTo>
                      <a:cubicBezTo>
                        <a:pt x="34" y="35"/>
                        <a:pt x="29" y="34"/>
                        <a:pt x="30" y="39"/>
                      </a:cubicBezTo>
                      <a:close/>
                      <a:moveTo>
                        <a:pt x="44" y="49"/>
                      </a:moveTo>
                      <a:cubicBezTo>
                        <a:pt x="46" y="51"/>
                        <a:pt x="46" y="55"/>
                        <a:pt x="50" y="55"/>
                      </a:cubicBezTo>
                      <a:cubicBezTo>
                        <a:pt x="46" y="51"/>
                        <a:pt x="42" y="46"/>
                        <a:pt x="38" y="43"/>
                      </a:cubicBezTo>
                      <a:cubicBezTo>
                        <a:pt x="39" y="46"/>
                        <a:pt x="42" y="47"/>
                        <a:pt x="44" y="49"/>
                      </a:cubicBezTo>
                      <a:close/>
                      <a:moveTo>
                        <a:pt x="51" y="58"/>
                      </a:moveTo>
                      <a:cubicBezTo>
                        <a:pt x="52" y="58"/>
                        <a:pt x="52" y="59"/>
                        <a:pt x="53" y="59"/>
                      </a:cubicBezTo>
                      <a:cubicBezTo>
                        <a:pt x="53" y="58"/>
                        <a:pt x="53" y="58"/>
                        <a:pt x="54" y="58"/>
                      </a:cubicBezTo>
                      <a:cubicBezTo>
                        <a:pt x="53" y="57"/>
                        <a:pt x="51" y="57"/>
                        <a:pt x="51" y="57"/>
                      </a:cubicBezTo>
                      <a:cubicBezTo>
                        <a:pt x="51" y="57"/>
                        <a:pt x="51" y="58"/>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377">
                    <a:defRPr/>
                  </a:pPr>
                  <a:endParaRPr lang="zh-CN" altLang="en-US">
                    <a:solidFill>
                      <a:prstClr val="black"/>
                    </a:solidFill>
                    <a:latin typeface="Mongolian Baiti"/>
                    <a:ea typeface="方正硬笔楷书简体"/>
                  </a:endParaRPr>
                </a:p>
              </p:txBody>
            </p:sp>
          </p:grpSp>
        </p:grpSp>
        <p:grpSp>
          <p:nvGrpSpPr>
            <p:cNvPr id="432" name="组合 431">
              <a:extLst>
                <a:ext uri="{FF2B5EF4-FFF2-40B4-BE49-F238E27FC236}">
                  <a16:creationId xmlns:a16="http://schemas.microsoft.com/office/drawing/2014/main" id="{17F4D3F6-457D-46D7-88C3-69D42F598926}"/>
                </a:ext>
              </a:extLst>
            </p:cNvPr>
            <p:cNvGrpSpPr/>
            <p:nvPr/>
          </p:nvGrpSpPr>
          <p:grpSpPr>
            <a:xfrm>
              <a:off x="6141215" y="1093134"/>
              <a:ext cx="1313209" cy="1326436"/>
              <a:chOff x="7486601" y="287765"/>
              <a:chExt cx="1313209" cy="1326436"/>
            </a:xfrm>
          </p:grpSpPr>
          <p:sp useBgFill="1">
            <p:nvSpPr>
              <p:cNvPr id="579" name="椭圆 31">
                <a:extLst>
                  <a:ext uri="{FF2B5EF4-FFF2-40B4-BE49-F238E27FC236}">
                    <a16:creationId xmlns:a16="http://schemas.microsoft.com/office/drawing/2014/main" id="{E1DC6EEC-E05B-4FBE-8208-0F41966C530D}"/>
                  </a:ext>
                </a:extLst>
              </p:cNvPr>
              <p:cNvSpPr/>
              <p:nvPr/>
            </p:nvSpPr>
            <p:spPr>
              <a:xfrm rot="15654318">
                <a:off x="7479988" y="294378"/>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580" name="组合 579">
                <a:extLst>
                  <a:ext uri="{FF2B5EF4-FFF2-40B4-BE49-F238E27FC236}">
                    <a16:creationId xmlns:a16="http://schemas.microsoft.com/office/drawing/2014/main" id="{754F6B36-CDB1-46ED-966C-E4769943FA8C}"/>
                  </a:ext>
                </a:extLst>
              </p:cNvPr>
              <p:cNvGrpSpPr/>
              <p:nvPr/>
            </p:nvGrpSpPr>
            <p:grpSpPr>
              <a:xfrm>
                <a:off x="7745739" y="567013"/>
                <a:ext cx="800164" cy="721631"/>
                <a:chOff x="3119438" y="984250"/>
                <a:chExt cx="728663" cy="676276"/>
              </a:xfrm>
              <a:solidFill>
                <a:schemeClr val="bg1"/>
              </a:solidFill>
            </p:grpSpPr>
            <p:sp>
              <p:nvSpPr>
                <p:cNvPr id="581" name="Freeform 463">
                  <a:extLst>
                    <a:ext uri="{FF2B5EF4-FFF2-40B4-BE49-F238E27FC236}">
                      <a16:creationId xmlns:a16="http://schemas.microsoft.com/office/drawing/2014/main" id="{B09EAB44-FF8A-4918-9E16-61E3393A207E}"/>
                    </a:ext>
                  </a:extLst>
                </p:cNvPr>
                <p:cNvSpPr/>
                <p:nvPr/>
              </p:nvSpPr>
              <p:spPr bwMode="auto">
                <a:xfrm>
                  <a:off x="3146426" y="1431925"/>
                  <a:ext cx="17463" cy="26988"/>
                </a:xfrm>
                <a:custGeom>
                  <a:avLst/>
                  <a:gdLst/>
                  <a:ahLst/>
                  <a:cxnLst>
                    <a:cxn ang="0">
                      <a:pos x="35" y="2"/>
                    </a:cxn>
                    <a:cxn ang="0">
                      <a:pos x="35" y="2"/>
                    </a:cxn>
                    <a:cxn ang="0">
                      <a:pos x="25" y="15"/>
                    </a:cxn>
                    <a:cxn ang="0">
                      <a:pos x="14" y="29"/>
                    </a:cxn>
                    <a:cxn ang="0">
                      <a:pos x="6" y="45"/>
                    </a:cxn>
                    <a:cxn ang="0">
                      <a:pos x="0" y="62"/>
                    </a:cxn>
                    <a:cxn ang="0">
                      <a:pos x="0" y="62"/>
                    </a:cxn>
                    <a:cxn ang="0">
                      <a:pos x="0" y="65"/>
                    </a:cxn>
                    <a:cxn ang="0">
                      <a:pos x="0" y="66"/>
                    </a:cxn>
                    <a:cxn ang="0">
                      <a:pos x="2" y="67"/>
                    </a:cxn>
                    <a:cxn ang="0">
                      <a:pos x="4" y="68"/>
                    </a:cxn>
                    <a:cxn ang="0">
                      <a:pos x="8" y="68"/>
                    </a:cxn>
                    <a:cxn ang="0">
                      <a:pos x="10" y="67"/>
                    </a:cxn>
                    <a:cxn ang="0">
                      <a:pos x="11" y="65"/>
                    </a:cxn>
                    <a:cxn ang="0">
                      <a:pos x="11" y="65"/>
                    </a:cxn>
                    <a:cxn ang="0">
                      <a:pos x="17" y="50"/>
                    </a:cxn>
                    <a:cxn ang="0">
                      <a:pos x="25" y="36"/>
                    </a:cxn>
                    <a:cxn ang="0">
                      <a:pos x="34" y="23"/>
                    </a:cxn>
                    <a:cxn ang="0">
                      <a:pos x="44" y="10"/>
                    </a:cxn>
                    <a:cxn ang="0">
                      <a:pos x="44" y="10"/>
                    </a:cxn>
                    <a:cxn ang="0">
                      <a:pos x="45" y="8"/>
                    </a:cxn>
                    <a:cxn ang="0">
                      <a:pos x="45" y="6"/>
                    </a:cxn>
                    <a:cxn ang="0">
                      <a:pos x="43" y="2"/>
                    </a:cxn>
                    <a:cxn ang="0">
                      <a:pos x="40" y="0"/>
                    </a:cxn>
                    <a:cxn ang="0">
                      <a:pos x="38" y="0"/>
                    </a:cxn>
                    <a:cxn ang="0">
                      <a:pos x="35" y="2"/>
                    </a:cxn>
                    <a:cxn ang="0">
                      <a:pos x="35" y="2"/>
                    </a:cxn>
                  </a:cxnLst>
                  <a:rect l="0" t="0" r="r" b="b"/>
                  <a:pathLst>
                    <a:path w="45" h="68">
                      <a:moveTo>
                        <a:pt x="35" y="2"/>
                      </a:moveTo>
                      <a:lnTo>
                        <a:pt x="35" y="2"/>
                      </a:lnTo>
                      <a:lnTo>
                        <a:pt x="25" y="15"/>
                      </a:lnTo>
                      <a:lnTo>
                        <a:pt x="14" y="29"/>
                      </a:lnTo>
                      <a:lnTo>
                        <a:pt x="6" y="45"/>
                      </a:lnTo>
                      <a:lnTo>
                        <a:pt x="0" y="62"/>
                      </a:lnTo>
                      <a:lnTo>
                        <a:pt x="0" y="62"/>
                      </a:lnTo>
                      <a:lnTo>
                        <a:pt x="0" y="65"/>
                      </a:lnTo>
                      <a:lnTo>
                        <a:pt x="0" y="66"/>
                      </a:lnTo>
                      <a:lnTo>
                        <a:pt x="2" y="67"/>
                      </a:lnTo>
                      <a:lnTo>
                        <a:pt x="4" y="68"/>
                      </a:lnTo>
                      <a:lnTo>
                        <a:pt x="8" y="68"/>
                      </a:lnTo>
                      <a:lnTo>
                        <a:pt x="10" y="67"/>
                      </a:lnTo>
                      <a:lnTo>
                        <a:pt x="11" y="65"/>
                      </a:lnTo>
                      <a:lnTo>
                        <a:pt x="11" y="65"/>
                      </a:lnTo>
                      <a:lnTo>
                        <a:pt x="17" y="50"/>
                      </a:lnTo>
                      <a:lnTo>
                        <a:pt x="25" y="36"/>
                      </a:lnTo>
                      <a:lnTo>
                        <a:pt x="34" y="23"/>
                      </a:lnTo>
                      <a:lnTo>
                        <a:pt x="44" y="10"/>
                      </a:lnTo>
                      <a:lnTo>
                        <a:pt x="44" y="10"/>
                      </a:lnTo>
                      <a:lnTo>
                        <a:pt x="45" y="8"/>
                      </a:lnTo>
                      <a:lnTo>
                        <a:pt x="45" y="6"/>
                      </a:lnTo>
                      <a:lnTo>
                        <a:pt x="43" y="2"/>
                      </a:lnTo>
                      <a:lnTo>
                        <a:pt x="40" y="0"/>
                      </a:lnTo>
                      <a:lnTo>
                        <a:pt x="38" y="0"/>
                      </a:lnTo>
                      <a:lnTo>
                        <a:pt x="35" y="2"/>
                      </a:lnTo>
                      <a:lnTo>
                        <a:pt x="35"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2" name="Freeform 464">
                  <a:extLst>
                    <a:ext uri="{FF2B5EF4-FFF2-40B4-BE49-F238E27FC236}">
                      <a16:creationId xmlns:a16="http://schemas.microsoft.com/office/drawing/2014/main" id="{337E4B4D-FBB9-4A4B-959C-E01E7B979351}"/>
                    </a:ext>
                  </a:extLst>
                </p:cNvPr>
                <p:cNvSpPr/>
                <p:nvPr/>
              </p:nvSpPr>
              <p:spPr bwMode="auto">
                <a:xfrm>
                  <a:off x="3162301" y="1450975"/>
                  <a:ext cx="23813" cy="33338"/>
                </a:xfrm>
                <a:custGeom>
                  <a:avLst/>
                  <a:gdLst/>
                  <a:ahLst/>
                  <a:cxnLst>
                    <a:cxn ang="0">
                      <a:pos x="47" y="3"/>
                    </a:cxn>
                    <a:cxn ang="0">
                      <a:pos x="47" y="3"/>
                    </a:cxn>
                    <a:cxn ang="0">
                      <a:pos x="32" y="21"/>
                    </a:cxn>
                    <a:cxn ang="0">
                      <a:pos x="20" y="39"/>
                    </a:cxn>
                    <a:cxn ang="0">
                      <a:pos x="9" y="59"/>
                    </a:cxn>
                    <a:cxn ang="0">
                      <a:pos x="3" y="70"/>
                    </a:cxn>
                    <a:cxn ang="0">
                      <a:pos x="0" y="80"/>
                    </a:cxn>
                    <a:cxn ang="0">
                      <a:pos x="0" y="80"/>
                    </a:cxn>
                    <a:cxn ang="0">
                      <a:pos x="0" y="83"/>
                    </a:cxn>
                    <a:cxn ang="0">
                      <a:pos x="0" y="84"/>
                    </a:cxn>
                    <a:cxn ang="0">
                      <a:pos x="2" y="87"/>
                    </a:cxn>
                    <a:cxn ang="0">
                      <a:pos x="3" y="87"/>
                    </a:cxn>
                    <a:cxn ang="0">
                      <a:pos x="7" y="87"/>
                    </a:cxn>
                    <a:cxn ang="0">
                      <a:pos x="10" y="85"/>
                    </a:cxn>
                    <a:cxn ang="0">
                      <a:pos x="11" y="83"/>
                    </a:cxn>
                    <a:cxn ang="0">
                      <a:pos x="11" y="83"/>
                    </a:cxn>
                    <a:cxn ang="0">
                      <a:pos x="15" y="73"/>
                    </a:cxn>
                    <a:cxn ang="0">
                      <a:pos x="19" y="63"/>
                    </a:cxn>
                    <a:cxn ang="0">
                      <a:pos x="31" y="45"/>
                    </a:cxn>
                    <a:cxn ang="0">
                      <a:pos x="43" y="26"/>
                    </a:cxn>
                    <a:cxn ang="0">
                      <a:pos x="56" y="8"/>
                    </a:cxn>
                    <a:cxn ang="0">
                      <a:pos x="56" y="8"/>
                    </a:cxn>
                    <a:cxn ang="0">
                      <a:pos x="57" y="7"/>
                    </a:cxn>
                    <a:cxn ang="0">
                      <a:pos x="57" y="4"/>
                    </a:cxn>
                    <a:cxn ang="0">
                      <a:pos x="56" y="3"/>
                    </a:cxn>
                    <a:cxn ang="0">
                      <a:pos x="54" y="2"/>
                    </a:cxn>
                    <a:cxn ang="0">
                      <a:pos x="51" y="0"/>
                    </a:cxn>
                    <a:cxn ang="0">
                      <a:pos x="48" y="2"/>
                    </a:cxn>
                    <a:cxn ang="0">
                      <a:pos x="47" y="3"/>
                    </a:cxn>
                    <a:cxn ang="0">
                      <a:pos x="47" y="3"/>
                    </a:cxn>
                  </a:cxnLst>
                  <a:rect l="0" t="0" r="r" b="b"/>
                  <a:pathLst>
                    <a:path w="57" h="87">
                      <a:moveTo>
                        <a:pt x="47" y="3"/>
                      </a:moveTo>
                      <a:lnTo>
                        <a:pt x="47" y="3"/>
                      </a:lnTo>
                      <a:lnTo>
                        <a:pt x="32" y="21"/>
                      </a:lnTo>
                      <a:lnTo>
                        <a:pt x="20" y="39"/>
                      </a:lnTo>
                      <a:lnTo>
                        <a:pt x="9" y="59"/>
                      </a:lnTo>
                      <a:lnTo>
                        <a:pt x="3" y="70"/>
                      </a:lnTo>
                      <a:lnTo>
                        <a:pt x="0" y="80"/>
                      </a:lnTo>
                      <a:lnTo>
                        <a:pt x="0" y="80"/>
                      </a:lnTo>
                      <a:lnTo>
                        <a:pt x="0" y="83"/>
                      </a:lnTo>
                      <a:lnTo>
                        <a:pt x="0" y="84"/>
                      </a:lnTo>
                      <a:lnTo>
                        <a:pt x="2" y="87"/>
                      </a:lnTo>
                      <a:lnTo>
                        <a:pt x="3" y="87"/>
                      </a:lnTo>
                      <a:lnTo>
                        <a:pt x="7" y="87"/>
                      </a:lnTo>
                      <a:lnTo>
                        <a:pt x="10" y="85"/>
                      </a:lnTo>
                      <a:lnTo>
                        <a:pt x="11" y="83"/>
                      </a:lnTo>
                      <a:lnTo>
                        <a:pt x="11" y="83"/>
                      </a:lnTo>
                      <a:lnTo>
                        <a:pt x="15" y="73"/>
                      </a:lnTo>
                      <a:lnTo>
                        <a:pt x="19" y="63"/>
                      </a:lnTo>
                      <a:lnTo>
                        <a:pt x="31" y="45"/>
                      </a:lnTo>
                      <a:lnTo>
                        <a:pt x="43" y="26"/>
                      </a:lnTo>
                      <a:lnTo>
                        <a:pt x="56" y="8"/>
                      </a:lnTo>
                      <a:lnTo>
                        <a:pt x="56" y="8"/>
                      </a:lnTo>
                      <a:lnTo>
                        <a:pt x="57" y="7"/>
                      </a:lnTo>
                      <a:lnTo>
                        <a:pt x="57" y="4"/>
                      </a:lnTo>
                      <a:lnTo>
                        <a:pt x="56" y="3"/>
                      </a:lnTo>
                      <a:lnTo>
                        <a:pt x="54" y="2"/>
                      </a:lnTo>
                      <a:lnTo>
                        <a:pt x="51" y="0"/>
                      </a:lnTo>
                      <a:lnTo>
                        <a:pt x="48" y="2"/>
                      </a:lnTo>
                      <a:lnTo>
                        <a:pt x="47" y="3"/>
                      </a:lnTo>
                      <a:lnTo>
                        <a:pt x="47"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3" name="Freeform 465">
                  <a:extLst>
                    <a:ext uri="{FF2B5EF4-FFF2-40B4-BE49-F238E27FC236}">
                      <a16:creationId xmlns:a16="http://schemas.microsoft.com/office/drawing/2014/main" id="{3C750457-F208-4BB9-B161-277BEFBF0838}"/>
                    </a:ext>
                  </a:extLst>
                </p:cNvPr>
                <p:cNvSpPr/>
                <p:nvPr/>
              </p:nvSpPr>
              <p:spPr bwMode="auto">
                <a:xfrm>
                  <a:off x="3192463" y="1466850"/>
                  <a:ext cx="22225" cy="31750"/>
                </a:xfrm>
                <a:custGeom>
                  <a:avLst/>
                  <a:gdLst/>
                  <a:ahLst/>
                  <a:cxnLst>
                    <a:cxn ang="0">
                      <a:pos x="42" y="5"/>
                    </a:cxn>
                    <a:cxn ang="0">
                      <a:pos x="42" y="5"/>
                    </a:cxn>
                    <a:cxn ang="0">
                      <a:pos x="40" y="14"/>
                    </a:cxn>
                    <a:cxn ang="0">
                      <a:pos x="36" y="22"/>
                    </a:cxn>
                    <a:cxn ang="0">
                      <a:pos x="30" y="30"/>
                    </a:cxn>
                    <a:cxn ang="0">
                      <a:pos x="25" y="38"/>
                    </a:cxn>
                    <a:cxn ang="0">
                      <a:pos x="25" y="38"/>
                    </a:cxn>
                    <a:cxn ang="0">
                      <a:pos x="20" y="46"/>
                    </a:cxn>
                    <a:cxn ang="0">
                      <a:pos x="13" y="55"/>
                    </a:cxn>
                    <a:cxn ang="0">
                      <a:pos x="2" y="71"/>
                    </a:cxn>
                    <a:cxn ang="0">
                      <a:pos x="2" y="71"/>
                    </a:cxn>
                    <a:cxn ang="0">
                      <a:pos x="0" y="73"/>
                    </a:cxn>
                    <a:cxn ang="0">
                      <a:pos x="0" y="76"/>
                    </a:cxn>
                    <a:cxn ang="0">
                      <a:pos x="2" y="77"/>
                    </a:cxn>
                    <a:cxn ang="0">
                      <a:pos x="3" y="79"/>
                    </a:cxn>
                    <a:cxn ang="0">
                      <a:pos x="7" y="80"/>
                    </a:cxn>
                    <a:cxn ang="0">
                      <a:pos x="10" y="79"/>
                    </a:cxn>
                    <a:cxn ang="0">
                      <a:pos x="11" y="77"/>
                    </a:cxn>
                    <a:cxn ang="0">
                      <a:pos x="11" y="77"/>
                    </a:cxn>
                    <a:cxn ang="0">
                      <a:pos x="25" y="58"/>
                    </a:cxn>
                    <a:cxn ang="0">
                      <a:pos x="38" y="37"/>
                    </a:cxn>
                    <a:cxn ang="0">
                      <a:pos x="38" y="37"/>
                    </a:cxn>
                    <a:cxn ang="0">
                      <a:pos x="48" y="22"/>
                    </a:cxn>
                    <a:cxn ang="0">
                      <a:pos x="51" y="14"/>
                    </a:cxn>
                    <a:cxn ang="0">
                      <a:pos x="54" y="5"/>
                    </a:cxn>
                    <a:cxn ang="0">
                      <a:pos x="54" y="5"/>
                    </a:cxn>
                    <a:cxn ang="0">
                      <a:pos x="54" y="3"/>
                    </a:cxn>
                    <a:cxn ang="0">
                      <a:pos x="53" y="1"/>
                    </a:cxn>
                    <a:cxn ang="0">
                      <a:pos x="51" y="0"/>
                    </a:cxn>
                    <a:cxn ang="0">
                      <a:pos x="49" y="0"/>
                    </a:cxn>
                    <a:cxn ang="0">
                      <a:pos x="45" y="1"/>
                    </a:cxn>
                    <a:cxn ang="0">
                      <a:pos x="44" y="3"/>
                    </a:cxn>
                    <a:cxn ang="0">
                      <a:pos x="42" y="5"/>
                    </a:cxn>
                    <a:cxn ang="0">
                      <a:pos x="42" y="5"/>
                    </a:cxn>
                  </a:cxnLst>
                  <a:rect l="0" t="0" r="r" b="b"/>
                  <a:pathLst>
                    <a:path w="54" h="80">
                      <a:moveTo>
                        <a:pt x="42" y="5"/>
                      </a:moveTo>
                      <a:lnTo>
                        <a:pt x="42" y="5"/>
                      </a:lnTo>
                      <a:lnTo>
                        <a:pt x="40" y="14"/>
                      </a:lnTo>
                      <a:lnTo>
                        <a:pt x="36" y="22"/>
                      </a:lnTo>
                      <a:lnTo>
                        <a:pt x="30" y="30"/>
                      </a:lnTo>
                      <a:lnTo>
                        <a:pt x="25" y="38"/>
                      </a:lnTo>
                      <a:lnTo>
                        <a:pt x="25" y="38"/>
                      </a:lnTo>
                      <a:lnTo>
                        <a:pt x="20" y="46"/>
                      </a:lnTo>
                      <a:lnTo>
                        <a:pt x="13" y="55"/>
                      </a:lnTo>
                      <a:lnTo>
                        <a:pt x="2" y="71"/>
                      </a:lnTo>
                      <a:lnTo>
                        <a:pt x="2" y="71"/>
                      </a:lnTo>
                      <a:lnTo>
                        <a:pt x="0" y="73"/>
                      </a:lnTo>
                      <a:lnTo>
                        <a:pt x="0" y="76"/>
                      </a:lnTo>
                      <a:lnTo>
                        <a:pt x="2" y="77"/>
                      </a:lnTo>
                      <a:lnTo>
                        <a:pt x="3" y="79"/>
                      </a:lnTo>
                      <a:lnTo>
                        <a:pt x="7" y="80"/>
                      </a:lnTo>
                      <a:lnTo>
                        <a:pt x="10" y="79"/>
                      </a:lnTo>
                      <a:lnTo>
                        <a:pt x="11" y="77"/>
                      </a:lnTo>
                      <a:lnTo>
                        <a:pt x="11" y="77"/>
                      </a:lnTo>
                      <a:lnTo>
                        <a:pt x="25" y="58"/>
                      </a:lnTo>
                      <a:lnTo>
                        <a:pt x="38" y="37"/>
                      </a:lnTo>
                      <a:lnTo>
                        <a:pt x="38" y="37"/>
                      </a:lnTo>
                      <a:lnTo>
                        <a:pt x="48" y="22"/>
                      </a:lnTo>
                      <a:lnTo>
                        <a:pt x="51" y="14"/>
                      </a:lnTo>
                      <a:lnTo>
                        <a:pt x="54" y="5"/>
                      </a:lnTo>
                      <a:lnTo>
                        <a:pt x="54" y="5"/>
                      </a:lnTo>
                      <a:lnTo>
                        <a:pt x="54" y="3"/>
                      </a:lnTo>
                      <a:lnTo>
                        <a:pt x="53" y="1"/>
                      </a:lnTo>
                      <a:lnTo>
                        <a:pt x="51" y="0"/>
                      </a:lnTo>
                      <a:lnTo>
                        <a:pt x="49" y="0"/>
                      </a:lnTo>
                      <a:lnTo>
                        <a:pt x="45" y="1"/>
                      </a:lnTo>
                      <a:lnTo>
                        <a:pt x="44" y="3"/>
                      </a:lnTo>
                      <a:lnTo>
                        <a:pt x="42" y="5"/>
                      </a:lnTo>
                      <a:lnTo>
                        <a:pt x="42"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4" name="Freeform 466">
                  <a:extLst>
                    <a:ext uri="{FF2B5EF4-FFF2-40B4-BE49-F238E27FC236}">
                      <a16:creationId xmlns:a16="http://schemas.microsoft.com/office/drawing/2014/main" id="{D7FAC410-729B-411D-AFCA-4E07E2302F97}"/>
                    </a:ext>
                  </a:extLst>
                </p:cNvPr>
                <p:cNvSpPr/>
                <p:nvPr/>
              </p:nvSpPr>
              <p:spPr bwMode="auto">
                <a:xfrm>
                  <a:off x="3228976" y="1474788"/>
                  <a:ext cx="14288" cy="25400"/>
                </a:xfrm>
                <a:custGeom>
                  <a:avLst/>
                  <a:gdLst/>
                  <a:ahLst/>
                  <a:cxnLst>
                    <a:cxn ang="0">
                      <a:pos x="27" y="4"/>
                    </a:cxn>
                    <a:cxn ang="0">
                      <a:pos x="27" y="4"/>
                    </a:cxn>
                    <a:cxn ang="0">
                      <a:pos x="24" y="10"/>
                    </a:cxn>
                    <a:cxn ang="0">
                      <a:pos x="20" y="17"/>
                    </a:cxn>
                    <a:cxn ang="0">
                      <a:pos x="16" y="23"/>
                    </a:cxn>
                    <a:cxn ang="0">
                      <a:pos x="13" y="30"/>
                    </a:cxn>
                    <a:cxn ang="0">
                      <a:pos x="13" y="30"/>
                    </a:cxn>
                    <a:cxn ang="0">
                      <a:pos x="9" y="35"/>
                    </a:cxn>
                    <a:cxn ang="0">
                      <a:pos x="7" y="40"/>
                    </a:cxn>
                    <a:cxn ang="0">
                      <a:pos x="7" y="40"/>
                    </a:cxn>
                    <a:cxn ang="0">
                      <a:pos x="4" y="48"/>
                    </a:cxn>
                    <a:cxn ang="0">
                      <a:pos x="1" y="55"/>
                    </a:cxn>
                    <a:cxn ang="0">
                      <a:pos x="1" y="55"/>
                    </a:cxn>
                    <a:cxn ang="0">
                      <a:pos x="0" y="57"/>
                    </a:cxn>
                    <a:cxn ang="0">
                      <a:pos x="1" y="60"/>
                    </a:cxn>
                    <a:cxn ang="0">
                      <a:pos x="4" y="62"/>
                    </a:cxn>
                    <a:cxn ang="0">
                      <a:pos x="5" y="64"/>
                    </a:cxn>
                    <a:cxn ang="0">
                      <a:pos x="8" y="64"/>
                    </a:cxn>
                    <a:cxn ang="0">
                      <a:pos x="9" y="62"/>
                    </a:cxn>
                    <a:cxn ang="0">
                      <a:pos x="10" y="61"/>
                    </a:cxn>
                    <a:cxn ang="0">
                      <a:pos x="10" y="61"/>
                    </a:cxn>
                    <a:cxn ang="0">
                      <a:pos x="14" y="51"/>
                    </a:cxn>
                    <a:cxn ang="0">
                      <a:pos x="14" y="51"/>
                    </a:cxn>
                    <a:cxn ang="0">
                      <a:pos x="16" y="47"/>
                    </a:cxn>
                    <a:cxn ang="0">
                      <a:pos x="18" y="43"/>
                    </a:cxn>
                    <a:cxn ang="0">
                      <a:pos x="22" y="36"/>
                    </a:cxn>
                    <a:cxn ang="0">
                      <a:pos x="22" y="36"/>
                    </a:cxn>
                    <a:cxn ang="0">
                      <a:pos x="26" y="28"/>
                    </a:cxn>
                    <a:cxn ang="0">
                      <a:pos x="30" y="21"/>
                    </a:cxn>
                    <a:cxn ang="0">
                      <a:pos x="34" y="14"/>
                    </a:cxn>
                    <a:cxn ang="0">
                      <a:pos x="38" y="6"/>
                    </a:cxn>
                    <a:cxn ang="0">
                      <a:pos x="38" y="6"/>
                    </a:cxn>
                    <a:cxn ang="0">
                      <a:pos x="38" y="4"/>
                    </a:cxn>
                    <a:cxn ang="0">
                      <a:pos x="38" y="2"/>
                    </a:cxn>
                    <a:cxn ang="0">
                      <a:pos x="37" y="0"/>
                    </a:cxn>
                    <a:cxn ang="0">
                      <a:pos x="34" y="0"/>
                    </a:cxn>
                    <a:cxn ang="0">
                      <a:pos x="30" y="0"/>
                    </a:cxn>
                    <a:cxn ang="0">
                      <a:pos x="29" y="1"/>
                    </a:cxn>
                    <a:cxn ang="0">
                      <a:pos x="27" y="4"/>
                    </a:cxn>
                    <a:cxn ang="0">
                      <a:pos x="27" y="4"/>
                    </a:cxn>
                  </a:cxnLst>
                  <a:rect l="0" t="0" r="r" b="b"/>
                  <a:pathLst>
                    <a:path w="38" h="64">
                      <a:moveTo>
                        <a:pt x="27" y="4"/>
                      </a:moveTo>
                      <a:lnTo>
                        <a:pt x="27" y="4"/>
                      </a:lnTo>
                      <a:lnTo>
                        <a:pt x="24" y="10"/>
                      </a:lnTo>
                      <a:lnTo>
                        <a:pt x="20" y="17"/>
                      </a:lnTo>
                      <a:lnTo>
                        <a:pt x="16" y="23"/>
                      </a:lnTo>
                      <a:lnTo>
                        <a:pt x="13" y="30"/>
                      </a:lnTo>
                      <a:lnTo>
                        <a:pt x="13" y="30"/>
                      </a:lnTo>
                      <a:lnTo>
                        <a:pt x="9" y="35"/>
                      </a:lnTo>
                      <a:lnTo>
                        <a:pt x="7" y="40"/>
                      </a:lnTo>
                      <a:lnTo>
                        <a:pt x="7" y="40"/>
                      </a:lnTo>
                      <a:lnTo>
                        <a:pt x="4" y="48"/>
                      </a:lnTo>
                      <a:lnTo>
                        <a:pt x="1" y="55"/>
                      </a:lnTo>
                      <a:lnTo>
                        <a:pt x="1" y="55"/>
                      </a:lnTo>
                      <a:lnTo>
                        <a:pt x="0" y="57"/>
                      </a:lnTo>
                      <a:lnTo>
                        <a:pt x="1" y="60"/>
                      </a:lnTo>
                      <a:lnTo>
                        <a:pt x="4" y="62"/>
                      </a:lnTo>
                      <a:lnTo>
                        <a:pt x="5" y="64"/>
                      </a:lnTo>
                      <a:lnTo>
                        <a:pt x="8" y="64"/>
                      </a:lnTo>
                      <a:lnTo>
                        <a:pt x="9" y="62"/>
                      </a:lnTo>
                      <a:lnTo>
                        <a:pt x="10" y="61"/>
                      </a:lnTo>
                      <a:lnTo>
                        <a:pt x="10" y="61"/>
                      </a:lnTo>
                      <a:lnTo>
                        <a:pt x="14" y="51"/>
                      </a:lnTo>
                      <a:lnTo>
                        <a:pt x="14" y="51"/>
                      </a:lnTo>
                      <a:lnTo>
                        <a:pt x="16" y="47"/>
                      </a:lnTo>
                      <a:lnTo>
                        <a:pt x="18" y="43"/>
                      </a:lnTo>
                      <a:lnTo>
                        <a:pt x="22" y="36"/>
                      </a:lnTo>
                      <a:lnTo>
                        <a:pt x="22" y="36"/>
                      </a:lnTo>
                      <a:lnTo>
                        <a:pt x="26" y="28"/>
                      </a:lnTo>
                      <a:lnTo>
                        <a:pt x="30" y="21"/>
                      </a:lnTo>
                      <a:lnTo>
                        <a:pt x="34" y="14"/>
                      </a:lnTo>
                      <a:lnTo>
                        <a:pt x="38" y="6"/>
                      </a:lnTo>
                      <a:lnTo>
                        <a:pt x="38" y="6"/>
                      </a:lnTo>
                      <a:lnTo>
                        <a:pt x="38" y="4"/>
                      </a:lnTo>
                      <a:lnTo>
                        <a:pt x="38" y="2"/>
                      </a:lnTo>
                      <a:lnTo>
                        <a:pt x="37" y="0"/>
                      </a:lnTo>
                      <a:lnTo>
                        <a:pt x="34" y="0"/>
                      </a:lnTo>
                      <a:lnTo>
                        <a:pt x="30" y="0"/>
                      </a:lnTo>
                      <a:lnTo>
                        <a:pt x="29" y="1"/>
                      </a:lnTo>
                      <a:lnTo>
                        <a:pt x="27" y="4"/>
                      </a:lnTo>
                      <a:lnTo>
                        <a:pt x="27"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5" name="Freeform 467">
                  <a:extLst>
                    <a:ext uri="{FF2B5EF4-FFF2-40B4-BE49-F238E27FC236}">
                      <a16:creationId xmlns:a16="http://schemas.microsoft.com/office/drawing/2014/main" id="{D95709C8-C074-4161-A87E-00D31A76E420}"/>
                    </a:ext>
                  </a:extLst>
                </p:cNvPr>
                <p:cNvSpPr/>
                <p:nvPr/>
              </p:nvSpPr>
              <p:spPr bwMode="auto">
                <a:xfrm>
                  <a:off x="3262313" y="1473200"/>
                  <a:ext cx="19050" cy="30163"/>
                </a:xfrm>
                <a:custGeom>
                  <a:avLst/>
                  <a:gdLst/>
                  <a:ahLst/>
                  <a:cxnLst>
                    <a:cxn ang="0">
                      <a:pos x="39" y="4"/>
                    </a:cxn>
                    <a:cxn ang="0">
                      <a:pos x="39" y="4"/>
                    </a:cxn>
                    <a:cxn ang="0">
                      <a:pos x="30" y="20"/>
                    </a:cxn>
                    <a:cxn ang="0">
                      <a:pos x="19" y="36"/>
                    </a:cxn>
                    <a:cxn ang="0">
                      <a:pos x="10" y="51"/>
                    </a:cxn>
                    <a:cxn ang="0">
                      <a:pos x="1" y="68"/>
                    </a:cxn>
                    <a:cxn ang="0">
                      <a:pos x="1" y="68"/>
                    </a:cxn>
                    <a:cxn ang="0">
                      <a:pos x="0" y="71"/>
                    </a:cxn>
                    <a:cxn ang="0">
                      <a:pos x="0" y="74"/>
                    </a:cxn>
                    <a:cxn ang="0">
                      <a:pos x="2" y="76"/>
                    </a:cxn>
                    <a:cxn ang="0">
                      <a:pos x="8" y="78"/>
                    </a:cxn>
                    <a:cxn ang="0">
                      <a:pos x="9" y="76"/>
                    </a:cxn>
                    <a:cxn ang="0">
                      <a:pos x="10" y="74"/>
                    </a:cxn>
                    <a:cxn ang="0">
                      <a:pos x="10" y="74"/>
                    </a:cxn>
                    <a:cxn ang="0">
                      <a:pos x="19" y="58"/>
                    </a:cxn>
                    <a:cxn ang="0">
                      <a:pos x="30" y="42"/>
                    </a:cxn>
                    <a:cxn ang="0">
                      <a:pos x="39" y="25"/>
                    </a:cxn>
                    <a:cxn ang="0">
                      <a:pos x="48" y="10"/>
                    </a:cxn>
                    <a:cxn ang="0">
                      <a:pos x="48" y="10"/>
                    </a:cxn>
                    <a:cxn ang="0">
                      <a:pos x="49" y="7"/>
                    </a:cxn>
                    <a:cxn ang="0">
                      <a:pos x="49" y="4"/>
                    </a:cxn>
                    <a:cxn ang="0">
                      <a:pos x="45" y="2"/>
                    </a:cxn>
                    <a:cxn ang="0">
                      <a:pos x="42" y="0"/>
                    </a:cxn>
                    <a:cxn ang="0">
                      <a:pos x="40" y="2"/>
                    </a:cxn>
                    <a:cxn ang="0">
                      <a:pos x="39" y="4"/>
                    </a:cxn>
                    <a:cxn ang="0">
                      <a:pos x="39" y="4"/>
                    </a:cxn>
                  </a:cxnLst>
                  <a:rect l="0" t="0" r="r" b="b"/>
                  <a:pathLst>
                    <a:path w="49" h="78">
                      <a:moveTo>
                        <a:pt x="39" y="4"/>
                      </a:moveTo>
                      <a:lnTo>
                        <a:pt x="39" y="4"/>
                      </a:lnTo>
                      <a:lnTo>
                        <a:pt x="30" y="20"/>
                      </a:lnTo>
                      <a:lnTo>
                        <a:pt x="19" y="36"/>
                      </a:lnTo>
                      <a:lnTo>
                        <a:pt x="10" y="51"/>
                      </a:lnTo>
                      <a:lnTo>
                        <a:pt x="1" y="68"/>
                      </a:lnTo>
                      <a:lnTo>
                        <a:pt x="1" y="68"/>
                      </a:lnTo>
                      <a:lnTo>
                        <a:pt x="0" y="71"/>
                      </a:lnTo>
                      <a:lnTo>
                        <a:pt x="0" y="74"/>
                      </a:lnTo>
                      <a:lnTo>
                        <a:pt x="2" y="76"/>
                      </a:lnTo>
                      <a:lnTo>
                        <a:pt x="8" y="78"/>
                      </a:lnTo>
                      <a:lnTo>
                        <a:pt x="9" y="76"/>
                      </a:lnTo>
                      <a:lnTo>
                        <a:pt x="10" y="74"/>
                      </a:lnTo>
                      <a:lnTo>
                        <a:pt x="10" y="74"/>
                      </a:lnTo>
                      <a:lnTo>
                        <a:pt x="19" y="58"/>
                      </a:lnTo>
                      <a:lnTo>
                        <a:pt x="30" y="42"/>
                      </a:lnTo>
                      <a:lnTo>
                        <a:pt x="39" y="25"/>
                      </a:lnTo>
                      <a:lnTo>
                        <a:pt x="48" y="10"/>
                      </a:lnTo>
                      <a:lnTo>
                        <a:pt x="48" y="10"/>
                      </a:lnTo>
                      <a:lnTo>
                        <a:pt x="49" y="7"/>
                      </a:lnTo>
                      <a:lnTo>
                        <a:pt x="49" y="4"/>
                      </a:lnTo>
                      <a:lnTo>
                        <a:pt x="45" y="2"/>
                      </a:lnTo>
                      <a:lnTo>
                        <a:pt x="42" y="0"/>
                      </a:lnTo>
                      <a:lnTo>
                        <a:pt x="40" y="2"/>
                      </a:lnTo>
                      <a:lnTo>
                        <a:pt x="39" y="4"/>
                      </a:lnTo>
                      <a:lnTo>
                        <a:pt x="39"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6" name="Freeform 468">
                  <a:extLst>
                    <a:ext uri="{FF2B5EF4-FFF2-40B4-BE49-F238E27FC236}">
                      <a16:creationId xmlns:a16="http://schemas.microsoft.com/office/drawing/2014/main" id="{3981A083-60A3-4C9A-BEAC-3D67CEF5F5A7}"/>
                    </a:ext>
                  </a:extLst>
                </p:cNvPr>
                <p:cNvSpPr/>
                <p:nvPr/>
              </p:nvSpPr>
              <p:spPr bwMode="auto">
                <a:xfrm>
                  <a:off x="3298826" y="1471613"/>
                  <a:ext cx="15875" cy="23813"/>
                </a:xfrm>
                <a:custGeom>
                  <a:avLst/>
                  <a:gdLst/>
                  <a:ahLst/>
                  <a:cxnLst>
                    <a:cxn ang="0">
                      <a:pos x="32" y="3"/>
                    </a:cxn>
                    <a:cxn ang="0">
                      <a:pos x="32" y="3"/>
                    </a:cxn>
                    <a:cxn ang="0">
                      <a:pos x="25" y="17"/>
                    </a:cxn>
                    <a:cxn ang="0">
                      <a:pos x="17" y="28"/>
                    </a:cxn>
                    <a:cxn ang="0">
                      <a:pos x="8" y="40"/>
                    </a:cxn>
                    <a:cxn ang="0">
                      <a:pos x="0" y="52"/>
                    </a:cxn>
                    <a:cxn ang="0">
                      <a:pos x="0" y="52"/>
                    </a:cxn>
                    <a:cxn ang="0">
                      <a:pos x="0" y="54"/>
                    </a:cxn>
                    <a:cxn ang="0">
                      <a:pos x="0" y="57"/>
                    </a:cxn>
                    <a:cxn ang="0">
                      <a:pos x="3" y="60"/>
                    </a:cxn>
                    <a:cxn ang="0">
                      <a:pos x="7" y="61"/>
                    </a:cxn>
                    <a:cxn ang="0">
                      <a:pos x="9" y="60"/>
                    </a:cxn>
                    <a:cxn ang="0">
                      <a:pos x="11" y="58"/>
                    </a:cxn>
                    <a:cxn ang="0">
                      <a:pos x="11" y="58"/>
                    </a:cxn>
                    <a:cxn ang="0">
                      <a:pos x="19" y="45"/>
                    </a:cxn>
                    <a:cxn ang="0">
                      <a:pos x="26" y="34"/>
                    </a:cxn>
                    <a:cxn ang="0">
                      <a:pos x="34" y="22"/>
                    </a:cxn>
                    <a:cxn ang="0">
                      <a:pos x="41" y="9"/>
                    </a:cxn>
                    <a:cxn ang="0">
                      <a:pos x="41" y="9"/>
                    </a:cxn>
                    <a:cxn ang="0">
                      <a:pos x="42" y="6"/>
                    </a:cxn>
                    <a:cxn ang="0">
                      <a:pos x="41" y="3"/>
                    </a:cxn>
                    <a:cxn ang="0">
                      <a:pos x="38" y="1"/>
                    </a:cxn>
                    <a:cxn ang="0">
                      <a:pos x="37" y="0"/>
                    </a:cxn>
                    <a:cxn ang="0">
                      <a:pos x="34" y="0"/>
                    </a:cxn>
                    <a:cxn ang="0">
                      <a:pos x="33" y="1"/>
                    </a:cxn>
                    <a:cxn ang="0">
                      <a:pos x="32" y="3"/>
                    </a:cxn>
                    <a:cxn ang="0">
                      <a:pos x="32" y="3"/>
                    </a:cxn>
                  </a:cxnLst>
                  <a:rect l="0" t="0" r="r" b="b"/>
                  <a:pathLst>
                    <a:path w="42" h="61">
                      <a:moveTo>
                        <a:pt x="32" y="3"/>
                      </a:moveTo>
                      <a:lnTo>
                        <a:pt x="32" y="3"/>
                      </a:lnTo>
                      <a:lnTo>
                        <a:pt x="25" y="17"/>
                      </a:lnTo>
                      <a:lnTo>
                        <a:pt x="17" y="28"/>
                      </a:lnTo>
                      <a:lnTo>
                        <a:pt x="8" y="40"/>
                      </a:lnTo>
                      <a:lnTo>
                        <a:pt x="0" y="52"/>
                      </a:lnTo>
                      <a:lnTo>
                        <a:pt x="0" y="52"/>
                      </a:lnTo>
                      <a:lnTo>
                        <a:pt x="0" y="54"/>
                      </a:lnTo>
                      <a:lnTo>
                        <a:pt x="0" y="57"/>
                      </a:lnTo>
                      <a:lnTo>
                        <a:pt x="3" y="60"/>
                      </a:lnTo>
                      <a:lnTo>
                        <a:pt x="7" y="61"/>
                      </a:lnTo>
                      <a:lnTo>
                        <a:pt x="9" y="60"/>
                      </a:lnTo>
                      <a:lnTo>
                        <a:pt x="11" y="58"/>
                      </a:lnTo>
                      <a:lnTo>
                        <a:pt x="11" y="58"/>
                      </a:lnTo>
                      <a:lnTo>
                        <a:pt x="19" y="45"/>
                      </a:lnTo>
                      <a:lnTo>
                        <a:pt x="26" y="34"/>
                      </a:lnTo>
                      <a:lnTo>
                        <a:pt x="34" y="22"/>
                      </a:lnTo>
                      <a:lnTo>
                        <a:pt x="41" y="9"/>
                      </a:lnTo>
                      <a:lnTo>
                        <a:pt x="41" y="9"/>
                      </a:lnTo>
                      <a:lnTo>
                        <a:pt x="42" y="6"/>
                      </a:lnTo>
                      <a:lnTo>
                        <a:pt x="41" y="3"/>
                      </a:lnTo>
                      <a:lnTo>
                        <a:pt x="38" y="1"/>
                      </a:lnTo>
                      <a:lnTo>
                        <a:pt x="37" y="0"/>
                      </a:lnTo>
                      <a:lnTo>
                        <a:pt x="34" y="0"/>
                      </a:lnTo>
                      <a:lnTo>
                        <a:pt x="33" y="1"/>
                      </a:lnTo>
                      <a:lnTo>
                        <a:pt x="32" y="3"/>
                      </a:lnTo>
                      <a:lnTo>
                        <a:pt x="32"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7" name="Freeform 469">
                  <a:extLst>
                    <a:ext uri="{FF2B5EF4-FFF2-40B4-BE49-F238E27FC236}">
                      <a16:creationId xmlns:a16="http://schemas.microsoft.com/office/drawing/2014/main" id="{D79DC0B6-D7F8-410B-B039-9E3B5C21031C}"/>
                    </a:ext>
                  </a:extLst>
                </p:cNvPr>
                <p:cNvSpPr/>
                <p:nvPr/>
              </p:nvSpPr>
              <p:spPr bwMode="auto">
                <a:xfrm>
                  <a:off x="3333751" y="1468438"/>
                  <a:ext cx="12700" cy="23813"/>
                </a:xfrm>
                <a:custGeom>
                  <a:avLst/>
                  <a:gdLst/>
                  <a:ahLst/>
                  <a:cxnLst>
                    <a:cxn ang="0">
                      <a:pos x="22" y="5"/>
                    </a:cxn>
                    <a:cxn ang="0">
                      <a:pos x="22" y="5"/>
                    </a:cxn>
                    <a:cxn ang="0">
                      <a:pos x="21" y="10"/>
                    </a:cxn>
                    <a:cxn ang="0">
                      <a:pos x="17" y="16"/>
                    </a:cxn>
                    <a:cxn ang="0">
                      <a:pos x="14" y="21"/>
                    </a:cxn>
                    <a:cxn ang="0">
                      <a:pos x="12" y="26"/>
                    </a:cxn>
                    <a:cxn ang="0">
                      <a:pos x="12" y="26"/>
                    </a:cxn>
                    <a:cxn ang="0">
                      <a:pos x="8" y="39"/>
                    </a:cxn>
                    <a:cxn ang="0">
                      <a:pos x="5" y="46"/>
                    </a:cxn>
                    <a:cxn ang="0">
                      <a:pos x="1" y="51"/>
                    </a:cxn>
                    <a:cxn ang="0">
                      <a:pos x="1" y="51"/>
                    </a:cxn>
                    <a:cxn ang="0">
                      <a:pos x="0" y="52"/>
                    </a:cxn>
                    <a:cxn ang="0">
                      <a:pos x="0" y="55"/>
                    </a:cxn>
                    <a:cxn ang="0">
                      <a:pos x="1" y="59"/>
                    </a:cxn>
                    <a:cxn ang="0">
                      <a:pos x="5" y="60"/>
                    </a:cxn>
                    <a:cxn ang="0">
                      <a:pos x="8" y="60"/>
                    </a:cxn>
                    <a:cxn ang="0">
                      <a:pos x="9" y="59"/>
                    </a:cxn>
                    <a:cxn ang="0">
                      <a:pos x="9" y="59"/>
                    </a:cxn>
                    <a:cxn ang="0">
                      <a:pos x="13" y="54"/>
                    </a:cxn>
                    <a:cxn ang="0">
                      <a:pos x="17" y="48"/>
                    </a:cxn>
                    <a:cxn ang="0">
                      <a:pos x="21" y="35"/>
                    </a:cxn>
                    <a:cxn ang="0">
                      <a:pos x="21" y="35"/>
                    </a:cxn>
                    <a:cxn ang="0">
                      <a:pos x="23" y="27"/>
                    </a:cxn>
                    <a:cxn ang="0">
                      <a:pos x="27" y="21"/>
                    </a:cxn>
                    <a:cxn ang="0">
                      <a:pos x="31" y="13"/>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0">
                      <a:moveTo>
                        <a:pt x="22" y="5"/>
                      </a:moveTo>
                      <a:lnTo>
                        <a:pt x="22" y="5"/>
                      </a:lnTo>
                      <a:lnTo>
                        <a:pt x="21" y="10"/>
                      </a:lnTo>
                      <a:lnTo>
                        <a:pt x="17" y="16"/>
                      </a:lnTo>
                      <a:lnTo>
                        <a:pt x="14" y="21"/>
                      </a:lnTo>
                      <a:lnTo>
                        <a:pt x="12" y="26"/>
                      </a:lnTo>
                      <a:lnTo>
                        <a:pt x="12" y="26"/>
                      </a:lnTo>
                      <a:lnTo>
                        <a:pt x="8" y="39"/>
                      </a:lnTo>
                      <a:lnTo>
                        <a:pt x="5" y="46"/>
                      </a:lnTo>
                      <a:lnTo>
                        <a:pt x="1" y="51"/>
                      </a:lnTo>
                      <a:lnTo>
                        <a:pt x="1" y="51"/>
                      </a:lnTo>
                      <a:lnTo>
                        <a:pt x="0" y="52"/>
                      </a:lnTo>
                      <a:lnTo>
                        <a:pt x="0" y="55"/>
                      </a:lnTo>
                      <a:lnTo>
                        <a:pt x="1" y="59"/>
                      </a:lnTo>
                      <a:lnTo>
                        <a:pt x="5" y="60"/>
                      </a:lnTo>
                      <a:lnTo>
                        <a:pt x="8" y="60"/>
                      </a:lnTo>
                      <a:lnTo>
                        <a:pt x="9" y="59"/>
                      </a:lnTo>
                      <a:lnTo>
                        <a:pt x="9" y="59"/>
                      </a:lnTo>
                      <a:lnTo>
                        <a:pt x="13" y="54"/>
                      </a:lnTo>
                      <a:lnTo>
                        <a:pt x="17" y="48"/>
                      </a:lnTo>
                      <a:lnTo>
                        <a:pt x="21" y="35"/>
                      </a:lnTo>
                      <a:lnTo>
                        <a:pt x="21" y="35"/>
                      </a:lnTo>
                      <a:lnTo>
                        <a:pt x="23" y="27"/>
                      </a:lnTo>
                      <a:lnTo>
                        <a:pt x="27" y="21"/>
                      </a:lnTo>
                      <a:lnTo>
                        <a:pt x="31" y="13"/>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8" name="Freeform 470">
                  <a:extLst>
                    <a:ext uri="{FF2B5EF4-FFF2-40B4-BE49-F238E27FC236}">
                      <a16:creationId xmlns:a16="http://schemas.microsoft.com/office/drawing/2014/main" id="{44EB1107-CFCB-4664-AF7F-4BA452A6651F}"/>
                    </a:ext>
                  </a:extLst>
                </p:cNvPr>
                <p:cNvSpPr/>
                <p:nvPr/>
              </p:nvSpPr>
              <p:spPr bwMode="auto">
                <a:xfrm>
                  <a:off x="3589338" y="1428750"/>
                  <a:ext cx="19050" cy="22225"/>
                </a:xfrm>
                <a:custGeom>
                  <a:avLst/>
                  <a:gdLst/>
                  <a:ahLst/>
                  <a:cxnLst>
                    <a:cxn ang="0">
                      <a:pos x="35" y="2"/>
                    </a:cxn>
                    <a:cxn ang="0">
                      <a:pos x="35" y="2"/>
                    </a:cxn>
                    <a:cxn ang="0">
                      <a:pos x="1" y="48"/>
                    </a:cxn>
                    <a:cxn ang="0">
                      <a:pos x="1" y="48"/>
                    </a:cxn>
                    <a:cxn ang="0">
                      <a:pos x="0" y="51"/>
                    </a:cxn>
                    <a:cxn ang="0">
                      <a:pos x="0" y="52"/>
                    </a:cxn>
                    <a:cxn ang="0">
                      <a:pos x="1" y="55"/>
                    </a:cxn>
                    <a:cxn ang="0">
                      <a:pos x="3" y="56"/>
                    </a:cxn>
                    <a:cxn ang="0">
                      <a:pos x="8" y="56"/>
                    </a:cxn>
                    <a:cxn ang="0">
                      <a:pos x="9" y="56"/>
                    </a:cxn>
                    <a:cxn ang="0">
                      <a:pos x="12" y="53"/>
                    </a:cxn>
                    <a:cxn ang="0">
                      <a:pos x="12" y="53"/>
                    </a:cxn>
                    <a:cxn ang="0">
                      <a:pos x="46" y="9"/>
                    </a:cxn>
                    <a:cxn ang="0">
                      <a:pos x="46" y="9"/>
                    </a:cxn>
                    <a:cxn ang="0">
                      <a:pos x="47" y="6"/>
                    </a:cxn>
                    <a:cxn ang="0">
                      <a:pos x="46" y="4"/>
                    </a:cxn>
                    <a:cxn ang="0">
                      <a:pos x="46" y="2"/>
                    </a:cxn>
                    <a:cxn ang="0">
                      <a:pos x="45" y="1"/>
                    </a:cxn>
                    <a:cxn ang="0">
                      <a:pos x="39" y="0"/>
                    </a:cxn>
                    <a:cxn ang="0">
                      <a:pos x="38" y="1"/>
                    </a:cxn>
                    <a:cxn ang="0">
                      <a:pos x="35" y="2"/>
                    </a:cxn>
                    <a:cxn ang="0">
                      <a:pos x="35" y="2"/>
                    </a:cxn>
                  </a:cxnLst>
                  <a:rect l="0" t="0" r="r" b="b"/>
                  <a:pathLst>
                    <a:path w="47" h="56">
                      <a:moveTo>
                        <a:pt x="35" y="2"/>
                      </a:moveTo>
                      <a:lnTo>
                        <a:pt x="35" y="2"/>
                      </a:lnTo>
                      <a:lnTo>
                        <a:pt x="1" y="48"/>
                      </a:lnTo>
                      <a:lnTo>
                        <a:pt x="1" y="48"/>
                      </a:lnTo>
                      <a:lnTo>
                        <a:pt x="0" y="51"/>
                      </a:lnTo>
                      <a:lnTo>
                        <a:pt x="0" y="52"/>
                      </a:lnTo>
                      <a:lnTo>
                        <a:pt x="1" y="55"/>
                      </a:lnTo>
                      <a:lnTo>
                        <a:pt x="3" y="56"/>
                      </a:lnTo>
                      <a:lnTo>
                        <a:pt x="8" y="56"/>
                      </a:lnTo>
                      <a:lnTo>
                        <a:pt x="9" y="56"/>
                      </a:lnTo>
                      <a:lnTo>
                        <a:pt x="12" y="53"/>
                      </a:lnTo>
                      <a:lnTo>
                        <a:pt x="12" y="53"/>
                      </a:lnTo>
                      <a:lnTo>
                        <a:pt x="46" y="9"/>
                      </a:lnTo>
                      <a:lnTo>
                        <a:pt x="46" y="9"/>
                      </a:lnTo>
                      <a:lnTo>
                        <a:pt x="47" y="6"/>
                      </a:lnTo>
                      <a:lnTo>
                        <a:pt x="46" y="4"/>
                      </a:lnTo>
                      <a:lnTo>
                        <a:pt x="46" y="2"/>
                      </a:lnTo>
                      <a:lnTo>
                        <a:pt x="45" y="1"/>
                      </a:lnTo>
                      <a:lnTo>
                        <a:pt x="39" y="0"/>
                      </a:lnTo>
                      <a:lnTo>
                        <a:pt x="38" y="1"/>
                      </a:lnTo>
                      <a:lnTo>
                        <a:pt x="35" y="2"/>
                      </a:lnTo>
                      <a:lnTo>
                        <a:pt x="35"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9" name="Freeform 471">
                  <a:extLst>
                    <a:ext uri="{FF2B5EF4-FFF2-40B4-BE49-F238E27FC236}">
                      <a16:creationId xmlns:a16="http://schemas.microsoft.com/office/drawing/2014/main" id="{D90A2416-4B14-4FBD-8D88-17B4585E7987}"/>
                    </a:ext>
                  </a:extLst>
                </p:cNvPr>
                <p:cNvSpPr/>
                <p:nvPr/>
              </p:nvSpPr>
              <p:spPr bwMode="auto">
                <a:xfrm>
                  <a:off x="3606801" y="1447800"/>
                  <a:ext cx="22225" cy="30163"/>
                </a:xfrm>
                <a:custGeom>
                  <a:avLst/>
                  <a:gdLst/>
                  <a:ahLst/>
                  <a:cxnLst>
                    <a:cxn ang="0">
                      <a:pos x="47" y="2"/>
                    </a:cxn>
                    <a:cxn ang="0">
                      <a:pos x="47" y="2"/>
                    </a:cxn>
                    <a:cxn ang="0">
                      <a:pos x="33" y="17"/>
                    </a:cxn>
                    <a:cxn ang="0">
                      <a:pos x="21" y="33"/>
                    </a:cxn>
                    <a:cxn ang="0">
                      <a:pos x="11" y="50"/>
                    </a:cxn>
                    <a:cxn ang="0">
                      <a:pos x="0" y="68"/>
                    </a:cxn>
                    <a:cxn ang="0">
                      <a:pos x="0" y="68"/>
                    </a:cxn>
                    <a:cxn ang="0">
                      <a:pos x="0" y="70"/>
                    </a:cxn>
                    <a:cxn ang="0">
                      <a:pos x="0" y="72"/>
                    </a:cxn>
                    <a:cxn ang="0">
                      <a:pos x="3" y="76"/>
                    </a:cxn>
                    <a:cxn ang="0">
                      <a:pos x="7" y="76"/>
                    </a:cxn>
                    <a:cxn ang="0">
                      <a:pos x="8" y="75"/>
                    </a:cxn>
                    <a:cxn ang="0">
                      <a:pos x="11" y="74"/>
                    </a:cxn>
                    <a:cxn ang="0">
                      <a:pos x="11" y="74"/>
                    </a:cxn>
                    <a:cxn ang="0">
                      <a:pos x="20" y="57"/>
                    </a:cxn>
                    <a:cxn ang="0">
                      <a:pos x="30" y="40"/>
                    </a:cxn>
                    <a:cxn ang="0">
                      <a:pos x="42" y="25"/>
                    </a:cxn>
                    <a:cxn ang="0">
                      <a:pos x="55" y="10"/>
                    </a:cxn>
                    <a:cxn ang="0">
                      <a:pos x="55" y="10"/>
                    </a:cxn>
                    <a:cxn ang="0">
                      <a:pos x="57" y="8"/>
                    </a:cxn>
                    <a:cxn ang="0">
                      <a:pos x="57" y="6"/>
                    </a:cxn>
                    <a:cxn ang="0">
                      <a:pos x="55" y="2"/>
                    </a:cxn>
                    <a:cxn ang="0">
                      <a:pos x="51" y="0"/>
                    </a:cxn>
                    <a:cxn ang="0">
                      <a:pos x="49" y="0"/>
                    </a:cxn>
                    <a:cxn ang="0">
                      <a:pos x="47" y="2"/>
                    </a:cxn>
                    <a:cxn ang="0">
                      <a:pos x="47" y="2"/>
                    </a:cxn>
                  </a:cxnLst>
                  <a:rect l="0" t="0" r="r" b="b"/>
                  <a:pathLst>
                    <a:path w="57" h="76">
                      <a:moveTo>
                        <a:pt x="47" y="2"/>
                      </a:moveTo>
                      <a:lnTo>
                        <a:pt x="47" y="2"/>
                      </a:lnTo>
                      <a:lnTo>
                        <a:pt x="33" y="17"/>
                      </a:lnTo>
                      <a:lnTo>
                        <a:pt x="21" y="33"/>
                      </a:lnTo>
                      <a:lnTo>
                        <a:pt x="11" y="50"/>
                      </a:lnTo>
                      <a:lnTo>
                        <a:pt x="0" y="68"/>
                      </a:lnTo>
                      <a:lnTo>
                        <a:pt x="0" y="68"/>
                      </a:lnTo>
                      <a:lnTo>
                        <a:pt x="0" y="70"/>
                      </a:lnTo>
                      <a:lnTo>
                        <a:pt x="0" y="72"/>
                      </a:lnTo>
                      <a:lnTo>
                        <a:pt x="3" y="76"/>
                      </a:lnTo>
                      <a:lnTo>
                        <a:pt x="7" y="76"/>
                      </a:lnTo>
                      <a:lnTo>
                        <a:pt x="8" y="75"/>
                      </a:lnTo>
                      <a:lnTo>
                        <a:pt x="11" y="74"/>
                      </a:lnTo>
                      <a:lnTo>
                        <a:pt x="11" y="74"/>
                      </a:lnTo>
                      <a:lnTo>
                        <a:pt x="20" y="57"/>
                      </a:lnTo>
                      <a:lnTo>
                        <a:pt x="30" y="40"/>
                      </a:lnTo>
                      <a:lnTo>
                        <a:pt x="42" y="25"/>
                      </a:lnTo>
                      <a:lnTo>
                        <a:pt x="55" y="10"/>
                      </a:lnTo>
                      <a:lnTo>
                        <a:pt x="55" y="10"/>
                      </a:lnTo>
                      <a:lnTo>
                        <a:pt x="57" y="8"/>
                      </a:lnTo>
                      <a:lnTo>
                        <a:pt x="57" y="6"/>
                      </a:lnTo>
                      <a:lnTo>
                        <a:pt x="55" y="2"/>
                      </a:lnTo>
                      <a:lnTo>
                        <a:pt x="51" y="0"/>
                      </a:lnTo>
                      <a:lnTo>
                        <a:pt x="49" y="0"/>
                      </a:lnTo>
                      <a:lnTo>
                        <a:pt x="47" y="2"/>
                      </a:lnTo>
                      <a:lnTo>
                        <a:pt x="47"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0" name="Freeform 472">
                  <a:extLst>
                    <a:ext uri="{FF2B5EF4-FFF2-40B4-BE49-F238E27FC236}">
                      <a16:creationId xmlns:a16="http://schemas.microsoft.com/office/drawing/2014/main" id="{2F03B215-2782-4594-9642-46271B5BACCD}"/>
                    </a:ext>
                  </a:extLst>
                </p:cNvPr>
                <p:cNvSpPr/>
                <p:nvPr/>
              </p:nvSpPr>
              <p:spPr bwMode="auto">
                <a:xfrm>
                  <a:off x="3629026" y="1465263"/>
                  <a:ext cx="23813" cy="31750"/>
                </a:xfrm>
                <a:custGeom>
                  <a:avLst/>
                  <a:gdLst/>
                  <a:ahLst/>
                  <a:cxnLst>
                    <a:cxn ang="0">
                      <a:pos x="47" y="3"/>
                    </a:cxn>
                    <a:cxn ang="0">
                      <a:pos x="47" y="3"/>
                    </a:cxn>
                    <a:cxn ang="0">
                      <a:pos x="22" y="37"/>
                    </a:cxn>
                    <a:cxn ang="0">
                      <a:pos x="11" y="54"/>
                    </a:cxn>
                    <a:cxn ang="0">
                      <a:pos x="1" y="71"/>
                    </a:cxn>
                    <a:cxn ang="0">
                      <a:pos x="1" y="71"/>
                    </a:cxn>
                    <a:cxn ang="0">
                      <a:pos x="0" y="73"/>
                    </a:cxn>
                    <a:cxn ang="0">
                      <a:pos x="0" y="76"/>
                    </a:cxn>
                    <a:cxn ang="0">
                      <a:pos x="3" y="79"/>
                    </a:cxn>
                    <a:cxn ang="0">
                      <a:pos x="7" y="80"/>
                    </a:cxn>
                    <a:cxn ang="0">
                      <a:pos x="9" y="79"/>
                    </a:cxn>
                    <a:cxn ang="0">
                      <a:pos x="10" y="77"/>
                    </a:cxn>
                    <a:cxn ang="0">
                      <a:pos x="10" y="77"/>
                    </a:cxn>
                    <a:cxn ang="0">
                      <a:pos x="20" y="59"/>
                    </a:cxn>
                    <a:cxn ang="0">
                      <a:pos x="32" y="42"/>
                    </a:cxn>
                    <a:cxn ang="0">
                      <a:pos x="56" y="8"/>
                    </a:cxn>
                    <a:cxn ang="0">
                      <a:pos x="56" y="8"/>
                    </a:cxn>
                    <a:cxn ang="0">
                      <a:pos x="57" y="7"/>
                    </a:cxn>
                    <a:cxn ang="0">
                      <a:pos x="57" y="4"/>
                    </a:cxn>
                    <a:cxn ang="0">
                      <a:pos x="56" y="3"/>
                    </a:cxn>
                    <a:cxn ang="0">
                      <a:pos x="54" y="1"/>
                    </a:cxn>
                    <a:cxn ang="0">
                      <a:pos x="51" y="0"/>
                    </a:cxn>
                    <a:cxn ang="0">
                      <a:pos x="48" y="1"/>
                    </a:cxn>
                    <a:cxn ang="0">
                      <a:pos x="47" y="3"/>
                    </a:cxn>
                    <a:cxn ang="0">
                      <a:pos x="47" y="3"/>
                    </a:cxn>
                  </a:cxnLst>
                  <a:rect l="0" t="0" r="r" b="b"/>
                  <a:pathLst>
                    <a:path w="57" h="80">
                      <a:moveTo>
                        <a:pt x="47" y="3"/>
                      </a:moveTo>
                      <a:lnTo>
                        <a:pt x="47" y="3"/>
                      </a:lnTo>
                      <a:lnTo>
                        <a:pt x="22" y="37"/>
                      </a:lnTo>
                      <a:lnTo>
                        <a:pt x="11" y="54"/>
                      </a:lnTo>
                      <a:lnTo>
                        <a:pt x="1" y="71"/>
                      </a:lnTo>
                      <a:lnTo>
                        <a:pt x="1" y="71"/>
                      </a:lnTo>
                      <a:lnTo>
                        <a:pt x="0" y="73"/>
                      </a:lnTo>
                      <a:lnTo>
                        <a:pt x="0" y="76"/>
                      </a:lnTo>
                      <a:lnTo>
                        <a:pt x="3" y="79"/>
                      </a:lnTo>
                      <a:lnTo>
                        <a:pt x="7" y="80"/>
                      </a:lnTo>
                      <a:lnTo>
                        <a:pt x="9" y="79"/>
                      </a:lnTo>
                      <a:lnTo>
                        <a:pt x="10" y="77"/>
                      </a:lnTo>
                      <a:lnTo>
                        <a:pt x="10" y="77"/>
                      </a:lnTo>
                      <a:lnTo>
                        <a:pt x="20" y="59"/>
                      </a:lnTo>
                      <a:lnTo>
                        <a:pt x="32" y="42"/>
                      </a:lnTo>
                      <a:lnTo>
                        <a:pt x="56" y="8"/>
                      </a:lnTo>
                      <a:lnTo>
                        <a:pt x="56" y="8"/>
                      </a:lnTo>
                      <a:lnTo>
                        <a:pt x="57" y="7"/>
                      </a:lnTo>
                      <a:lnTo>
                        <a:pt x="57" y="4"/>
                      </a:lnTo>
                      <a:lnTo>
                        <a:pt x="56" y="3"/>
                      </a:lnTo>
                      <a:lnTo>
                        <a:pt x="54" y="1"/>
                      </a:lnTo>
                      <a:lnTo>
                        <a:pt x="51" y="0"/>
                      </a:lnTo>
                      <a:lnTo>
                        <a:pt x="48" y="1"/>
                      </a:lnTo>
                      <a:lnTo>
                        <a:pt x="47" y="3"/>
                      </a:lnTo>
                      <a:lnTo>
                        <a:pt x="47"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1" name="Freeform 473">
                  <a:extLst>
                    <a:ext uri="{FF2B5EF4-FFF2-40B4-BE49-F238E27FC236}">
                      <a16:creationId xmlns:a16="http://schemas.microsoft.com/office/drawing/2014/main" id="{42A57E54-3FEE-45B5-B2C4-FEF4DD55B7D8}"/>
                    </a:ext>
                  </a:extLst>
                </p:cNvPr>
                <p:cNvSpPr/>
                <p:nvPr/>
              </p:nvSpPr>
              <p:spPr bwMode="auto">
                <a:xfrm>
                  <a:off x="3656013" y="1474788"/>
                  <a:ext cx="20638" cy="28575"/>
                </a:xfrm>
                <a:custGeom>
                  <a:avLst/>
                  <a:gdLst/>
                  <a:ahLst/>
                  <a:cxnLst>
                    <a:cxn ang="0">
                      <a:pos x="39" y="3"/>
                    </a:cxn>
                    <a:cxn ang="0">
                      <a:pos x="39" y="3"/>
                    </a:cxn>
                    <a:cxn ang="0">
                      <a:pos x="30" y="17"/>
                    </a:cxn>
                    <a:cxn ang="0">
                      <a:pos x="20" y="30"/>
                    </a:cxn>
                    <a:cxn ang="0">
                      <a:pos x="20" y="30"/>
                    </a:cxn>
                    <a:cxn ang="0">
                      <a:pos x="15" y="38"/>
                    </a:cxn>
                    <a:cxn ang="0">
                      <a:pos x="10" y="47"/>
                    </a:cxn>
                    <a:cxn ang="0">
                      <a:pos x="1" y="64"/>
                    </a:cxn>
                    <a:cxn ang="0">
                      <a:pos x="1" y="64"/>
                    </a:cxn>
                    <a:cxn ang="0">
                      <a:pos x="0" y="67"/>
                    </a:cxn>
                    <a:cxn ang="0">
                      <a:pos x="1" y="68"/>
                    </a:cxn>
                    <a:cxn ang="0">
                      <a:pos x="3" y="72"/>
                    </a:cxn>
                    <a:cxn ang="0">
                      <a:pos x="7" y="72"/>
                    </a:cxn>
                    <a:cxn ang="0">
                      <a:pos x="9" y="72"/>
                    </a:cxn>
                    <a:cxn ang="0">
                      <a:pos x="11" y="70"/>
                    </a:cxn>
                    <a:cxn ang="0">
                      <a:pos x="11" y="70"/>
                    </a:cxn>
                    <a:cxn ang="0">
                      <a:pos x="20" y="53"/>
                    </a:cxn>
                    <a:cxn ang="0">
                      <a:pos x="30" y="36"/>
                    </a:cxn>
                    <a:cxn ang="0">
                      <a:pos x="30" y="36"/>
                    </a:cxn>
                    <a:cxn ang="0">
                      <a:pos x="40" y="23"/>
                    </a:cxn>
                    <a:cxn ang="0">
                      <a:pos x="44" y="16"/>
                    </a:cxn>
                    <a:cxn ang="0">
                      <a:pos x="49" y="10"/>
                    </a:cxn>
                    <a:cxn ang="0">
                      <a:pos x="49" y="10"/>
                    </a:cxn>
                    <a:cxn ang="0">
                      <a:pos x="49" y="7"/>
                    </a:cxn>
                    <a:cxn ang="0">
                      <a:pos x="49" y="4"/>
                    </a:cxn>
                    <a:cxn ang="0">
                      <a:pos x="47" y="2"/>
                    </a:cxn>
                    <a:cxn ang="0">
                      <a:pos x="43" y="0"/>
                    </a:cxn>
                    <a:cxn ang="0">
                      <a:pos x="40" y="2"/>
                    </a:cxn>
                    <a:cxn ang="0">
                      <a:pos x="39" y="3"/>
                    </a:cxn>
                    <a:cxn ang="0">
                      <a:pos x="39" y="3"/>
                    </a:cxn>
                  </a:cxnLst>
                  <a:rect l="0" t="0" r="r" b="b"/>
                  <a:pathLst>
                    <a:path w="49" h="72">
                      <a:moveTo>
                        <a:pt x="39" y="3"/>
                      </a:moveTo>
                      <a:lnTo>
                        <a:pt x="39" y="3"/>
                      </a:lnTo>
                      <a:lnTo>
                        <a:pt x="30" y="17"/>
                      </a:lnTo>
                      <a:lnTo>
                        <a:pt x="20" y="30"/>
                      </a:lnTo>
                      <a:lnTo>
                        <a:pt x="20" y="30"/>
                      </a:lnTo>
                      <a:lnTo>
                        <a:pt x="15" y="38"/>
                      </a:lnTo>
                      <a:lnTo>
                        <a:pt x="10" y="47"/>
                      </a:lnTo>
                      <a:lnTo>
                        <a:pt x="1" y="64"/>
                      </a:lnTo>
                      <a:lnTo>
                        <a:pt x="1" y="64"/>
                      </a:lnTo>
                      <a:lnTo>
                        <a:pt x="0" y="67"/>
                      </a:lnTo>
                      <a:lnTo>
                        <a:pt x="1" y="68"/>
                      </a:lnTo>
                      <a:lnTo>
                        <a:pt x="3" y="72"/>
                      </a:lnTo>
                      <a:lnTo>
                        <a:pt x="7" y="72"/>
                      </a:lnTo>
                      <a:lnTo>
                        <a:pt x="9" y="72"/>
                      </a:lnTo>
                      <a:lnTo>
                        <a:pt x="11" y="70"/>
                      </a:lnTo>
                      <a:lnTo>
                        <a:pt x="11" y="70"/>
                      </a:lnTo>
                      <a:lnTo>
                        <a:pt x="20" y="53"/>
                      </a:lnTo>
                      <a:lnTo>
                        <a:pt x="30" y="36"/>
                      </a:lnTo>
                      <a:lnTo>
                        <a:pt x="30" y="36"/>
                      </a:lnTo>
                      <a:lnTo>
                        <a:pt x="40" y="23"/>
                      </a:lnTo>
                      <a:lnTo>
                        <a:pt x="44" y="16"/>
                      </a:lnTo>
                      <a:lnTo>
                        <a:pt x="49" y="10"/>
                      </a:lnTo>
                      <a:lnTo>
                        <a:pt x="49" y="10"/>
                      </a:lnTo>
                      <a:lnTo>
                        <a:pt x="49" y="7"/>
                      </a:lnTo>
                      <a:lnTo>
                        <a:pt x="49" y="4"/>
                      </a:lnTo>
                      <a:lnTo>
                        <a:pt x="47" y="2"/>
                      </a:lnTo>
                      <a:lnTo>
                        <a:pt x="43" y="0"/>
                      </a:lnTo>
                      <a:lnTo>
                        <a:pt x="40" y="2"/>
                      </a:lnTo>
                      <a:lnTo>
                        <a:pt x="39" y="3"/>
                      </a:lnTo>
                      <a:lnTo>
                        <a:pt x="39"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2" name="Freeform 474">
                  <a:extLst>
                    <a:ext uri="{FF2B5EF4-FFF2-40B4-BE49-F238E27FC236}">
                      <a16:creationId xmlns:a16="http://schemas.microsoft.com/office/drawing/2014/main" id="{6073D784-1846-43D1-A398-A86D3AE20DE8}"/>
                    </a:ext>
                  </a:extLst>
                </p:cNvPr>
                <p:cNvSpPr/>
                <p:nvPr/>
              </p:nvSpPr>
              <p:spPr bwMode="auto">
                <a:xfrm>
                  <a:off x="3692526" y="1479550"/>
                  <a:ext cx="22225" cy="26988"/>
                </a:xfrm>
                <a:custGeom>
                  <a:avLst/>
                  <a:gdLst/>
                  <a:ahLst/>
                  <a:cxnLst>
                    <a:cxn ang="0">
                      <a:pos x="48" y="1"/>
                    </a:cxn>
                    <a:cxn ang="0">
                      <a:pos x="48" y="1"/>
                    </a:cxn>
                    <a:cxn ang="0">
                      <a:pos x="42" y="9"/>
                    </a:cxn>
                    <a:cxn ang="0">
                      <a:pos x="38" y="16"/>
                    </a:cxn>
                    <a:cxn ang="0">
                      <a:pos x="33" y="24"/>
                    </a:cxn>
                    <a:cxn ang="0">
                      <a:pos x="26" y="30"/>
                    </a:cxn>
                    <a:cxn ang="0">
                      <a:pos x="26" y="30"/>
                    </a:cxn>
                    <a:cxn ang="0">
                      <a:pos x="13" y="45"/>
                    </a:cxn>
                    <a:cxn ang="0">
                      <a:pos x="1" y="60"/>
                    </a:cxn>
                    <a:cxn ang="0">
                      <a:pos x="1" y="60"/>
                    </a:cxn>
                    <a:cxn ang="0">
                      <a:pos x="0" y="63"/>
                    </a:cxn>
                    <a:cxn ang="0">
                      <a:pos x="0" y="64"/>
                    </a:cxn>
                    <a:cxn ang="0">
                      <a:pos x="1" y="66"/>
                    </a:cxn>
                    <a:cxn ang="0">
                      <a:pos x="3" y="67"/>
                    </a:cxn>
                    <a:cxn ang="0">
                      <a:pos x="7" y="68"/>
                    </a:cxn>
                    <a:cxn ang="0">
                      <a:pos x="9" y="68"/>
                    </a:cxn>
                    <a:cxn ang="0">
                      <a:pos x="11" y="66"/>
                    </a:cxn>
                    <a:cxn ang="0">
                      <a:pos x="11" y="66"/>
                    </a:cxn>
                    <a:cxn ang="0">
                      <a:pos x="24" y="51"/>
                    </a:cxn>
                    <a:cxn ang="0">
                      <a:pos x="37" y="37"/>
                    </a:cxn>
                    <a:cxn ang="0">
                      <a:pos x="37" y="37"/>
                    </a:cxn>
                    <a:cxn ang="0">
                      <a:pos x="42" y="30"/>
                    </a:cxn>
                    <a:cxn ang="0">
                      <a:pos x="47" y="24"/>
                    </a:cxn>
                    <a:cxn ang="0">
                      <a:pos x="51" y="16"/>
                    </a:cxn>
                    <a:cxn ang="0">
                      <a:pos x="56" y="9"/>
                    </a:cxn>
                    <a:cxn ang="0">
                      <a:pos x="56" y="9"/>
                    </a:cxn>
                    <a:cxn ang="0">
                      <a:pos x="58" y="8"/>
                    </a:cxn>
                    <a:cxn ang="0">
                      <a:pos x="58" y="5"/>
                    </a:cxn>
                    <a:cxn ang="0">
                      <a:pos x="55" y="1"/>
                    </a:cxn>
                    <a:cxn ang="0">
                      <a:pos x="52" y="0"/>
                    </a:cxn>
                    <a:cxn ang="0">
                      <a:pos x="50" y="0"/>
                    </a:cxn>
                    <a:cxn ang="0">
                      <a:pos x="48" y="1"/>
                    </a:cxn>
                    <a:cxn ang="0">
                      <a:pos x="48" y="1"/>
                    </a:cxn>
                  </a:cxnLst>
                  <a:rect l="0" t="0" r="r" b="b"/>
                  <a:pathLst>
                    <a:path w="58" h="68">
                      <a:moveTo>
                        <a:pt x="48" y="1"/>
                      </a:moveTo>
                      <a:lnTo>
                        <a:pt x="48" y="1"/>
                      </a:lnTo>
                      <a:lnTo>
                        <a:pt x="42" y="9"/>
                      </a:lnTo>
                      <a:lnTo>
                        <a:pt x="38" y="16"/>
                      </a:lnTo>
                      <a:lnTo>
                        <a:pt x="33" y="24"/>
                      </a:lnTo>
                      <a:lnTo>
                        <a:pt x="26" y="30"/>
                      </a:lnTo>
                      <a:lnTo>
                        <a:pt x="26" y="30"/>
                      </a:lnTo>
                      <a:lnTo>
                        <a:pt x="13" y="45"/>
                      </a:lnTo>
                      <a:lnTo>
                        <a:pt x="1" y="60"/>
                      </a:lnTo>
                      <a:lnTo>
                        <a:pt x="1" y="60"/>
                      </a:lnTo>
                      <a:lnTo>
                        <a:pt x="0" y="63"/>
                      </a:lnTo>
                      <a:lnTo>
                        <a:pt x="0" y="64"/>
                      </a:lnTo>
                      <a:lnTo>
                        <a:pt x="1" y="66"/>
                      </a:lnTo>
                      <a:lnTo>
                        <a:pt x="3" y="67"/>
                      </a:lnTo>
                      <a:lnTo>
                        <a:pt x="7" y="68"/>
                      </a:lnTo>
                      <a:lnTo>
                        <a:pt x="9" y="68"/>
                      </a:lnTo>
                      <a:lnTo>
                        <a:pt x="11" y="66"/>
                      </a:lnTo>
                      <a:lnTo>
                        <a:pt x="11" y="66"/>
                      </a:lnTo>
                      <a:lnTo>
                        <a:pt x="24" y="51"/>
                      </a:lnTo>
                      <a:lnTo>
                        <a:pt x="37" y="37"/>
                      </a:lnTo>
                      <a:lnTo>
                        <a:pt x="37" y="37"/>
                      </a:lnTo>
                      <a:lnTo>
                        <a:pt x="42" y="30"/>
                      </a:lnTo>
                      <a:lnTo>
                        <a:pt x="47" y="24"/>
                      </a:lnTo>
                      <a:lnTo>
                        <a:pt x="51" y="16"/>
                      </a:lnTo>
                      <a:lnTo>
                        <a:pt x="56" y="9"/>
                      </a:lnTo>
                      <a:lnTo>
                        <a:pt x="56" y="9"/>
                      </a:lnTo>
                      <a:lnTo>
                        <a:pt x="58" y="8"/>
                      </a:lnTo>
                      <a:lnTo>
                        <a:pt x="58" y="5"/>
                      </a:lnTo>
                      <a:lnTo>
                        <a:pt x="55" y="1"/>
                      </a:lnTo>
                      <a:lnTo>
                        <a:pt x="52" y="0"/>
                      </a:lnTo>
                      <a:lnTo>
                        <a:pt x="50" y="0"/>
                      </a:lnTo>
                      <a:lnTo>
                        <a:pt x="48" y="1"/>
                      </a:lnTo>
                      <a:lnTo>
                        <a:pt x="48"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3" name="Freeform 475">
                  <a:extLst>
                    <a:ext uri="{FF2B5EF4-FFF2-40B4-BE49-F238E27FC236}">
                      <a16:creationId xmlns:a16="http://schemas.microsoft.com/office/drawing/2014/main" id="{841962F5-317B-4962-AFA6-252C7BE6C0CD}"/>
                    </a:ext>
                  </a:extLst>
                </p:cNvPr>
                <p:cNvSpPr/>
                <p:nvPr/>
              </p:nvSpPr>
              <p:spPr bwMode="auto">
                <a:xfrm>
                  <a:off x="3725863" y="1477963"/>
                  <a:ext cx="17463" cy="25400"/>
                </a:xfrm>
                <a:custGeom>
                  <a:avLst/>
                  <a:gdLst/>
                  <a:ahLst/>
                  <a:cxnLst>
                    <a:cxn ang="0">
                      <a:pos x="36" y="2"/>
                    </a:cxn>
                    <a:cxn ang="0">
                      <a:pos x="36" y="2"/>
                    </a:cxn>
                    <a:cxn ang="0">
                      <a:pos x="26" y="15"/>
                    </a:cxn>
                    <a:cxn ang="0">
                      <a:pos x="17" y="28"/>
                    </a:cxn>
                    <a:cxn ang="0">
                      <a:pos x="9" y="42"/>
                    </a:cxn>
                    <a:cxn ang="0">
                      <a:pos x="1" y="56"/>
                    </a:cxn>
                    <a:cxn ang="0">
                      <a:pos x="1" y="56"/>
                    </a:cxn>
                    <a:cxn ang="0">
                      <a:pos x="0" y="59"/>
                    </a:cxn>
                    <a:cxn ang="0">
                      <a:pos x="1" y="62"/>
                    </a:cxn>
                    <a:cxn ang="0">
                      <a:pos x="4" y="64"/>
                    </a:cxn>
                    <a:cxn ang="0">
                      <a:pos x="8" y="66"/>
                    </a:cxn>
                    <a:cxn ang="0">
                      <a:pos x="9" y="64"/>
                    </a:cxn>
                    <a:cxn ang="0">
                      <a:pos x="10" y="62"/>
                    </a:cxn>
                    <a:cxn ang="0">
                      <a:pos x="10" y="62"/>
                    </a:cxn>
                    <a:cxn ang="0">
                      <a:pos x="18" y="49"/>
                    </a:cxn>
                    <a:cxn ang="0">
                      <a:pos x="26" y="34"/>
                    </a:cxn>
                    <a:cxn ang="0">
                      <a:pos x="34" y="22"/>
                    </a:cxn>
                    <a:cxn ang="0">
                      <a:pos x="44" y="11"/>
                    </a:cxn>
                    <a:cxn ang="0">
                      <a:pos x="44" y="11"/>
                    </a:cxn>
                    <a:cxn ang="0">
                      <a:pos x="46" y="8"/>
                    </a:cxn>
                    <a:cxn ang="0">
                      <a:pos x="46" y="5"/>
                    </a:cxn>
                    <a:cxn ang="0">
                      <a:pos x="44" y="2"/>
                    </a:cxn>
                    <a:cxn ang="0">
                      <a:pos x="40" y="0"/>
                    </a:cxn>
                    <a:cxn ang="0">
                      <a:pos x="38" y="0"/>
                    </a:cxn>
                    <a:cxn ang="0">
                      <a:pos x="36" y="2"/>
                    </a:cxn>
                    <a:cxn ang="0">
                      <a:pos x="36" y="2"/>
                    </a:cxn>
                  </a:cxnLst>
                  <a:rect l="0" t="0" r="r" b="b"/>
                  <a:pathLst>
                    <a:path w="46" h="66">
                      <a:moveTo>
                        <a:pt x="36" y="2"/>
                      </a:moveTo>
                      <a:lnTo>
                        <a:pt x="36" y="2"/>
                      </a:lnTo>
                      <a:lnTo>
                        <a:pt x="26" y="15"/>
                      </a:lnTo>
                      <a:lnTo>
                        <a:pt x="17" y="28"/>
                      </a:lnTo>
                      <a:lnTo>
                        <a:pt x="9" y="42"/>
                      </a:lnTo>
                      <a:lnTo>
                        <a:pt x="1" y="56"/>
                      </a:lnTo>
                      <a:lnTo>
                        <a:pt x="1" y="56"/>
                      </a:lnTo>
                      <a:lnTo>
                        <a:pt x="0" y="59"/>
                      </a:lnTo>
                      <a:lnTo>
                        <a:pt x="1" y="62"/>
                      </a:lnTo>
                      <a:lnTo>
                        <a:pt x="4" y="64"/>
                      </a:lnTo>
                      <a:lnTo>
                        <a:pt x="8" y="66"/>
                      </a:lnTo>
                      <a:lnTo>
                        <a:pt x="9" y="64"/>
                      </a:lnTo>
                      <a:lnTo>
                        <a:pt x="10" y="62"/>
                      </a:lnTo>
                      <a:lnTo>
                        <a:pt x="10" y="62"/>
                      </a:lnTo>
                      <a:lnTo>
                        <a:pt x="18" y="49"/>
                      </a:lnTo>
                      <a:lnTo>
                        <a:pt x="26" y="34"/>
                      </a:lnTo>
                      <a:lnTo>
                        <a:pt x="34" y="22"/>
                      </a:lnTo>
                      <a:lnTo>
                        <a:pt x="44" y="11"/>
                      </a:lnTo>
                      <a:lnTo>
                        <a:pt x="44" y="11"/>
                      </a:lnTo>
                      <a:lnTo>
                        <a:pt x="46" y="8"/>
                      </a:lnTo>
                      <a:lnTo>
                        <a:pt x="46" y="5"/>
                      </a:lnTo>
                      <a:lnTo>
                        <a:pt x="44" y="2"/>
                      </a:lnTo>
                      <a:lnTo>
                        <a:pt x="40"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4" name="Freeform 476">
                  <a:extLst>
                    <a:ext uri="{FF2B5EF4-FFF2-40B4-BE49-F238E27FC236}">
                      <a16:creationId xmlns:a16="http://schemas.microsoft.com/office/drawing/2014/main" id="{A6132C6C-1398-4B21-8CC3-52565680859E}"/>
                    </a:ext>
                  </a:extLst>
                </p:cNvPr>
                <p:cNvSpPr/>
                <p:nvPr/>
              </p:nvSpPr>
              <p:spPr bwMode="auto">
                <a:xfrm>
                  <a:off x="3767138" y="1474788"/>
                  <a:ext cx="12700" cy="22225"/>
                </a:xfrm>
                <a:custGeom>
                  <a:avLst/>
                  <a:gdLst/>
                  <a:ahLst/>
                  <a:cxnLst>
                    <a:cxn ang="0">
                      <a:pos x="24" y="3"/>
                    </a:cxn>
                    <a:cxn ang="0">
                      <a:pos x="24" y="3"/>
                    </a:cxn>
                    <a:cxn ang="0">
                      <a:pos x="13" y="27"/>
                    </a:cxn>
                    <a:cxn ang="0">
                      <a:pos x="8" y="38"/>
                    </a:cxn>
                    <a:cxn ang="0">
                      <a:pos x="0" y="49"/>
                    </a:cxn>
                    <a:cxn ang="0">
                      <a:pos x="0" y="49"/>
                    </a:cxn>
                    <a:cxn ang="0">
                      <a:pos x="0" y="51"/>
                    </a:cxn>
                    <a:cxn ang="0">
                      <a:pos x="0" y="54"/>
                    </a:cxn>
                    <a:cxn ang="0">
                      <a:pos x="1" y="55"/>
                    </a:cxn>
                    <a:cxn ang="0">
                      <a:pos x="3" y="57"/>
                    </a:cxn>
                    <a:cxn ang="0">
                      <a:pos x="7" y="58"/>
                    </a:cxn>
                    <a:cxn ang="0">
                      <a:pos x="9" y="57"/>
                    </a:cxn>
                    <a:cxn ang="0">
                      <a:pos x="11" y="55"/>
                    </a:cxn>
                    <a:cxn ang="0">
                      <a:pos x="11" y="55"/>
                    </a:cxn>
                    <a:cxn ang="0">
                      <a:pos x="17" y="44"/>
                    </a:cxn>
                    <a:cxn ang="0">
                      <a:pos x="24" y="33"/>
                    </a:cxn>
                    <a:cxn ang="0">
                      <a:pos x="33" y="10"/>
                    </a:cxn>
                    <a:cxn ang="0">
                      <a:pos x="33" y="10"/>
                    </a:cxn>
                    <a:cxn ang="0">
                      <a:pos x="34" y="7"/>
                    </a:cxn>
                    <a:cxn ang="0">
                      <a:pos x="34" y="4"/>
                    </a:cxn>
                    <a:cxn ang="0">
                      <a:pos x="32" y="2"/>
                    </a:cxn>
                    <a:cxn ang="0">
                      <a:pos x="29" y="0"/>
                    </a:cxn>
                    <a:cxn ang="0">
                      <a:pos x="28" y="0"/>
                    </a:cxn>
                    <a:cxn ang="0">
                      <a:pos x="25" y="2"/>
                    </a:cxn>
                    <a:cxn ang="0">
                      <a:pos x="24" y="3"/>
                    </a:cxn>
                    <a:cxn ang="0">
                      <a:pos x="24" y="3"/>
                    </a:cxn>
                  </a:cxnLst>
                  <a:rect l="0" t="0" r="r" b="b"/>
                  <a:pathLst>
                    <a:path w="34" h="58">
                      <a:moveTo>
                        <a:pt x="24" y="3"/>
                      </a:moveTo>
                      <a:lnTo>
                        <a:pt x="24" y="3"/>
                      </a:lnTo>
                      <a:lnTo>
                        <a:pt x="13" y="27"/>
                      </a:lnTo>
                      <a:lnTo>
                        <a:pt x="8" y="38"/>
                      </a:lnTo>
                      <a:lnTo>
                        <a:pt x="0" y="49"/>
                      </a:lnTo>
                      <a:lnTo>
                        <a:pt x="0" y="49"/>
                      </a:lnTo>
                      <a:lnTo>
                        <a:pt x="0" y="51"/>
                      </a:lnTo>
                      <a:lnTo>
                        <a:pt x="0" y="54"/>
                      </a:lnTo>
                      <a:lnTo>
                        <a:pt x="1" y="55"/>
                      </a:lnTo>
                      <a:lnTo>
                        <a:pt x="3" y="57"/>
                      </a:lnTo>
                      <a:lnTo>
                        <a:pt x="7" y="58"/>
                      </a:lnTo>
                      <a:lnTo>
                        <a:pt x="9" y="57"/>
                      </a:lnTo>
                      <a:lnTo>
                        <a:pt x="11" y="55"/>
                      </a:lnTo>
                      <a:lnTo>
                        <a:pt x="11" y="55"/>
                      </a:lnTo>
                      <a:lnTo>
                        <a:pt x="17" y="44"/>
                      </a:lnTo>
                      <a:lnTo>
                        <a:pt x="24" y="33"/>
                      </a:lnTo>
                      <a:lnTo>
                        <a:pt x="33" y="10"/>
                      </a:lnTo>
                      <a:lnTo>
                        <a:pt x="33" y="10"/>
                      </a:lnTo>
                      <a:lnTo>
                        <a:pt x="34" y="7"/>
                      </a:lnTo>
                      <a:lnTo>
                        <a:pt x="34" y="4"/>
                      </a:lnTo>
                      <a:lnTo>
                        <a:pt x="32" y="2"/>
                      </a:lnTo>
                      <a:lnTo>
                        <a:pt x="29" y="0"/>
                      </a:lnTo>
                      <a:lnTo>
                        <a:pt x="28" y="0"/>
                      </a:lnTo>
                      <a:lnTo>
                        <a:pt x="25" y="2"/>
                      </a:lnTo>
                      <a:lnTo>
                        <a:pt x="24" y="3"/>
                      </a:lnTo>
                      <a:lnTo>
                        <a:pt x="24"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5" name="Freeform 477">
                  <a:extLst>
                    <a:ext uri="{FF2B5EF4-FFF2-40B4-BE49-F238E27FC236}">
                      <a16:creationId xmlns:a16="http://schemas.microsoft.com/office/drawing/2014/main" id="{CACAFA24-19C5-4972-A5BB-83343FE7FC00}"/>
                    </a:ext>
                  </a:extLst>
                </p:cNvPr>
                <p:cNvSpPr/>
                <p:nvPr/>
              </p:nvSpPr>
              <p:spPr bwMode="auto">
                <a:xfrm>
                  <a:off x="3354388" y="1589088"/>
                  <a:ext cx="44450" cy="55563"/>
                </a:xfrm>
                <a:custGeom>
                  <a:avLst/>
                  <a:gdLst/>
                  <a:ahLst/>
                  <a:cxnLst>
                    <a:cxn ang="0">
                      <a:pos x="99" y="3"/>
                    </a:cxn>
                    <a:cxn ang="0">
                      <a:pos x="99" y="3"/>
                    </a:cxn>
                    <a:cxn ang="0">
                      <a:pos x="71" y="29"/>
                    </a:cxn>
                    <a:cxn ang="0">
                      <a:pos x="58" y="44"/>
                    </a:cxn>
                    <a:cxn ang="0">
                      <a:pos x="47" y="58"/>
                    </a:cxn>
                    <a:cxn ang="0">
                      <a:pos x="47" y="58"/>
                    </a:cxn>
                    <a:cxn ang="0">
                      <a:pos x="34" y="76"/>
                    </a:cxn>
                    <a:cxn ang="0">
                      <a:pos x="22" y="95"/>
                    </a:cxn>
                    <a:cxn ang="0">
                      <a:pos x="0" y="134"/>
                    </a:cxn>
                    <a:cxn ang="0">
                      <a:pos x="0" y="134"/>
                    </a:cxn>
                    <a:cxn ang="0">
                      <a:pos x="0" y="135"/>
                    </a:cxn>
                    <a:cxn ang="0">
                      <a:pos x="0" y="138"/>
                    </a:cxn>
                    <a:cxn ang="0">
                      <a:pos x="2" y="140"/>
                    </a:cxn>
                    <a:cxn ang="0">
                      <a:pos x="6" y="142"/>
                    </a:cxn>
                    <a:cxn ang="0">
                      <a:pos x="7" y="140"/>
                    </a:cxn>
                    <a:cxn ang="0">
                      <a:pos x="10" y="139"/>
                    </a:cxn>
                    <a:cxn ang="0">
                      <a:pos x="10" y="139"/>
                    </a:cxn>
                    <a:cxn ang="0">
                      <a:pos x="27" y="108"/>
                    </a:cxn>
                    <a:cxn ang="0">
                      <a:pos x="36" y="92"/>
                    </a:cxn>
                    <a:cxn ang="0">
                      <a:pos x="47" y="78"/>
                    </a:cxn>
                    <a:cxn ang="0">
                      <a:pos x="47" y="78"/>
                    </a:cxn>
                    <a:cxn ang="0">
                      <a:pos x="61" y="59"/>
                    </a:cxn>
                    <a:cxn ang="0">
                      <a:pos x="75" y="42"/>
                    </a:cxn>
                    <a:cxn ang="0">
                      <a:pos x="108" y="11"/>
                    </a:cxn>
                    <a:cxn ang="0">
                      <a:pos x="108" y="11"/>
                    </a:cxn>
                    <a:cxn ang="0">
                      <a:pos x="109" y="8"/>
                    </a:cxn>
                    <a:cxn ang="0">
                      <a:pos x="109" y="7"/>
                    </a:cxn>
                    <a:cxn ang="0">
                      <a:pos x="108" y="3"/>
                    </a:cxn>
                    <a:cxn ang="0">
                      <a:pos x="104" y="0"/>
                    </a:cxn>
                    <a:cxn ang="0">
                      <a:pos x="102" y="2"/>
                    </a:cxn>
                    <a:cxn ang="0">
                      <a:pos x="99" y="3"/>
                    </a:cxn>
                    <a:cxn ang="0">
                      <a:pos x="99" y="3"/>
                    </a:cxn>
                  </a:cxnLst>
                  <a:rect l="0" t="0" r="r" b="b"/>
                  <a:pathLst>
                    <a:path w="109" h="142">
                      <a:moveTo>
                        <a:pt x="99" y="3"/>
                      </a:moveTo>
                      <a:lnTo>
                        <a:pt x="99" y="3"/>
                      </a:lnTo>
                      <a:lnTo>
                        <a:pt x="71" y="29"/>
                      </a:lnTo>
                      <a:lnTo>
                        <a:pt x="58" y="44"/>
                      </a:lnTo>
                      <a:lnTo>
                        <a:pt x="47" y="58"/>
                      </a:lnTo>
                      <a:lnTo>
                        <a:pt x="47" y="58"/>
                      </a:lnTo>
                      <a:lnTo>
                        <a:pt x="34" y="76"/>
                      </a:lnTo>
                      <a:lnTo>
                        <a:pt x="22" y="95"/>
                      </a:lnTo>
                      <a:lnTo>
                        <a:pt x="0" y="134"/>
                      </a:lnTo>
                      <a:lnTo>
                        <a:pt x="0" y="134"/>
                      </a:lnTo>
                      <a:lnTo>
                        <a:pt x="0" y="135"/>
                      </a:lnTo>
                      <a:lnTo>
                        <a:pt x="0" y="138"/>
                      </a:lnTo>
                      <a:lnTo>
                        <a:pt x="2" y="140"/>
                      </a:lnTo>
                      <a:lnTo>
                        <a:pt x="6" y="142"/>
                      </a:lnTo>
                      <a:lnTo>
                        <a:pt x="7" y="140"/>
                      </a:lnTo>
                      <a:lnTo>
                        <a:pt x="10" y="139"/>
                      </a:lnTo>
                      <a:lnTo>
                        <a:pt x="10" y="139"/>
                      </a:lnTo>
                      <a:lnTo>
                        <a:pt x="27" y="108"/>
                      </a:lnTo>
                      <a:lnTo>
                        <a:pt x="36" y="92"/>
                      </a:lnTo>
                      <a:lnTo>
                        <a:pt x="47" y="78"/>
                      </a:lnTo>
                      <a:lnTo>
                        <a:pt x="47" y="78"/>
                      </a:lnTo>
                      <a:lnTo>
                        <a:pt x="61" y="59"/>
                      </a:lnTo>
                      <a:lnTo>
                        <a:pt x="75" y="42"/>
                      </a:lnTo>
                      <a:lnTo>
                        <a:pt x="108" y="11"/>
                      </a:lnTo>
                      <a:lnTo>
                        <a:pt x="108" y="11"/>
                      </a:lnTo>
                      <a:lnTo>
                        <a:pt x="109" y="8"/>
                      </a:lnTo>
                      <a:lnTo>
                        <a:pt x="109" y="7"/>
                      </a:lnTo>
                      <a:lnTo>
                        <a:pt x="108" y="3"/>
                      </a:lnTo>
                      <a:lnTo>
                        <a:pt x="104" y="0"/>
                      </a:lnTo>
                      <a:lnTo>
                        <a:pt x="102" y="2"/>
                      </a:lnTo>
                      <a:lnTo>
                        <a:pt x="99" y="3"/>
                      </a:lnTo>
                      <a:lnTo>
                        <a:pt x="99"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6" name="Freeform 478">
                  <a:extLst>
                    <a:ext uri="{FF2B5EF4-FFF2-40B4-BE49-F238E27FC236}">
                      <a16:creationId xmlns:a16="http://schemas.microsoft.com/office/drawing/2014/main" id="{C08AA9B2-B46C-4D76-B7BF-D96C5D9D28BB}"/>
                    </a:ext>
                  </a:extLst>
                </p:cNvPr>
                <p:cNvSpPr/>
                <p:nvPr/>
              </p:nvSpPr>
              <p:spPr bwMode="auto">
                <a:xfrm>
                  <a:off x="3382963" y="1584325"/>
                  <a:ext cx="50800" cy="63500"/>
                </a:xfrm>
                <a:custGeom>
                  <a:avLst/>
                  <a:gdLst/>
                  <a:ahLst/>
                  <a:cxnLst>
                    <a:cxn ang="0">
                      <a:pos x="120" y="3"/>
                    </a:cxn>
                    <a:cxn ang="0">
                      <a:pos x="120" y="3"/>
                    </a:cxn>
                    <a:cxn ang="0">
                      <a:pos x="88" y="43"/>
                    </a:cxn>
                    <a:cxn ang="0">
                      <a:pos x="58" y="82"/>
                    </a:cxn>
                    <a:cxn ang="0">
                      <a:pos x="58" y="82"/>
                    </a:cxn>
                    <a:cxn ang="0">
                      <a:pos x="44" y="101"/>
                    </a:cxn>
                    <a:cxn ang="0">
                      <a:pos x="29" y="119"/>
                    </a:cxn>
                    <a:cxn ang="0">
                      <a:pos x="15" y="136"/>
                    </a:cxn>
                    <a:cxn ang="0">
                      <a:pos x="0" y="154"/>
                    </a:cxn>
                    <a:cxn ang="0">
                      <a:pos x="0" y="154"/>
                    </a:cxn>
                    <a:cxn ang="0">
                      <a:pos x="0" y="157"/>
                    </a:cxn>
                    <a:cxn ang="0">
                      <a:pos x="0" y="160"/>
                    </a:cxn>
                    <a:cxn ang="0">
                      <a:pos x="2" y="161"/>
                    </a:cxn>
                    <a:cxn ang="0">
                      <a:pos x="3" y="162"/>
                    </a:cxn>
                    <a:cxn ang="0">
                      <a:pos x="7" y="163"/>
                    </a:cxn>
                    <a:cxn ang="0">
                      <a:pos x="10" y="162"/>
                    </a:cxn>
                    <a:cxn ang="0">
                      <a:pos x="11" y="161"/>
                    </a:cxn>
                    <a:cxn ang="0">
                      <a:pos x="11" y="161"/>
                    </a:cxn>
                    <a:cxn ang="0">
                      <a:pos x="24" y="144"/>
                    </a:cxn>
                    <a:cxn ang="0">
                      <a:pos x="37" y="128"/>
                    </a:cxn>
                    <a:cxn ang="0">
                      <a:pos x="50" y="112"/>
                    </a:cxn>
                    <a:cxn ang="0">
                      <a:pos x="63" y="97"/>
                    </a:cxn>
                    <a:cxn ang="0">
                      <a:pos x="63" y="97"/>
                    </a:cxn>
                    <a:cxn ang="0">
                      <a:pos x="79" y="73"/>
                    </a:cxn>
                    <a:cxn ang="0">
                      <a:pos x="96" y="52"/>
                    </a:cxn>
                    <a:cxn ang="0">
                      <a:pos x="129" y="8"/>
                    </a:cxn>
                    <a:cxn ang="0">
                      <a:pos x="129" y="8"/>
                    </a:cxn>
                    <a:cxn ang="0">
                      <a:pos x="130" y="7"/>
                    </a:cxn>
                    <a:cxn ang="0">
                      <a:pos x="130" y="4"/>
                    </a:cxn>
                    <a:cxn ang="0">
                      <a:pos x="129" y="3"/>
                    </a:cxn>
                    <a:cxn ang="0">
                      <a:pos x="127" y="1"/>
                    </a:cxn>
                    <a:cxn ang="0">
                      <a:pos x="123" y="0"/>
                    </a:cxn>
                    <a:cxn ang="0">
                      <a:pos x="121" y="1"/>
                    </a:cxn>
                    <a:cxn ang="0">
                      <a:pos x="120" y="3"/>
                    </a:cxn>
                    <a:cxn ang="0">
                      <a:pos x="120" y="3"/>
                    </a:cxn>
                  </a:cxnLst>
                  <a:rect l="0" t="0" r="r" b="b"/>
                  <a:pathLst>
                    <a:path w="130" h="163">
                      <a:moveTo>
                        <a:pt x="120" y="3"/>
                      </a:moveTo>
                      <a:lnTo>
                        <a:pt x="120" y="3"/>
                      </a:lnTo>
                      <a:lnTo>
                        <a:pt x="88" y="43"/>
                      </a:lnTo>
                      <a:lnTo>
                        <a:pt x="58" y="82"/>
                      </a:lnTo>
                      <a:lnTo>
                        <a:pt x="58" y="82"/>
                      </a:lnTo>
                      <a:lnTo>
                        <a:pt x="44" y="101"/>
                      </a:lnTo>
                      <a:lnTo>
                        <a:pt x="29" y="119"/>
                      </a:lnTo>
                      <a:lnTo>
                        <a:pt x="15" y="136"/>
                      </a:lnTo>
                      <a:lnTo>
                        <a:pt x="0" y="154"/>
                      </a:lnTo>
                      <a:lnTo>
                        <a:pt x="0" y="154"/>
                      </a:lnTo>
                      <a:lnTo>
                        <a:pt x="0" y="157"/>
                      </a:lnTo>
                      <a:lnTo>
                        <a:pt x="0" y="160"/>
                      </a:lnTo>
                      <a:lnTo>
                        <a:pt x="2" y="161"/>
                      </a:lnTo>
                      <a:lnTo>
                        <a:pt x="3" y="162"/>
                      </a:lnTo>
                      <a:lnTo>
                        <a:pt x="7" y="163"/>
                      </a:lnTo>
                      <a:lnTo>
                        <a:pt x="10" y="162"/>
                      </a:lnTo>
                      <a:lnTo>
                        <a:pt x="11" y="161"/>
                      </a:lnTo>
                      <a:lnTo>
                        <a:pt x="11" y="161"/>
                      </a:lnTo>
                      <a:lnTo>
                        <a:pt x="24" y="144"/>
                      </a:lnTo>
                      <a:lnTo>
                        <a:pt x="37" y="128"/>
                      </a:lnTo>
                      <a:lnTo>
                        <a:pt x="50" y="112"/>
                      </a:lnTo>
                      <a:lnTo>
                        <a:pt x="63" y="97"/>
                      </a:lnTo>
                      <a:lnTo>
                        <a:pt x="63" y="97"/>
                      </a:lnTo>
                      <a:lnTo>
                        <a:pt x="79" y="73"/>
                      </a:lnTo>
                      <a:lnTo>
                        <a:pt x="96" y="52"/>
                      </a:lnTo>
                      <a:lnTo>
                        <a:pt x="129" y="8"/>
                      </a:lnTo>
                      <a:lnTo>
                        <a:pt x="129" y="8"/>
                      </a:lnTo>
                      <a:lnTo>
                        <a:pt x="130" y="7"/>
                      </a:lnTo>
                      <a:lnTo>
                        <a:pt x="130" y="4"/>
                      </a:lnTo>
                      <a:lnTo>
                        <a:pt x="129" y="3"/>
                      </a:lnTo>
                      <a:lnTo>
                        <a:pt x="127" y="1"/>
                      </a:lnTo>
                      <a:lnTo>
                        <a:pt x="123" y="0"/>
                      </a:lnTo>
                      <a:lnTo>
                        <a:pt x="121" y="1"/>
                      </a:lnTo>
                      <a:lnTo>
                        <a:pt x="120" y="3"/>
                      </a:lnTo>
                      <a:lnTo>
                        <a:pt x="120"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7" name="Freeform 479">
                  <a:extLst>
                    <a:ext uri="{FF2B5EF4-FFF2-40B4-BE49-F238E27FC236}">
                      <a16:creationId xmlns:a16="http://schemas.microsoft.com/office/drawing/2014/main" id="{EA97A00D-3F87-4934-A631-5539AF08096E}"/>
                    </a:ext>
                  </a:extLst>
                </p:cNvPr>
                <p:cNvSpPr/>
                <p:nvPr/>
              </p:nvSpPr>
              <p:spPr bwMode="auto">
                <a:xfrm>
                  <a:off x="3424238" y="1584325"/>
                  <a:ext cx="50800" cy="61913"/>
                </a:xfrm>
                <a:custGeom>
                  <a:avLst/>
                  <a:gdLst/>
                  <a:ahLst/>
                  <a:cxnLst>
                    <a:cxn ang="0">
                      <a:pos x="120" y="1"/>
                    </a:cxn>
                    <a:cxn ang="0">
                      <a:pos x="120" y="1"/>
                    </a:cxn>
                    <a:cxn ang="0">
                      <a:pos x="105" y="18"/>
                    </a:cxn>
                    <a:cxn ang="0">
                      <a:pos x="91" y="35"/>
                    </a:cxn>
                    <a:cxn ang="0">
                      <a:pos x="66" y="72"/>
                    </a:cxn>
                    <a:cxn ang="0">
                      <a:pos x="66" y="72"/>
                    </a:cxn>
                    <a:cxn ang="0">
                      <a:pos x="51" y="92"/>
                    </a:cxn>
                    <a:cxn ang="0">
                      <a:pos x="34" y="111"/>
                    </a:cxn>
                    <a:cxn ang="0">
                      <a:pos x="17" y="131"/>
                    </a:cxn>
                    <a:cxn ang="0">
                      <a:pos x="1" y="150"/>
                    </a:cxn>
                    <a:cxn ang="0">
                      <a:pos x="1" y="150"/>
                    </a:cxn>
                    <a:cxn ang="0">
                      <a:pos x="0" y="153"/>
                    </a:cxn>
                    <a:cxn ang="0">
                      <a:pos x="0" y="156"/>
                    </a:cxn>
                    <a:cxn ang="0">
                      <a:pos x="1" y="157"/>
                    </a:cxn>
                    <a:cxn ang="0">
                      <a:pos x="2" y="158"/>
                    </a:cxn>
                    <a:cxn ang="0">
                      <a:pos x="7" y="160"/>
                    </a:cxn>
                    <a:cxn ang="0">
                      <a:pos x="9" y="158"/>
                    </a:cxn>
                    <a:cxn ang="0">
                      <a:pos x="11" y="157"/>
                    </a:cxn>
                    <a:cxn ang="0">
                      <a:pos x="11" y="157"/>
                    </a:cxn>
                    <a:cxn ang="0">
                      <a:pos x="24" y="139"/>
                    </a:cxn>
                    <a:cxn ang="0">
                      <a:pos x="39" y="120"/>
                    </a:cxn>
                    <a:cxn ang="0">
                      <a:pos x="69" y="86"/>
                    </a:cxn>
                    <a:cxn ang="0">
                      <a:pos x="69" y="86"/>
                    </a:cxn>
                    <a:cxn ang="0">
                      <a:pos x="83" y="67"/>
                    </a:cxn>
                    <a:cxn ang="0">
                      <a:pos x="98" y="47"/>
                    </a:cxn>
                    <a:cxn ang="0">
                      <a:pos x="112" y="27"/>
                    </a:cxn>
                    <a:cxn ang="0">
                      <a:pos x="128" y="9"/>
                    </a:cxn>
                    <a:cxn ang="0">
                      <a:pos x="128" y="9"/>
                    </a:cxn>
                    <a:cxn ang="0">
                      <a:pos x="129" y="8"/>
                    </a:cxn>
                    <a:cxn ang="0">
                      <a:pos x="129" y="5"/>
                    </a:cxn>
                    <a:cxn ang="0">
                      <a:pos x="128" y="1"/>
                    </a:cxn>
                    <a:cxn ang="0">
                      <a:pos x="124" y="0"/>
                    </a:cxn>
                    <a:cxn ang="0">
                      <a:pos x="121" y="0"/>
                    </a:cxn>
                    <a:cxn ang="0">
                      <a:pos x="120" y="1"/>
                    </a:cxn>
                    <a:cxn ang="0">
                      <a:pos x="120" y="1"/>
                    </a:cxn>
                  </a:cxnLst>
                  <a:rect l="0" t="0" r="r" b="b"/>
                  <a:pathLst>
                    <a:path w="129" h="160">
                      <a:moveTo>
                        <a:pt x="120" y="1"/>
                      </a:moveTo>
                      <a:lnTo>
                        <a:pt x="120" y="1"/>
                      </a:lnTo>
                      <a:lnTo>
                        <a:pt x="105" y="18"/>
                      </a:lnTo>
                      <a:lnTo>
                        <a:pt x="91" y="35"/>
                      </a:lnTo>
                      <a:lnTo>
                        <a:pt x="66" y="72"/>
                      </a:lnTo>
                      <a:lnTo>
                        <a:pt x="66" y="72"/>
                      </a:lnTo>
                      <a:lnTo>
                        <a:pt x="51" y="92"/>
                      </a:lnTo>
                      <a:lnTo>
                        <a:pt x="34" y="111"/>
                      </a:lnTo>
                      <a:lnTo>
                        <a:pt x="17" y="131"/>
                      </a:lnTo>
                      <a:lnTo>
                        <a:pt x="1" y="150"/>
                      </a:lnTo>
                      <a:lnTo>
                        <a:pt x="1" y="150"/>
                      </a:lnTo>
                      <a:lnTo>
                        <a:pt x="0" y="153"/>
                      </a:lnTo>
                      <a:lnTo>
                        <a:pt x="0" y="156"/>
                      </a:lnTo>
                      <a:lnTo>
                        <a:pt x="1" y="157"/>
                      </a:lnTo>
                      <a:lnTo>
                        <a:pt x="2" y="158"/>
                      </a:lnTo>
                      <a:lnTo>
                        <a:pt x="7" y="160"/>
                      </a:lnTo>
                      <a:lnTo>
                        <a:pt x="9" y="158"/>
                      </a:lnTo>
                      <a:lnTo>
                        <a:pt x="11" y="157"/>
                      </a:lnTo>
                      <a:lnTo>
                        <a:pt x="11" y="157"/>
                      </a:lnTo>
                      <a:lnTo>
                        <a:pt x="24" y="139"/>
                      </a:lnTo>
                      <a:lnTo>
                        <a:pt x="39" y="120"/>
                      </a:lnTo>
                      <a:lnTo>
                        <a:pt x="69" y="86"/>
                      </a:lnTo>
                      <a:lnTo>
                        <a:pt x="69" y="86"/>
                      </a:lnTo>
                      <a:lnTo>
                        <a:pt x="83" y="67"/>
                      </a:lnTo>
                      <a:lnTo>
                        <a:pt x="98" y="47"/>
                      </a:lnTo>
                      <a:lnTo>
                        <a:pt x="112" y="27"/>
                      </a:lnTo>
                      <a:lnTo>
                        <a:pt x="128" y="9"/>
                      </a:lnTo>
                      <a:lnTo>
                        <a:pt x="128" y="9"/>
                      </a:lnTo>
                      <a:lnTo>
                        <a:pt x="129" y="8"/>
                      </a:lnTo>
                      <a:lnTo>
                        <a:pt x="129" y="5"/>
                      </a:lnTo>
                      <a:lnTo>
                        <a:pt x="128" y="1"/>
                      </a:lnTo>
                      <a:lnTo>
                        <a:pt x="124" y="0"/>
                      </a:lnTo>
                      <a:lnTo>
                        <a:pt x="121" y="0"/>
                      </a:lnTo>
                      <a:lnTo>
                        <a:pt x="120" y="1"/>
                      </a:lnTo>
                      <a:lnTo>
                        <a:pt x="120"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8" name="Freeform 480">
                  <a:extLst>
                    <a:ext uri="{FF2B5EF4-FFF2-40B4-BE49-F238E27FC236}">
                      <a16:creationId xmlns:a16="http://schemas.microsoft.com/office/drawing/2014/main" id="{4C1A8512-39A8-4F6B-9B12-4034D3E7524F}"/>
                    </a:ext>
                  </a:extLst>
                </p:cNvPr>
                <p:cNvSpPr/>
                <p:nvPr/>
              </p:nvSpPr>
              <p:spPr bwMode="auto">
                <a:xfrm>
                  <a:off x="3465513" y="1581150"/>
                  <a:ext cx="46038" cy="55563"/>
                </a:xfrm>
                <a:custGeom>
                  <a:avLst/>
                  <a:gdLst/>
                  <a:ahLst/>
                  <a:cxnLst>
                    <a:cxn ang="0">
                      <a:pos x="104" y="1"/>
                    </a:cxn>
                    <a:cxn ang="0">
                      <a:pos x="104" y="1"/>
                    </a:cxn>
                    <a:cxn ang="0">
                      <a:pos x="93" y="13"/>
                    </a:cxn>
                    <a:cxn ang="0">
                      <a:pos x="82" y="26"/>
                    </a:cxn>
                    <a:cxn ang="0">
                      <a:pos x="63" y="54"/>
                    </a:cxn>
                    <a:cxn ang="0">
                      <a:pos x="63" y="54"/>
                    </a:cxn>
                    <a:cxn ang="0">
                      <a:pos x="32" y="93"/>
                    </a:cxn>
                    <a:cxn ang="0">
                      <a:pos x="1" y="131"/>
                    </a:cxn>
                    <a:cxn ang="0">
                      <a:pos x="1" y="131"/>
                    </a:cxn>
                    <a:cxn ang="0">
                      <a:pos x="0" y="134"/>
                    </a:cxn>
                    <a:cxn ang="0">
                      <a:pos x="0" y="136"/>
                    </a:cxn>
                    <a:cxn ang="0">
                      <a:pos x="2" y="140"/>
                    </a:cxn>
                    <a:cxn ang="0">
                      <a:pos x="4" y="140"/>
                    </a:cxn>
                    <a:cxn ang="0">
                      <a:pos x="5" y="141"/>
                    </a:cxn>
                    <a:cxn ang="0">
                      <a:pos x="8" y="141"/>
                    </a:cxn>
                    <a:cxn ang="0">
                      <a:pos x="9" y="139"/>
                    </a:cxn>
                    <a:cxn ang="0">
                      <a:pos x="9" y="139"/>
                    </a:cxn>
                    <a:cxn ang="0">
                      <a:pos x="32" y="110"/>
                    </a:cxn>
                    <a:cxn ang="0">
                      <a:pos x="56" y="81"/>
                    </a:cxn>
                    <a:cxn ang="0">
                      <a:pos x="56" y="81"/>
                    </a:cxn>
                    <a:cxn ang="0">
                      <a:pos x="82" y="45"/>
                    </a:cxn>
                    <a:cxn ang="0">
                      <a:pos x="97" y="26"/>
                    </a:cxn>
                    <a:cxn ang="0">
                      <a:pos x="104" y="17"/>
                    </a:cxn>
                    <a:cxn ang="0">
                      <a:pos x="112" y="9"/>
                    </a:cxn>
                    <a:cxn ang="0">
                      <a:pos x="112" y="9"/>
                    </a:cxn>
                    <a:cxn ang="0">
                      <a:pos x="114" y="8"/>
                    </a:cxn>
                    <a:cxn ang="0">
                      <a:pos x="114" y="5"/>
                    </a:cxn>
                    <a:cxn ang="0">
                      <a:pos x="114" y="4"/>
                    </a:cxn>
                    <a:cxn ang="0">
                      <a:pos x="112" y="3"/>
                    </a:cxn>
                    <a:cxn ang="0">
                      <a:pos x="108" y="0"/>
                    </a:cxn>
                    <a:cxn ang="0">
                      <a:pos x="106" y="0"/>
                    </a:cxn>
                    <a:cxn ang="0">
                      <a:pos x="104" y="1"/>
                    </a:cxn>
                    <a:cxn ang="0">
                      <a:pos x="104" y="1"/>
                    </a:cxn>
                  </a:cxnLst>
                  <a:rect l="0" t="0" r="r" b="b"/>
                  <a:pathLst>
                    <a:path w="114" h="141">
                      <a:moveTo>
                        <a:pt x="104" y="1"/>
                      </a:moveTo>
                      <a:lnTo>
                        <a:pt x="104" y="1"/>
                      </a:lnTo>
                      <a:lnTo>
                        <a:pt x="93" y="13"/>
                      </a:lnTo>
                      <a:lnTo>
                        <a:pt x="82" y="26"/>
                      </a:lnTo>
                      <a:lnTo>
                        <a:pt x="63" y="54"/>
                      </a:lnTo>
                      <a:lnTo>
                        <a:pt x="63" y="54"/>
                      </a:lnTo>
                      <a:lnTo>
                        <a:pt x="32" y="93"/>
                      </a:lnTo>
                      <a:lnTo>
                        <a:pt x="1" y="131"/>
                      </a:lnTo>
                      <a:lnTo>
                        <a:pt x="1" y="131"/>
                      </a:lnTo>
                      <a:lnTo>
                        <a:pt x="0" y="134"/>
                      </a:lnTo>
                      <a:lnTo>
                        <a:pt x="0" y="136"/>
                      </a:lnTo>
                      <a:lnTo>
                        <a:pt x="2" y="140"/>
                      </a:lnTo>
                      <a:lnTo>
                        <a:pt x="4" y="140"/>
                      </a:lnTo>
                      <a:lnTo>
                        <a:pt x="5" y="141"/>
                      </a:lnTo>
                      <a:lnTo>
                        <a:pt x="8" y="141"/>
                      </a:lnTo>
                      <a:lnTo>
                        <a:pt x="9" y="139"/>
                      </a:lnTo>
                      <a:lnTo>
                        <a:pt x="9" y="139"/>
                      </a:lnTo>
                      <a:lnTo>
                        <a:pt x="32" y="110"/>
                      </a:lnTo>
                      <a:lnTo>
                        <a:pt x="56" y="81"/>
                      </a:lnTo>
                      <a:lnTo>
                        <a:pt x="56" y="81"/>
                      </a:lnTo>
                      <a:lnTo>
                        <a:pt x="82" y="45"/>
                      </a:lnTo>
                      <a:lnTo>
                        <a:pt x="97" y="26"/>
                      </a:lnTo>
                      <a:lnTo>
                        <a:pt x="104" y="17"/>
                      </a:lnTo>
                      <a:lnTo>
                        <a:pt x="112" y="9"/>
                      </a:lnTo>
                      <a:lnTo>
                        <a:pt x="112" y="9"/>
                      </a:lnTo>
                      <a:lnTo>
                        <a:pt x="114" y="8"/>
                      </a:lnTo>
                      <a:lnTo>
                        <a:pt x="114" y="5"/>
                      </a:lnTo>
                      <a:lnTo>
                        <a:pt x="114" y="4"/>
                      </a:lnTo>
                      <a:lnTo>
                        <a:pt x="112" y="3"/>
                      </a:lnTo>
                      <a:lnTo>
                        <a:pt x="108" y="0"/>
                      </a:lnTo>
                      <a:lnTo>
                        <a:pt x="106" y="0"/>
                      </a:lnTo>
                      <a:lnTo>
                        <a:pt x="104" y="1"/>
                      </a:lnTo>
                      <a:lnTo>
                        <a:pt x="104"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9" name="Freeform 481">
                  <a:extLst>
                    <a:ext uri="{FF2B5EF4-FFF2-40B4-BE49-F238E27FC236}">
                      <a16:creationId xmlns:a16="http://schemas.microsoft.com/office/drawing/2014/main" id="{C4BB90E1-059A-4004-AE25-56CE8713B4E6}"/>
                    </a:ext>
                  </a:extLst>
                </p:cNvPr>
                <p:cNvSpPr/>
                <p:nvPr/>
              </p:nvSpPr>
              <p:spPr bwMode="auto">
                <a:xfrm>
                  <a:off x="3509963" y="1582738"/>
                  <a:ext cx="38100" cy="63500"/>
                </a:xfrm>
                <a:custGeom>
                  <a:avLst/>
                  <a:gdLst/>
                  <a:ahLst/>
                  <a:cxnLst>
                    <a:cxn ang="0">
                      <a:pos x="85" y="3"/>
                    </a:cxn>
                    <a:cxn ang="0">
                      <a:pos x="85" y="3"/>
                    </a:cxn>
                    <a:cxn ang="0">
                      <a:pos x="44" y="80"/>
                    </a:cxn>
                    <a:cxn ang="0">
                      <a:pos x="23" y="118"/>
                    </a:cxn>
                    <a:cxn ang="0">
                      <a:pos x="1" y="154"/>
                    </a:cxn>
                    <a:cxn ang="0">
                      <a:pos x="1" y="154"/>
                    </a:cxn>
                    <a:cxn ang="0">
                      <a:pos x="0" y="157"/>
                    </a:cxn>
                    <a:cxn ang="0">
                      <a:pos x="0" y="160"/>
                    </a:cxn>
                    <a:cxn ang="0">
                      <a:pos x="2" y="162"/>
                    </a:cxn>
                    <a:cxn ang="0">
                      <a:pos x="8" y="164"/>
                    </a:cxn>
                    <a:cxn ang="0">
                      <a:pos x="9" y="162"/>
                    </a:cxn>
                    <a:cxn ang="0">
                      <a:pos x="10" y="161"/>
                    </a:cxn>
                    <a:cxn ang="0">
                      <a:pos x="10" y="161"/>
                    </a:cxn>
                    <a:cxn ang="0">
                      <a:pos x="32" y="123"/>
                    </a:cxn>
                    <a:cxn ang="0">
                      <a:pos x="53" y="85"/>
                    </a:cxn>
                    <a:cxn ang="0">
                      <a:pos x="94" y="8"/>
                    </a:cxn>
                    <a:cxn ang="0">
                      <a:pos x="94" y="8"/>
                    </a:cxn>
                    <a:cxn ang="0">
                      <a:pos x="95" y="7"/>
                    </a:cxn>
                    <a:cxn ang="0">
                      <a:pos x="95" y="4"/>
                    </a:cxn>
                    <a:cxn ang="0">
                      <a:pos x="93" y="1"/>
                    </a:cxn>
                    <a:cxn ang="0">
                      <a:pos x="89" y="0"/>
                    </a:cxn>
                    <a:cxn ang="0">
                      <a:pos x="86" y="1"/>
                    </a:cxn>
                    <a:cxn ang="0">
                      <a:pos x="85" y="3"/>
                    </a:cxn>
                    <a:cxn ang="0">
                      <a:pos x="85" y="3"/>
                    </a:cxn>
                  </a:cxnLst>
                  <a:rect l="0" t="0" r="r" b="b"/>
                  <a:pathLst>
                    <a:path w="95" h="164">
                      <a:moveTo>
                        <a:pt x="85" y="3"/>
                      </a:moveTo>
                      <a:lnTo>
                        <a:pt x="85" y="3"/>
                      </a:lnTo>
                      <a:lnTo>
                        <a:pt x="44" y="80"/>
                      </a:lnTo>
                      <a:lnTo>
                        <a:pt x="23" y="118"/>
                      </a:lnTo>
                      <a:lnTo>
                        <a:pt x="1" y="154"/>
                      </a:lnTo>
                      <a:lnTo>
                        <a:pt x="1" y="154"/>
                      </a:lnTo>
                      <a:lnTo>
                        <a:pt x="0" y="157"/>
                      </a:lnTo>
                      <a:lnTo>
                        <a:pt x="0" y="160"/>
                      </a:lnTo>
                      <a:lnTo>
                        <a:pt x="2" y="162"/>
                      </a:lnTo>
                      <a:lnTo>
                        <a:pt x="8" y="164"/>
                      </a:lnTo>
                      <a:lnTo>
                        <a:pt x="9" y="162"/>
                      </a:lnTo>
                      <a:lnTo>
                        <a:pt x="10" y="161"/>
                      </a:lnTo>
                      <a:lnTo>
                        <a:pt x="10" y="161"/>
                      </a:lnTo>
                      <a:lnTo>
                        <a:pt x="32" y="123"/>
                      </a:lnTo>
                      <a:lnTo>
                        <a:pt x="53" y="85"/>
                      </a:lnTo>
                      <a:lnTo>
                        <a:pt x="94" y="8"/>
                      </a:lnTo>
                      <a:lnTo>
                        <a:pt x="94" y="8"/>
                      </a:lnTo>
                      <a:lnTo>
                        <a:pt x="95" y="7"/>
                      </a:lnTo>
                      <a:lnTo>
                        <a:pt x="95" y="4"/>
                      </a:lnTo>
                      <a:lnTo>
                        <a:pt x="93" y="1"/>
                      </a:lnTo>
                      <a:lnTo>
                        <a:pt x="89" y="0"/>
                      </a:lnTo>
                      <a:lnTo>
                        <a:pt x="86" y="1"/>
                      </a:lnTo>
                      <a:lnTo>
                        <a:pt x="85" y="3"/>
                      </a:lnTo>
                      <a:lnTo>
                        <a:pt x="85"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0" name="Freeform 482">
                  <a:extLst>
                    <a:ext uri="{FF2B5EF4-FFF2-40B4-BE49-F238E27FC236}">
                      <a16:creationId xmlns:a16="http://schemas.microsoft.com/office/drawing/2014/main" id="{B2BF0372-7A15-4342-A778-F33D693BB249}"/>
                    </a:ext>
                  </a:extLst>
                </p:cNvPr>
                <p:cNvSpPr/>
                <p:nvPr/>
              </p:nvSpPr>
              <p:spPr bwMode="auto">
                <a:xfrm>
                  <a:off x="3546476" y="1597025"/>
                  <a:ext cx="31750" cy="50800"/>
                </a:xfrm>
                <a:custGeom>
                  <a:avLst/>
                  <a:gdLst/>
                  <a:ahLst/>
                  <a:cxnLst>
                    <a:cxn ang="0">
                      <a:pos x="71" y="1"/>
                    </a:cxn>
                    <a:cxn ang="0">
                      <a:pos x="71" y="1"/>
                    </a:cxn>
                    <a:cxn ang="0">
                      <a:pos x="50" y="30"/>
                    </a:cxn>
                    <a:cxn ang="0">
                      <a:pos x="33" y="59"/>
                    </a:cxn>
                    <a:cxn ang="0">
                      <a:pos x="16" y="89"/>
                    </a:cxn>
                    <a:cxn ang="0">
                      <a:pos x="2" y="120"/>
                    </a:cxn>
                    <a:cxn ang="0">
                      <a:pos x="2" y="120"/>
                    </a:cxn>
                    <a:cxn ang="0">
                      <a:pos x="0" y="123"/>
                    </a:cxn>
                    <a:cxn ang="0">
                      <a:pos x="2" y="126"/>
                    </a:cxn>
                    <a:cxn ang="0">
                      <a:pos x="4" y="128"/>
                    </a:cxn>
                    <a:cxn ang="0">
                      <a:pos x="5" y="129"/>
                    </a:cxn>
                    <a:cxn ang="0">
                      <a:pos x="8" y="129"/>
                    </a:cxn>
                    <a:cxn ang="0">
                      <a:pos x="9" y="128"/>
                    </a:cxn>
                    <a:cxn ang="0">
                      <a:pos x="11" y="127"/>
                    </a:cxn>
                    <a:cxn ang="0">
                      <a:pos x="11" y="127"/>
                    </a:cxn>
                    <a:cxn ang="0">
                      <a:pos x="25" y="95"/>
                    </a:cxn>
                    <a:cxn ang="0">
                      <a:pos x="41" y="67"/>
                    </a:cxn>
                    <a:cxn ang="0">
                      <a:pos x="59" y="38"/>
                    </a:cxn>
                    <a:cxn ang="0">
                      <a:pos x="79" y="9"/>
                    </a:cxn>
                    <a:cxn ang="0">
                      <a:pos x="79" y="9"/>
                    </a:cxn>
                    <a:cxn ang="0">
                      <a:pos x="80" y="8"/>
                    </a:cxn>
                    <a:cxn ang="0">
                      <a:pos x="80" y="5"/>
                    </a:cxn>
                    <a:cxn ang="0">
                      <a:pos x="77" y="1"/>
                    </a:cxn>
                    <a:cxn ang="0">
                      <a:pos x="76" y="0"/>
                    </a:cxn>
                    <a:cxn ang="0">
                      <a:pos x="75" y="0"/>
                    </a:cxn>
                    <a:cxn ang="0">
                      <a:pos x="72" y="0"/>
                    </a:cxn>
                    <a:cxn ang="0">
                      <a:pos x="71" y="1"/>
                    </a:cxn>
                    <a:cxn ang="0">
                      <a:pos x="71" y="1"/>
                    </a:cxn>
                  </a:cxnLst>
                  <a:rect l="0" t="0" r="r" b="b"/>
                  <a:pathLst>
                    <a:path w="80" h="129">
                      <a:moveTo>
                        <a:pt x="71" y="1"/>
                      </a:moveTo>
                      <a:lnTo>
                        <a:pt x="71" y="1"/>
                      </a:lnTo>
                      <a:lnTo>
                        <a:pt x="50" y="30"/>
                      </a:lnTo>
                      <a:lnTo>
                        <a:pt x="33" y="59"/>
                      </a:lnTo>
                      <a:lnTo>
                        <a:pt x="16" y="89"/>
                      </a:lnTo>
                      <a:lnTo>
                        <a:pt x="2" y="120"/>
                      </a:lnTo>
                      <a:lnTo>
                        <a:pt x="2" y="120"/>
                      </a:lnTo>
                      <a:lnTo>
                        <a:pt x="0" y="123"/>
                      </a:lnTo>
                      <a:lnTo>
                        <a:pt x="2" y="126"/>
                      </a:lnTo>
                      <a:lnTo>
                        <a:pt x="4" y="128"/>
                      </a:lnTo>
                      <a:lnTo>
                        <a:pt x="5" y="129"/>
                      </a:lnTo>
                      <a:lnTo>
                        <a:pt x="8" y="129"/>
                      </a:lnTo>
                      <a:lnTo>
                        <a:pt x="9" y="128"/>
                      </a:lnTo>
                      <a:lnTo>
                        <a:pt x="11" y="127"/>
                      </a:lnTo>
                      <a:lnTo>
                        <a:pt x="11" y="127"/>
                      </a:lnTo>
                      <a:lnTo>
                        <a:pt x="25" y="95"/>
                      </a:lnTo>
                      <a:lnTo>
                        <a:pt x="41" y="67"/>
                      </a:lnTo>
                      <a:lnTo>
                        <a:pt x="59" y="38"/>
                      </a:lnTo>
                      <a:lnTo>
                        <a:pt x="79" y="9"/>
                      </a:lnTo>
                      <a:lnTo>
                        <a:pt x="79" y="9"/>
                      </a:lnTo>
                      <a:lnTo>
                        <a:pt x="80" y="8"/>
                      </a:lnTo>
                      <a:lnTo>
                        <a:pt x="80" y="5"/>
                      </a:lnTo>
                      <a:lnTo>
                        <a:pt x="77" y="1"/>
                      </a:lnTo>
                      <a:lnTo>
                        <a:pt x="76" y="0"/>
                      </a:lnTo>
                      <a:lnTo>
                        <a:pt x="75" y="0"/>
                      </a:lnTo>
                      <a:lnTo>
                        <a:pt x="72" y="0"/>
                      </a:lnTo>
                      <a:lnTo>
                        <a:pt x="71" y="1"/>
                      </a:lnTo>
                      <a:lnTo>
                        <a:pt x="71"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1" name="Freeform 483">
                  <a:extLst>
                    <a:ext uri="{FF2B5EF4-FFF2-40B4-BE49-F238E27FC236}">
                      <a16:creationId xmlns:a16="http://schemas.microsoft.com/office/drawing/2014/main" id="{6ECF2E73-6A75-40C5-BA2B-3B341DC0A4D7}"/>
                    </a:ext>
                  </a:extLst>
                </p:cNvPr>
                <p:cNvSpPr/>
                <p:nvPr/>
              </p:nvSpPr>
              <p:spPr bwMode="auto">
                <a:xfrm>
                  <a:off x="3581401" y="1608138"/>
                  <a:ext cx="15875" cy="39688"/>
                </a:xfrm>
                <a:custGeom>
                  <a:avLst/>
                  <a:gdLst/>
                  <a:ahLst/>
                  <a:cxnLst>
                    <a:cxn ang="0">
                      <a:pos x="30" y="6"/>
                    </a:cxn>
                    <a:cxn ang="0">
                      <a:pos x="30" y="6"/>
                    </a:cxn>
                    <a:cxn ang="0">
                      <a:pos x="29" y="17"/>
                    </a:cxn>
                    <a:cxn ang="0">
                      <a:pos x="25" y="29"/>
                    </a:cxn>
                    <a:cxn ang="0">
                      <a:pos x="17" y="53"/>
                    </a:cxn>
                    <a:cxn ang="0">
                      <a:pos x="17" y="53"/>
                    </a:cxn>
                    <a:cxn ang="0">
                      <a:pos x="10" y="74"/>
                    </a:cxn>
                    <a:cxn ang="0">
                      <a:pos x="6" y="84"/>
                    </a:cxn>
                    <a:cxn ang="0">
                      <a:pos x="1" y="93"/>
                    </a:cxn>
                    <a:cxn ang="0">
                      <a:pos x="1" y="93"/>
                    </a:cxn>
                    <a:cxn ang="0">
                      <a:pos x="0" y="96"/>
                    </a:cxn>
                    <a:cxn ang="0">
                      <a:pos x="0" y="99"/>
                    </a:cxn>
                    <a:cxn ang="0">
                      <a:pos x="2" y="101"/>
                    </a:cxn>
                    <a:cxn ang="0">
                      <a:pos x="6" y="102"/>
                    </a:cxn>
                    <a:cxn ang="0">
                      <a:pos x="9" y="101"/>
                    </a:cxn>
                    <a:cxn ang="0">
                      <a:pos x="10" y="100"/>
                    </a:cxn>
                    <a:cxn ang="0">
                      <a:pos x="10" y="100"/>
                    </a:cxn>
                    <a:cxn ang="0">
                      <a:pos x="16" y="89"/>
                    </a:cxn>
                    <a:cxn ang="0">
                      <a:pos x="21" y="78"/>
                    </a:cxn>
                    <a:cxn ang="0">
                      <a:pos x="29" y="55"/>
                    </a:cxn>
                    <a:cxn ang="0">
                      <a:pos x="29" y="55"/>
                    </a:cxn>
                    <a:cxn ang="0">
                      <a:pos x="36" y="31"/>
                    </a:cxn>
                    <a:cxn ang="0">
                      <a:pos x="40" y="19"/>
                    </a:cxn>
                    <a:cxn ang="0">
                      <a:pos x="42" y="6"/>
                    </a:cxn>
                    <a:cxn ang="0">
                      <a:pos x="42" y="6"/>
                    </a:cxn>
                    <a:cxn ang="0">
                      <a:pos x="42" y="3"/>
                    </a:cxn>
                    <a:cxn ang="0">
                      <a:pos x="40" y="2"/>
                    </a:cxn>
                    <a:cxn ang="0">
                      <a:pos x="36" y="0"/>
                    </a:cxn>
                    <a:cxn ang="0">
                      <a:pos x="33" y="2"/>
                    </a:cxn>
                    <a:cxn ang="0">
                      <a:pos x="31" y="3"/>
                    </a:cxn>
                    <a:cxn ang="0">
                      <a:pos x="30" y="6"/>
                    </a:cxn>
                    <a:cxn ang="0">
                      <a:pos x="30" y="6"/>
                    </a:cxn>
                  </a:cxnLst>
                  <a:rect l="0" t="0" r="r" b="b"/>
                  <a:pathLst>
                    <a:path w="42" h="102">
                      <a:moveTo>
                        <a:pt x="30" y="6"/>
                      </a:moveTo>
                      <a:lnTo>
                        <a:pt x="30" y="6"/>
                      </a:lnTo>
                      <a:lnTo>
                        <a:pt x="29" y="17"/>
                      </a:lnTo>
                      <a:lnTo>
                        <a:pt x="25" y="29"/>
                      </a:lnTo>
                      <a:lnTo>
                        <a:pt x="17" y="53"/>
                      </a:lnTo>
                      <a:lnTo>
                        <a:pt x="17" y="53"/>
                      </a:lnTo>
                      <a:lnTo>
                        <a:pt x="10" y="74"/>
                      </a:lnTo>
                      <a:lnTo>
                        <a:pt x="6" y="84"/>
                      </a:lnTo>
                      <a:lnTo>
                        <a:pt x="1" y="93"/>
                      </a:lnTo>
                      <a:lnTo>
                        <a:pt x="1" y="93"/>
                      </a:lnTo>
                      <a:lnTo>
                        <a:pt x="0" y="96"/>
                      </a:lnTo>
                      <a:lnTo>
                        <a:pt x="0" y="99"/>
                      </a:lnTo>
                      <a:lnTo>
                        <a:pt x="2" y="101"/>
                      </a:lnTo>
                      <a:lnTo>
                        <a:pt x="6" y="102"/>
                      </a:lnTo>
                      <a:lnTo>
                        <a:pt x="9" y="101"/>
                      </a:lnTo>
                      <a:lnTo>
                        <a:pt x="10" y="100"/>
                      </a:lnTo>
                      <a:lnTo>
                        <a:pt x="10" y="100"/>
                      </a:lnTo>
                      <a:lnTo>
                        <a:pt x="16" y="89"/>
                      </a:lnTo>
                      <a:lnTo>
                        <a:pt x="21" y="78"/>
                      </a:lnTo>
                      <a:lnTo>
                        <a:pt x="29" y="55"/>
                      </a:lnTo>
                      <a:lnTo>
                        <a:pt x="29" y="55"/>
                      </a:lnTo>
                      <a:lnTo>
                        <a:pt x="36" y="31"/>
                      </a:lnTo>
                      <a:lnTo>
                        <a:pt x="40" y="19"/>
                      </a:lnTo>
                      <a:lnTo>
                        <a:pt x="42" y="6"/>
                      </a:lnTo>
                      <a:lnTo>
                        <a:pt x="42" y="6"/>
                      </a:lnTo>
                      <a:lnTo>
                        <a:pt x="42" y="3"/>
                      </a:lnTo>
                      <a:lnTo>
                        <a:pt x="40" y="2"/>
                      </a:lnTo>
                      <a:lnTo>
                        <a:pt x="36" y="0"/>
                      </a:lnTo>
                      <a:lnTo>
                        <a:pt x="33" y="2"/>
                      </a:lnTo>
                      <a:lnTo>
                        <a:pt x="31" y="3"/>
                      </a:lnTo>
                      <a:lnTo>
                        <a:pt x="30" y="6"/>
                      </a:lnTo>
                      <a:lnTo>
                        <a:pt x="30" y="6"/>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2" name="Freeform 484">
                  <a:extLst>
                    <a:ext uri="{FF2B5EF4-FFF2-40B4-BE49-F238E27FC236}">
                      <a16:creationId xmlns:a16="http://schemas.microsoft.com/office/drawing/2014/main" id="{4E9FBB54-4D13-45FB-B4D2-50CB37128001}"/>
                    </a:ext>
                  </a:extLst>
                </p:cNvPr>
                <p:cNvSpPr/>
                <p:nvPr/>
              </p:nvSpPr>
              <p:spPr bwMode="auto">
                <a:xfrm>
                  <a:off x="3214688" y="1146175"/>
                  <a:ext cx="12700" cy="30163"/>
                </a:xfrm>
                <a:custGeom>
                  <a:avLst/>
                  <a:gdLst/>
                  <a:ahLst/>
                  <a:cxnLst>
                    <a:cxn ang="0">
                      <a:pos x="24" y="4"/>
                    </a:cxn>
                    <a:cxn ang="0">
                      <a:pos x="24" y="4"/>
                    </a:cxn>
                    <a:cxn ang="0">
                      <a:pos x="11" y="37"/>
                    </a:cxn>
                    <a:cxn ang="0">
                      <a:pos x="4" y="53"/>
                    </a:cxn>
                    <a:cxn ang="0">
                      <a:pos x="0" y="70"/>
                    </a:cxn>
                    <a:cxn ang="0">
                      <a:pos x="0" y="70"/>
                    </a:cxn>
                    <a:cxn ang="0">
                      <a:pos x="0" y="72"/>
                    </a:cxn>
                    <a:cxn ang="0">
                      <a:pos x="1" y="73"/>
                    </a:cxn>
                    <a:cxn ang="0">
                      <a:pos x="5" y="76"/>
                    </a:cxn>
                    <a:cxn ang="0">
                      <a:pos x="7" y="76"/>
                    </a:cxn>
                    <a:cxn ang="0">
                      <a:pos x="9" y="76"/>
                    </a:cxn>
                    <a:cxn ang="0">
                      <a:pos x="11" y="75"/>
                    </a:cxn>
                    <a:cxn ang="0">
                      <a:pos x="11" y="72"/>
                    </a:cxn>
                    <a:cxn ang="0">
                      <a:pos x="11" y="72"/>
                    </a:cxn>
                    <a:cxn ang="0">
                      <a:pos x="16" y="55"/>
                    </a:cxn>
                    <a:cxn ang="0">
                      <a:pos x="21" y="39"/>
                    </a:cxn>
                    <a:cxn ang="0">
                      <a:pos x="34" y="7"/>
                    </a:cxn>
                    <a:cxn ang="0">
                      <a:pos x="34" y="7"/>
                    </a:cxn>
                    <a:cxn ang="0">
                      <a:pos x="34" y="5"/>
                    </a:cxn>
                    <a:cxn ang="0">
                      <a:pos x="34" y="3"/>
                    </a:cxn>
                    <a:cxn ang="0">
                      <a:pos x="33" y="2"/>
                    </a:cxn>
                    <a:cxn ang="0">
                      <a:pos x="30" y="0"/>
                    </a:cxn>
                    <a:cxn ang="0">
                      <a:pos x="26" y="2"/>
                    </a:cxn>
                    <a:cxn ang="0">
                      <a:pos x="25" y="3"/>
                    </a:cxn>
                    <a:cxn ang="0">
                      <a:pos x="24" y="4"/>
                    </a:cxn>
                    <a:cxn ang="0">
                      <a:pos x="24" y="4"/>
                    </a:cxn>
                  </a:cxnLst>
                  <a:rect l="0" t="0" r="r" b="b"/>
                  <a:pathLst>
                    <a:path w="34" h="76">
                      <a:moveTo>
                        <a:pt x="24" y="4"/>
                      </a:moveTo>
                      <a:lnTo>
                        <a:pt x="24" y="4"/>
                      </a:lnTo>
                      <a:lnTo>
                        <a:pt x="11" y="37"/>
                      </a:lnTo>
                      <a:lnTo>
                        <a:pt x="4" y="53"/>
                      </a:lnTo>
                      <a:lnTo>
                        <a:pt x="0" y="70"/>
                      </a:lnTo>
                      <a:lnTo>
                        <a:pt x="0" y="70"/>
                      </a:lnTo>
                      <a:lnTo>
                        <a:pt x="0" y="72"/>
                      </a:lnTo>
                      <a:lnTo>
                        <a:pt x="1" y="73"/>
                      </a:lnTo>
                      <a:lnTo>
                        <a:pt x="5" y="76"/>
                      </a:lnTo>
                      <a:lnTo>
                        <a:pt x="7" y="76"/>
                      </a:lnTo>
                      <a:lnTo>
                        <a:pt x="9" y="76"/>
                      </a:lnTo>
                      <a:lnTo>
                        <a:pt x="11" y="75"/>
                      </a:lnTo>
                      <a:lnTo>
                        <a:pt x="11" y="72"/>
                      </a:lnTo>
                      <a:lnTo>
                        <a:pt x="11" y="72"/>
                      </a:lnTo>
                      <a:lnTo>
                        <a:pt x="16" y="55"/>
                      </a:lnTo>
                      <a:lnTo>
                        <a:pt x="21" y="39"/>
                      </a:lnTo>
                      <a:lnTo>
                        <a:pt x="34" y="7"/>
                      </a:lnTo>
                      <a:lnTo>
                        <a:pt x="34" y="7"/>
                      </a:lnTo>
                      <a:lnTo>
                        <a:pt x="34" y="5"/>
                      </a:lnTo>
                      <a:lnTo>
                        <a:pt x="34" y="3"/>
                      </a:lnTo>
                      <a:lnTo>
                        <a:pt x="33" y="2"/>
                      </a:lnTo>
                      <a:lnTo>
                        <a:pt x="30" y="0"/>
                      </a:lnTo>
                      <a:lnTo>
                        <a:pt x="26" y="2"/>
                      </a:lnTo>
                      <a:lnTo>
                        <a:pt x="25" y="3"/>
                      </a:lnTo>
                      <a:lnTo>
                        <a:pt x="24" y="4"/>
                      </a:lnTo>
                      <a:lnTo>
                        <a:pt x="24"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3" name="Freeform 485">
                  <a:extLst>
                    <a:ext uri="{FF2B5EF4-FFF2-40B4-BE49-F238E27FC236}">
                      <a16:creationId xmlns:a16="http://schemas.microsoft.com/office/drawing/2014/main" id="{51947DA2-24FB-469F-A437-3A8818C56B24}"/>
                    </a:ext>
                  </a:extLst>
                </p:cNvPr>
                <p:cNvSpPr/>
                <p:nvPr/>
              </p:nvSpPr>
              <p:spPr bwMode="auto">
                <a:xfrm>
                  <a:off x="3240088" y="1150938"/>
                  <a:ext cx="20638" cy="28575"/>
                </a:xfrm>
                <a:custGeom>
                  <a:avLst/>
                  <a:gdLst/>
                  <a:ahLst/>
                  <a:cxnLst>
                    <a:cxn ang="0">
                      <a:pos x="46" y="0"/>
                    </a:cxn>
                    <a:cxn ang="0">
                      <a:pos x="46" y="0"/>
                    </a:cxn>
                    <a:cxn ang="0">
                      <a:pos x="39" y="7"/>
                    </a:cxn>
                    <a:cxn ang="0">
                      <a:pos x="34" y="13"/>
                    </a:cxn>
                    <a:cxn ang="0">
                      <a:pos x="30" y="21"/>
                    </a:cxn>
                    <a:cxn ang="0">
                      <a:pos x="26" y="29"/>
                    </a:cxn>
                    <a:cxn ang="0">
                      <a:pos x="26" y="29"/>
                    </a:cxn>
                    <a:cxn ang="0">
                      <a:pos x="13" y="47"/>
                    </a:cxn>
                    <a:cxn ang="0">
                      <a:pos x="1" y="67"/>
                    </a:cxn>
                    <a:cxn ang="0">
                      <a:pos x="1" y="67"/>
                    </a:cxn>
                    <a:cxn ang="0">
                      <a:pos x="0" y="69"/>
                    </a:cxn>
                    <a:cxn ang="0">
                      <a:pos x="1" y="72"/>
                    </a:cxn>
                    <a:cxn ang="0">
                      <a:pos x="4" y="75"/>
                    </a:cxn>
                    <a:cxn ang="0">
                      <a:pos x="8" y="76"/>
                    </a:cxn>
                    <a:cxn ang="0">
                      <a:pos x="9" y="75"/>
                    </a:cxn>
                    <a:cxn ang="0">
                      <a:pos x="12" y="73"/>
                    </a:cxn>
                    <a:cxn ang="0">
                      <a:pos x="12" y="73"/>
                    </a:cxn>
                    <a:cxn ang="0">
                      <a:pos x="21" y="56"/>
                    </a:cxn>
                    <a:cxn ang="0">
                      <a:pos x="32" y="41"/>
                    </a:cxn>
                    <a:cxn ang="0">
                      <a:pos x="32" y="41"/>
                    </a:cxn>
                    <a:cxn ang="0">
                      <a:pos x="35" y="33"/>
                    </a:cxn>
                    <a:cxn ang="0">
                      <a:pos x="41" y="24"/>
                    </a:cxn>
                    <a:cxn ang="0">
                      <a:pos x="45" y="16"/>
                    </a:cxn>
                    <a:cxn ang="0">
                      <a:pos x="47" y="13"/>
                    </a:cxn>
                    <a:cxn ang="0">
                      <a:pos x="51" y="10"/>
                    </a:cxn>
                    <a:cxn ang="0">
                      <a:pos x="51" y="10"/>
                    </a:cxn>
                    <a:cxn ang="0">
                      <a:pos x="52" y="9"/>
                    </a:cxn>
                    <a:cxn ang="0">
                      <a:pos x="54" y="7"/>
                    </a:cxn>
                    <a:cxn ang="0">
                      <a:pos x="52" y="3"/>
                    </a:cxn>
                    <a:cxn ang="0">
                      <a:pos x="50" y="0"/>
                    </a:cxn>
                    <a:cxn ang="0">
                      <a:pos x="47" y="0"/>
                    </a:cxn>
                    <a:cxn ang="0">
                      <a:pos x="46" y="0"/>
                    </a:cxn>
                    <a:cxn ang="0">
                      <a:pos x="46" y="0"/>
                    </a:cxn>
                  </a:cxnLst>
                  <a:rect l="0" t="0" r="r" b="b"/>
                  <a:pathLst>
                    <a:path w="54" h="76">
                      <a:moveTo>
                        <a:pt x="46" y="0"/>
                      </a:moveTo>
                      <a:lnTo>
                        <a:pt x="46" y="0"/>
                      </a:lnTo>
                      <a:lnTo>
                        <a:pt x="39" y="7"/>
                      </a:lnTo>
                      <a:lnTo>
                        <a:pt x="34" y="13"/>
                      </a:lnTo>
                      <a:lnTo>
                        <a:pt x="30" y="21"/>
                      </a:lnTo>
                      <a:lnTo>
                        <a:pt x="26" y="29"/>
                      </a:lnTo>
                      <a:lnTo>
                        <a:pt x="26" y="29"/>
                      </a:lnTo>
                      <a:lnTo>
                        <a:pt x="13" y="47"/>
                      </a:lnTo>
                      <a:lnTo>
                        <a:pt x="1" y="67"/>
                      </a:lnTo>
                      <a:lnTo>
                        <a:pt x="1" y="67"/>
                      </a:lnTo>
                      <a:lnTo>
                        <a:pt x="0" y="69"/>
                      </a:lnTo>
                      <a:lnTo>
                        <a:pt x="1" y="72"/>
                      </a:lnTo>
                      <a:lnTo>
                        <a:pt x="4" y="75"/>
                      </a:lnTo>
                      <a:lnTo>
                        <a:pt x="8" y="76"/>
                      </a:lnTo>
                      <a:lnTo>
                        <a:pt x="9" y="75"/>
                      </a:lnTo>
                      <a:lnTo>
                        <a:pt x="12" y="73"/>
                      </a:lnTo>
                      <a:lnTo>
                        <a:pt x="12" y="73"/>
                      </a:lnTo>
                      <a:lnTo>
                        <a:pt x="21" y="56"/>
                      </a:lnTo>
                      <a:lnTo>
                        <a:pt x="32" y="41"/>
                      </a:lnTo>
                      <a:lnTo>
                        <a:pt x="32" y="41"/>
                      </a:lnTo>
                      <a:lnTo>
                        <a:pt x="35" y="33"/>
                      </a:lnTo>
                      <a:lnTo>
                        <a:pt x="41" y="24"/>
                      </a:lnTo>
                      <a:lnTo>
                        <a:pt x="45" y="16"/>
                      </a:lnTo>
                      <a:lnTo>
                        <a:pt x="47" y="13"/>
                      </a:lnTo>
                      <a:lnTo>
                        <a:pt x="51" y="10"/>
                      </a:lnTo>
                      <a:lnTo>
                        <a:pt x="51" y="10"/>
                      </a:lnTo>
                      <a:lnTo>
                        <a:pt x="52" y="9"/>
                      </a:lnTo>
                      <a:lnTo>
                        <a:pt x="54" y="7"/>
                      </a:lnTo>
                      <a:lnTo>
                        <a:pt x="52" y="3"/>
                      </a:lnTo>
                      <a:lnTo>
                        <a:pt x="50" y="0"/>
                      </a:lnTo>
                      <a:lnTo>
                        <a:pt x="47" y="0"/>
                      </a:lnTo>
                      <a:lnTo>
                        <a:pt x="46" y="0"/>
                      </a:lnTo>
                      <a:lnTo>
                        <a:pt x="46"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4" name="Freeform 486">
                  <a:extLst>
                    <a:ext uri="{FF2B5EF4-FFF2-40B4-BE49-F238E27FC236}">
                      <a16:creationId xmlns:a16="http://schemas.microsoft.com/office/drawing/2014/main" id="{A0C452EE-82D4-438B-B531-1174F16ACA3B}"/>
                    </a:ext>
                  </a:extLst>
                </p:cNvPr>
                <p:cNvSpPr/>
                <p:nvPr/>
              </p:nvSpPr>
              <p:spPr bwMode="auto">
                <a:xfrm>
                  <a:off x="3273426" y="1149350"/>
                  <a:ext cx="12700" cy="23813"/>
                </a:xfrm>
                <a:custGeom>
                  <a:avLst/>
                  <a:gdLst/>
                  <a:ahLst/>
                  <a:cxnLst>
                    <a:cxn ang="0">
                      <a:pos x="22" y="5"/>
                    </a:cxn>
                    <a:cxn ang="0">
                      <a:pos x="22" y="5"/>
                    </a:cxn>
                    <a:cxn ang="0">
                      <a:pos x="21" y="13"/>
                    </a:cxn>
                    <a:cxn ang="0">
                      <a:pos x="18" y="20"/>
                    </a:cxn>
                    <a:cxn ang="0">
                      <a:pos x="9" y="33"/>
                    </a:cxn>
                    <a:cxn ang="0">
                      <a:pos x="9" y="33"/>
                    </a:cxn>
                    <a:cxn ang="0">
                      <a:pos x="4" y="42"/>
                    </a:cxn>
                    <a:cxn ang="0">
                      <a:pos x="0" y="52"/>
                    </a:cxn>
                    <a:cxn ang="0">
                      <a:pos x="0" y="52"/>
                    </a:cxn>
                    <a:cxn ang="0">
                      <a:pos x="0" y="55"/>
                    </a:cxn>
                    <a:cxn ang="0">
                      <a:pos x="0" y="56"/>
                    </a:cxn>
                    <a:cxn ang="0">
                      <a:pos x="3" y="60"/>
                    </a:cxn>
                    <a:cxn ang="0">
                      <a:pos x="4" y="60"/>
                    </a:cxn>
                    <a:cxn ang="0">
                      <a:pos x="7" y="60"/>
                    </a:cxn>
                    <a:cxn ang="0">
                      <a:pos x="8" y="60"/>
                    </a:cxn>
                    <a:cxn ang="0">
                      <a:pos x="11" y="58"/>
                    </a:cxn>
                    <a:cxn ang="0">
                      <a:pos x="11" y="58"/>
                    </a:cxn>
                    <a:cxn ang="0">
                      <a:pos x="16" y="45"/>
                    </a:cxn>
                    <a:cxn ang="0">
                      <a:pos x="20" y="38"/>
                    </a:cxn>
                    <a:cxn ang="0">
                      <a:pos x="24" y="33"/>
                    </a:cxn>
                    <a:cxn ang="0">
                      <a:pos x="24" y="33"/>
                    </a:cxn>
                    <a:cxn ang="0">
                      <a:pos x="28" y="26"/>
                    </a:cxn>
                    <a:cxn ang="0">
                      <a:pos x="32" y="20"/>
                    </a:cxn>
                    <a:cxn ang="0">
                      <a:pos x="33" y="12"/>
                    </a:cxn>
                    <a:cxn ang="0">
                      <a:pos x="34" y="5"/>
                    </a:cxn>
                    <a:cxn ang="0">
                      <a:pos x="34" y="5"/>
                    </a:cxn>
                    <a:cxn ang="0">
                      <a:pos x="33" y="3"/>
                    </a:cxn>
                    <a:cxn ang="0">
                      <a:pos x="32" y="1"/>
                    </a:cxn>
                    <a:cxn ang="0">
                      <a:pos x="29" y="0"/>
                    </a:cxn>
                    <a:cxn ang="0">
                      <a:pos x="24" y="1"/>
                    </a:cxn>
                    <a:cxn ang="0">
                      <a:pos x="22" y="3"/>
                    </a:cxn>
                    <a:cxn ang="0">
                      <a:pos x="22" y="5"/>
                    </a:cxn>
                    <a:cxn ang="0">
                      <a:pos x="22" y="5"/>
                    </a:cxn>
                  </a:cxnLst>
                  <a:rect l="0" t="0" r="r" b="b"/>
                  <a:pathLst>
                    <a:path w="34" h="60">
                      <a:moveTo>
                        <a:pt x="22" y="5"/>
                      </a:moveTo>
                      <a:lnTo>
                        <a:pt x="22" y="5"/>
                      </a:lnTo>
                      <a:lnTo>
                        <a:pt x="21" y="13"/>
                      </a:lnTo>
                      <a:lnTo>
                        <a:pt x="18" y="20"/>
                      </a:lnTo>
                      <a:lnTo>
                        <a:pt x="9" y="33"/>
                      </a:lnTo>
                      <a:lnTo>
                        <a:pt x="9" y="33"/>
                      </a:lnTo>
                      <a:lnTo>
                        <a:pt x="4" y="42"/>
                      </a:lnTo>
                      <a:lnTo>
                        <a:pt x="0" y="52"/>
                      </a:lnTo>
                      <a:lnTo>
                        <a:pt x="0" y="52"/>
                      </a:lnTo>
                      <a:lnTo>
                        <a:pt x="0" y="55"/>
                      </a:lnTo>
                      <a:lnTo>
                        <a:pt x="0" y="56"/>
                      </a:lnTo>
                      <a:lnTo>
                        <a:pt x="3" y="60"/>
                      </a:lnTo>
                      <a:lnTo>
                        <a:pt x="4" y="60"/>
                      </a:lnTo>
                      <a:lnTo>
                        <a:pt x="7" y="60"/>
                      </a:lnTo>
                      <a:lnTo>
                        <a:pt x="8" y="60"/>
                      </a:lnTo>
                      <a:lnTo>
                        <a:pt x="11" y="58"/>
                      </a:lnTo>
                      <a:lnTo>
                        <a:pt x="11" y="58"/>
                      </a:lnTo>
                      <a:lnTo>
                        <a:pt x="16" y="45"/>
                      </a:lnTo>
                      <a:lnTo>
                        <a:pt x="20" y="38"/>
                      </a:lnTo>
                      <a:lnTo>
                        <a:pt x="24" y="33"/>
                      </a:lnTo>
                      <a:lnTo>
                        <a:pt x="24" y="33"/>
                      </a:lnTo>
                      <a:lnTo>
                        <a:pt x="28" y="26"/>
                      </a:lnTo>
                      <a:lnTo>
                        <a:pt x="32" y="20"/>
                      </a:lnTo>
                      <a:lnTo>
                        <a:pt x="33" y="12"/>
                      </a:lnTo>
                      <a:lnTo>
                        <a:pt x="34" y="5"/>
                      </a:lnTo>
                      <a:lnTo>
                        <a:pt x="34" y="5"/>
                      </a:lnTo>
                      <a:lnTo>
                        <a:pt x="33" y="3"/>
                      </a:lnTo>
                      <a:lnTo>
                        <a:pt x="32" y="1"/>
                      </a:lnTo>
                      <a:lnTo>
                        <a:pt x="29" y="0"/>
                      </a:lnTo>
                      <a:lnTo>
                        <a:pt x="24" y="1"/>
                      </a:lnTo>
                      <a:lnTo>
                        <a:pt x="22" y="3"/>
                      </a:lnTo>
                      <a:lnTo>
                        <a:pt x="22" y="5"/>
                      </a:lnTo>
                      <a:lnTo>
                        <a:pt x="22"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5" name="Freeform 487">
                  <a:extLst>
                    <a:ext uri="{FF2B5EF4-FFF2-40B4-BE49-F238E27FC236}">
                      <a16:creationId xmlns:a16="http://schemas.microsoft.com/office/drawing/2014/main" id="{82A11CF9-DEA4-4F3F-A410-7F5F813FCAE4}"/>
                    </a:ext>
                  </a:extLst>
                </p:cNvPr>
                <p:cNvSpPr/>
                <p:nvPr/>
              </p:nvSpPr>
              <p:spPr bwMode="auto">
                <a:xfrm>
                  <a:off x="3379788" y="1117600"/>
                  <a:ext cx="12700" cy="15875"/>
                </a:xfrm>
                <a:custGeom>
                  <a:avLst/>
                  <a:gdLst/>
                  <a:ahLst/>
                  <a:cxnLst>
                    <a:cxn ang="0">
                      <a:pos x="19" y="6"/>
                    </a:cxn>
                    <a:cxn ang="0">
                      <a:pos x="19" y="6"/>
                    </a:cxn>
                    <a:cxn ang="0">
                      <a:pos x="18" y="9"/>
                    </a:cxn>
                    <a:cxn ang="0">
                      <a:pos x="15" y="12"/>
                    </a:cxn>
                    <a:cxn ang="0">
                      <a:pos x="11" y="19"/>
                    </a:cxn>
                    <a:cxn ang="0">
                      <a:pos x="11" y="19"/>
                    </a:cxn>
                    <a:cxn ang="0">
                      <a:pos x="5" y="25"/>
                    </a:cxn>
                    <a:cxn ang="0">
                      <a:pos x="1" y="33"/>
                    </a:cxn>
                    <a:cxn ang="0">
                      <a:pos x="1" y="33"/>
                    </a:cxn>
                    <a:cxn ang="0">
                      <a:pos x="0" y="36"/>
                    </a:cxn>
                    <a:cxn ang="0">
                      <a:pos x="0" y="38"/>
                    </a:cxn>
                    <a:cxn ang="0">
                      <a:pos x="2" y="41"/>
                    </a:cxn>
                    <a:cxn ang="0">
                      <a:pos x="6" y="42"/>
                    </a:cxn>
                    <a:cxn ang="0">
                      <a:pos x="9" y="41"/>
                    </a:cxn>
                    <a:cxn ang="0">
                      <a:pos x="10" y="40"/>
                    </a:cxn>
                    <a:cxn ang="0">
                      <a:pos x="10" y="40"/>
                    </a:cxn>
                    <a:cxn ang="0">
                      <a:pos x="15" y="30"/>
                    </a:cxn>
                    <a:cxn ang="0">
                      <a:pos x="22" y="23"/>
                    </a:cxn>
                    <a:cxn ang="0">
                      <a:pos x="27" y="15"/>
                    </a:cxn>
                    <a:cxn ang="0">
                      <a:pos x="30" y="11"/>
                    </a:cxn>
                    <a:cxn ang="0">
                      <a:pos x="30" y="6"/>
                    </a:cxn>
                    <a:cxn ang="0">
                      <a:pos x="30" y="6"/>
                    </a:cxn>
                    <a:cxn ang="0">
                      <a:pos x="30" y="3"/>
                    </a:cxn>
                    <a:cxn ang="0">
                      <a:pos x="28" y="2"/>
                    </a:cxn>
                    <a:cxn ang="0">
                      <a:pos x="24" y="0"/>
                    </a:cxn>
                    <a:cxn ang="0">
                      <a:pos x="21" y="2"/>
                    </a:cxn>
                    <a:cxn ang="0">
                      <a:pos x="19" y="3"/>
                    </a:cxn>
                    <a:cxn ang="0">
                      <a:pos x="19" y="6"/>
                    </a:cxn>
                    <a:cxn ang="0">
                      <a:pos x="19" y="6"/>
                    </a:cxn>
                  </a:cxnLst>
                  <a:rect l="0" t="0" r="r" b="b"/>
                  <a:pathLst>
                    <a:path w="30" h="42">
                      <a:moveTo>
                        <a:pt x="19" y="6"/>
                      </a:moveTo>
                      <a:lnTo>
                        <a:pt x="19" y="6"/>
                      </a:lnTo>
                      <a:lnTo>
                        <a:pt x="18" y="9"/>
                      </a:lnTo>
                      <a:lnTo>
                        <a:pt x="15" y="12"/>
                      </a:lnTo>
                      <a:lnTo>
                        <a:pt x="11" y="19"/>
                      </a:lnTo>
                      <a:lnTo>
                        <a:pt x="11" y="19"/>
                      </a:lnTo>
                      <a:lnTo>
                        <a:pt x="5" y="25"/>
                      </a:lnTo>
                      <a:lnTo>
                        <a:pt x="1" y="33"/>
                      </a:lnTo>
                      <a:lnTo>
                        <a:pt x="1" y="33"/>
                      </a:lnTo>
                      <a:lnTo>
                        <a:pt x="0" y="36"/>
                      </a:lnTo>
                      <a:lnTo>
                        <a:pt x="0" y="38"/>
                      </a:lnTo>
                      <a:lnTo>
                        <a:pt x="2" y="41"/>
                      </a:lnTo>
                      <a:lnTo>
                        <a:pt x="6" y="42"/>
                      </a:lnTo>
                      <a:lnTo>
                        <a:pt x="9" y="41"/>
                      </a:lnTo>
                      <a:lnTo>
                        <a:pt x="10" y="40"/>
                      </a:lnTo>
                      <a:lnTo>
                        <a:pt x="10" y="40"/>
                      </a:lnTo>
                      <a:lnTo>
                        <a:pt x="15" y="30"/>
                      </a:lnTo>
                      <a:lnTo>
                        <a:pt x="22" y="23"/>
                      </a:lnTo>
                      <a:lnTo>
                        <a:pt x="27" y="15"/>
                      </a:lnTo>
                      <a:lnTo>
                        <a:pt x="30" y="11"/>
                      </a:lnTo>
                      <a:lnTo>
                        <a:pt x="30" y="6"/>
                      </a:lnTo>
                      <a:lnTo>
                        <a:pt x="30" y="6"/>
                      </a:lnTo>
                      <a:lnTo>
                        <a:pt x="30" y="3"/>
                      </a:lnTo>
                      <a:lnTo>
                        <a:pt x="28" y="2"/>
                      </a:lnTo>
                      <a:lnTo>
                        <a:pt x="24" y="0"/>
                      </a:lnTo>
                      <a:lnTo>
                        <a:pt x="21" y="2"/>
                      </a:lnTo>
                      <a:lnTo>
                        <a:pt x="19" y="3"/>
                      </a:lnTo>
                      <a:lnTo>
                        <a:pt x="19" y="6"/>
                      </a:lnTo>
                      <a:lnTo>
                        <a:pt x="19" y="6"/>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6" name="Freeform 488">
                  <a:extLst>
                    <a:ext uri="{FF2B5EF4-FFF2-40B4-BE49-F238E27FC236}">
                      <a16:creationId xmlns:a16="http://schemas.microsoft.com/office/drawing/2014/main" id="{26D73DC4-CC84-47B3-AB98-43BD3A68E9FB}"/>
                    </a:ext>
                  </a:extLst>
                </p:cNvPr>
                <p:cNvSpPr/>
                <p:nvPr/>
              </p:nvSpPr>
              <p:spPr bwMode="auto">
                <a:xfrm>
                  <a:off x="3406776" y="1123950"/>
                  <a:ext cx="14288" cy="19050"/>
                </a:xfrm>
                <a:custGeom>
                  <a:avLst/>
                  <a:gdLst/>
                  <a:ahLst/>
                  <a:cxnLst>
                    <a:cxn ang="0">
                      <a:pos x="23" y="1"/>
                    </a:cxn>
                    <a:cxn ang="0">
                      <a:pos x="23" y="1"/>
                    </a:cxn>
                    <a:cxn ang="0">
                      <a:pos x="17" y="10"/>
                    </a:cxn>
                    <a:cxn ang="0">
                      <a:pos x="9" y="20"/>
                    </a:cxn>
                    <a:cxn ang="0">
                      <a:pos x="4" y="29"/>
                    </a:cxn>
                    <a:cxn ang="0">
                      <a:pos x="1" y="34"/>
                    </a:cxn>
                    <a:cxn ang="0">
                      <a:pos x="0" y="39"/>
                    </a:cxn>
                    <a:cxn ang="0">
                      <a:pos x="0" y="39"/>
                    </a:cxn>
                    <a:cxn ang="0">
                      <a:pos x="1" y="42"/>
                    </a:cxn>
                    <a:cxn ang="0">
                      <a:pos x="2" y="43"/>
                    </a:cxn>
                    <a:cxn ang="0">
                      <a:pos x="5" y="44"/>
                    </a:cxn>
                    <a:cxn ang="0">
                      <a:pos x="10" y="43"/>
                    </a:cxn>
                    <a:cxn ang="0">
                      <a:pos x="11" y="42"/>
                    </a:cxn>
                    <a:cxn ang="0">
                      <a:pos x="11" y="39"/>
                    </a:cxn>
                    <a:cxn ang="0">
                      <a:pos x="11" y="39"/>
                    </a:cxn>
                    <a:cxn ang="0">
                      <a:pos x="13" y="34"/>
                    </a:cxn>
                    <a:cxn ang="0">
                      <a:pos x="15" y="30"/>
                    </a:cxn>
                    <a:cxn ang="0">
                      <a:pos x="21" y="23"/>
                    </a:cxn>
                    <a:cxn ang="0">
                      <a:pos x="21" y="23"/>
                    </a:cxn>
                    <a:cxn ang="0">
                      <a:pos x="27" y="16"/>
                    </a:cxn>
                    <a:cxn ang="0">
                      <a:pos x="34" y="8"/>
                    </a:cxn>
                    <a:cxn ang="0">
                      <a:pos x="34" y="8"/>
                    </a:cxn>
                    <a:cxn ang="0">
                      <a:pos x="35" y="5"/>
                    </a:cxn>
                    <a:cxn ang="0">
                      <a:pos x="35" y="4"/>
                    </a:cxn>
                    <a:cxn ang="0">
                      <a:pos x="34" y="1"/>
                    </a:cxn>
                    <a:cxn ang="0">
                      <a:pos x="32" y="0"/>
                    </a:cxn>
                    <a:cxn ang="0">
                      <a:pos x="27" y="0"/>
                    </a:cxn>
                    <a:cxn ang="0">
                      <a:pos x="26" y="0"/>
                    </a:cxn>
                    <a:cxn ang="0">
                      <a:pos x="23" y="1"/>
                    </a:cxn>
                    <a:cxn ang="0">
                      <a:pos x="23" y="1"/>
                    </a:cxn>
                  </a:cxnLst>
                  <a:rect l="0" t="0" r="r" b="b"/>
                  <a:pathLst>
                    <a:path w="35" h="44">
                      <a:moveTo>
                        <a:pt x="23" y="1"/>
                      </a:moveTo>
                      <a:lnTo>
                        <a:pt x="23" y="1"/>
                      </a:lnTo>
                      <a:lnTo>
                        <a:pt x="17" y="10"/>
                      </a:lnTo>
                      <a:lnTo>
                        <a:pt x="9" y="20"/>
                      </a:lnTo>
                      <a:lnTo>
                        <a:pt x="4" y="29"/>
                      </a:lnTo>
                      <a:lnTo>
                        <a:pt x="1" y="34"/>
                      </a:lnTo>
                      <a:lnTo>
                        <a:pt x="0" y="39"/>
                      </a:lnTo>
                      <a:lnTo>
                        <a:pt x="0" y="39"/>
                      </a:lnTo>
                      <a:lnTo>
                        <a:pt x="1" y="42"/>
                      </a:lnTo>
                      <a:lnTo>
                        <a:pt x="2" y="43"/>
                      </a:lnTo>
                      <a:lnTo>
                        <a:pt x="5" y="44"/>
                      </a:lnTo>
                      <a:lnTo>
                        <a:pt x="10" y="43"/>
                      </a:lnTo>
                      <a:lnTo>
                        <a:pt x="11" y="42"/>
                      </a:lnTo>
                      <a:lnTo>
                        <a:pt x="11" y="39"/>
                      </a:lnTo>
                      <a:lnTo>
                        <a:pt x="11" y="39"/>
                      </a:lnTo>
                      <a:lnTo>
                        <a:pt x="13" y="34"/>
                      </a:lnTo>
                      <a:lnTo>
                        <a:pt x="15" y="30"/>
                      </a:lnTo>
                      <a:lnTo>
                        <a:pt x="21" y="23"/>
                      </a:lnTo>
                      <a:lnTo>
                        <a:pt x="21" y="23"/>
                      </a:lnTo>
                      <a:lnTo>
                        <a:pt x="27" y="16"/>
                      </a:lnTo>
                      <a:lnTo>
                        <a:pt x="34" y="8"/>
                      </a:lnTo>
                      <a:lnTo>
                        <a:pt x="34" y="8"/>
                      </a:lnTo>
                      <a:lnTo>
                        <a:pt x="35" y="5"/>
                      </a:lnTo>
                      <a:lnTo>
                        <a:pt x="35" y="4"/>
                      </a:lnTo>
                      <a:lnTo>
                        <a:pt x="34" y="1"/>
                      </a:lnTo>
                      <a:lnTo>
                        <a:pt x="32" y="0"/>
                      </a:lnTo>
                      <a:lnTo>
                        <a:pt x="27" y="0"/>
                      </a:lnTo>
                      <a:lnTo>
                        <a:pt x="26" y="0"/>
                      </a:lnTo>
                      <a:lnTo>
                        <a:pt x="23" y="1"/>
                      </a:lnTo>
                      <a:lnTo>
                        <a:pt x="23"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7" name="Freeform 489">
                  <a:extLst>
                    <a:ext uri="{FF2B5EF4-FFF2-40B4-BE49-F238E27FC236}">
                      <a16:creationId xmlns:a16="http://schemas.microsoft.com/office/drawing/2014/main" id="{2607E948-0115-44F8-8914-686B80AA2723}"/>
                    </a:ext>
                  </a:extLst>
                </p:cNvPr>
                <p:cNvSpPr/>
                <p:nvPr/>
              </p:nvSpPr>
              <p:spPr bwMode="auto">
                <a:xfrm>
                  <a:off x="3440113" y="1130300"/>
                  <a:ext cx="14288" cy="23813"/>
                </a:xfrm>
                <a:custGeom>
                  <a:avLst/>
                  <a:gdLst/>
                  <a:ahLst/>
                  <a:cxnLst>
                    <a:cxn ang="0">
                      <a:pos x="24" y="3"/>
                    </a:cxn>
                    <a:cxn ang="0">
                      <a:pos x="24" y="3"/>
                    </a:cxn>
                    <a:cxn ang="0">
                      <a:pos x="2" y="53"/>
                    </a:cxn>
                    <a:cxn ang="0">
                      <a:pos x="2" y="53"/>
                    </a:cxn>
                    <a:cxn ang="0">
                      <a:pos x="0" y="55"/>
                    </a:cxn>
                    <a:cxn ang="0">
                      <a:pos x="2" y="57"/>
                    </a:cxn>
                    <a:cxn ang="0">
                      <a:pos x="4" y="60"/>
                    </a:cxn>
                    <a:cxn ang="0">
                      <a:pos x="6" y="60"/>
                    </a:cxn>
                    <a:cxn ang="0">
                      <a:pos x="8" y="60"/>
                    </a:cxn>
                    <a:cxn ang="0">
                      <a:pos x="10" y="60"/>
                    </a:cxn>
                    <a:cxn ang="0">
                      <a:pos x="12" y="58"/>
                    </a:cxn>
                    <a:cxn ang="0">
                      <a:pos x="12" y="58"/>
                    </a:cxn>
                    <a:cxn ang="0">
                      <a:pos x="34" y="8"/>
                    </a:cxn>
                    <a:cxn ang="0">
                      <a:pos x="34" y="8"/>
                    </a:cxn>
                    <a:cxn ang="0">
                      <a:pos x="34" y="7"/>
                    </a:cxn>
                    <a:cxn ang="0">
                      <a:pos x="34" y="4"/>
                    </a:cxn>
                    <a:cxn ang="0">
                      <a:pos x="32" y="0"/>
                    </a:cxn>
                    <a:cxn ang="0">
                      <a:pos x="30" y="0"/>
                    </a:cxn>
                    <a:cxn ang="0">
                      <a:pos x="28" y="0"/>
                    </a:cxn>
                    <a:cxn ang="0">
                      <a:pos x="27" y="2"/>
                    </a:cxn>
                    <a:cxn ang="0">
                      <a:pos x="24" y="3"/>
                    </a:cxn>
                    <a:cxn ang="0">
                      <a:pos x="24" y="3"/>
                    </a:cxn>
                  </a:cxnLst>
                  <a:rect l="0" t="0" r="r" b="b"/>
                  <a:pathLst>
                    <a:path w="34" h="60">
                      <a:moveTo>
                        <a:pt x="24" y="3"/>
                      </a:moveTo>
                      <a:lnTo>
                        <a:pt x="24" y="3"/>
                      </a:lnTo>
                      <a:lnTo>
                        <a:pt x="2" y="53"/>
                      </a:lnTo>
                      <a:lnTo>
                        <a:pt x="2" y="53"/>
                      </a:lnTo>
                      <a:lnTo>
                        <a:pt x="0" y="55"/>
                      </a:lnTo>
                      <a:lnTo>
                        <a:pt x="2" y="57"/>
                      </a:lnTo>
                      <a:lnTo>
                        <a:pt x="4" y="60"/>
                      </a:lnTo>
                      <a:lnTo>
                        <a:pt x="6" y="60"/>
                      </a:lnTo>
                      <a:lnTo>
                        <a:pt x="8" y="60"/>
                      </a:lnTo>
                      <a:lnTo>
                        <a:pt x="10" y="60"/>
                      </a:lnTo>
                      <a:lnTo>
                        <a:pt x="12" y="58"/>
                      </a:lnTo>
                      <a:lnTo>
                        <a:pt x="12" y="58"/>
                      </a:lnTo>
                      <a:lnTo>
                        <a:pt x="34" y="8"/>
                      </a:lnTo>
                      <a:lnTo>
                        <a:pt x="34" y="8"/>
                      </a:lnTo>
                      <a:lnTo>
                        <a:pt x="34" y="7"/>
                      </a:lnTo>
                      <a:lnTo>
                        <a:pt x="34" y="4"/>
                      </a:lnTo>
                      <a:lnTo>
                        <a:pt x="32" y="0"/>
                      </a:lnTo>
                      <a:lnTo>
                        <a:pt x="30" y="0"/>
                      </a:lnTo>
                      <a:lnTo>
                        <a:pt x="28" y="0"/>
                      </a:lnTo>
                      <a:lnTo>
                        <a:pt x="27" y="2"/>
                      </a:lnTo>
                      <a:lnTo>
                        <a:pt x="24" y="3"/>
                      </a:lnTo>
                      <a:lnTo>
                        <a:pt x="24"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8" name="Freeform 490">
                  <a:extLst>
                    <a:ext uri="{FF2B5EF4-FFF2-40B4-BE49-F238E27FC236}">
                      <a16:creationId xmlns:a16="http://schemas.microsoft.com/office/drawing/2014/main" id="{49A5005A-1339-4B82-978D-A20894F2563D}"/>
                    </a:ext>
                  </a:extLst>
                </p:cNvPr>
                <p:cNvSpPr/>
                <p:nvPr/>
              </p:nvSpPr>
              <p:spPr bwMode="auto">
                <a:xfrm>
                  <a:off x="3463926" y="1141413"/>
                  <a:ext cx="15875" cy="26988"/>
                </a:xfrm>
                <a:custGeom>
                  <a:avLst/>
                  <a:gdLst/>
                  <a:ahLst/>
                  <a:cxnLst>
                    <a:cxn ang="0">
                      <a:pos x="27" y="3"/>
                    </a:cxn>
                    <a:cxn ang="0">
                      <a:pos x="27" y="3"/>
                    </a:cxn>
                    <a:cxn ang="0">
                      <a:pos x="23" y="12"/>
                    </a:cxn>
                    <a:cxn ang="0">
                      <a:pos x="21" y="21"/>
                    </a:cxn>
                    <a:cxn ang="0">
                      <a:pos x="17" y="31"/>
                    </a:cxn>
                    <a:cxn ang="0">
                      <a:pos x="12" y="38"/>
                    </a:cxn>
                    <a:cxn ang="0">
                      <a:pos x="12" y="38"/>
                    </a:cxn>
                    <a:cxn ang="0">
                      <a:pos x="8" y="44"/>
                    </a:cxn>
                    <a:cxn ang="0">
                      <a:pos x="4" y="50"/>
                    </a:cxn>
                    <a:cxn ang="0">
                      <a:pos x="1" y="57"/>
                    </a:cxn>
                    <a:cxn ang="0">
                      <a:pos x="0" y="63"/>
                    </a:cxn>
                    <a:cxn ang="0">
                      <a:pos x="0" y="63"/>
                    </a:cxn>
                    <a:cxn ang="0">
                      <a:pos x="0" y="66"/>
                    </a:cxn>
                    <a:cxn ang="0">
                      <a:pos x="1" y="67"/>
                    </a:cxn>
                    <a:cxn ang="0">
                      <a:pos x="2" y="68"/>
                    </a:cxn>
                    <a:cxn ang="0">
                      <a:pos x="5" y="68"/>
                    </a:cxn>
                    <a:cxn ang="0">
                      <a:pos x="9" y="67"/>
                    </a:cxn>
                    <a:cxn ang="0">
                      <a:pos x="10" y="66"/>
                    </a:cxn>
                    <a:cxn ang="0">
                      <a:pos x="12" y="63"/>
                    </a:cxn>
                    <a:cxn ang="0">
                      <a:pos x="12" y="63"/>
                    </a:cxn>
                    <a:cxn ang="0">
                      <a:pos x="13" y="57"/>
                    </a:cxn>
                    <a:cxn ang="0">
                      <a:pos x="17" y="51"/>
                    </a:cxn>
                    <a:cxn ang="0">
                      <a:pos x="22" y="45"/>
                    </a:cxn>
                    <a:cxn ang="0">
                      <a:pos x="26" y="40"/>
                    </a:cxn>
                    <a:cxn ang="0">
                      <a:pos x="26" y="40"/>
                    </a:cxn>
                    <a:cxn ang="0">
                      <a:pos x="29" y="33"/>
                    </a:cxn>
                    <a:cxn ang="0">
                      <a:pos x="31" y="25"/>
                    </a:cxn>
                    <a:cxn ang="0">
                      <a:pos x="34" y="17"/>
                    </a:cxn>
                    <a:cxn ang="0">
                      <a:pos x="36" y="10"/>
                    </a:cxn>
                    <a:cxn ang="0">
                      <a:pos x="36" y="10"/>
                    </a:cxn>
                    <a:cxn ang="0">
                      <a:pos x="38" y="7"/>
                    </a:cxn>
                    <a:cxn ang="0">
                      <a:pos x="38" y="4"/>
                    </a:cxn>
                    <a:cxn ang="0">
                      <a:pos x="34" y="2"/>
                    </a:cxn>
                    <a:cxn ang="0">
                      <a:pos x="33" y="0"/>
                    </a:cxn>
                    <a:cxn ang="0">
                      <a:pos x="30" y="0"/>
                    </a:cxn>
                    <a:cxn ang="0">
                      <a:pos x="29" y="2"/>
                    </a:cxn>
                    <a:cxn ang="0">
                      <a:pos x="27" y="3"/>
                    </a:cxn>
                    <a:cxn ang="0">
                      <a:pos x="27" y="3"/>
                    </a:cxn>
                  </a:cxnLst>
                  <a:rect l="0" t="0" r="r" b="b"/>
                  <a:pathLst>
                    <a:path w="38" h="68">
                      <a:moveTo>
                        <a:pt x="27" y="3"/>
                      </a:moveTo>
                      <a:lnTo>
                        <a:pt x="27" y="3"/>
                      </a:lnTo>
                      <a:lnTo>
                        <a:pt x="23" y="12"/>
                      </a:lnTo>
                      <a:lnTo>
                        <a:pt x="21" y="21"/>
                      </a:lnTo>
                      <a:lnTo>
                        <a:pt x="17" y="31"/>
                      </a:lnTo>
                      <a:lnTo>
                        <a:pt x="12" y="38"/>
                      </a:lnTo>
                      <a:lnTo>
                        <a:pt x="12" y="38"/>
                      </a:lnTo>
                      <a:lnTo>
                        <a:pt x="8" y="44"/>
                      </a:lnTo>
                      <a:lnTo>
                        <a:pt x="4" y="50"/>
                      </a:lnTo>
                      <a:lnTo>
                        <a:pt x="1" y="57"/>
                      </a:lnTo>
                      <a:lnTo>
                        <a:pt x="0" y="63"/>
                      </a:lnTo>
                      <a:lnTo>
                        <a:pt x="0" y="63"/>
                      </a:lnTo>
                      <a:lnTo>
                        <a:pt x="0" y="66"/>
                      </a:lnTo>
                      <a:lnTo>
                        <a:pt x="1" y="67"/>
                      </a:lnTo>
                      <a:lnTo>
                        <a:pt x="2" y="68"/>
                      </a:lnTo>
                      <a:lnTo>
                        <a:pt x="5" y="68"/>
                      </a:lnTo>
                      <a:lnTo>
                        <a:pt x="9" y="67"/>
                      </a:lnTo>
                      <a:lnTo>
                        <a:pt x="10" y="66"/>
                      </a:lnTo>
                      <a:lnTo>
                        <a:pt x="12" y="63"/>
                      </a:lnTo>
                      <a:lnTo>
                        <a:pt x="12" y="63"/>
                      </a:lnTo>
                      <a:lnTo>
                        <a:pt x="13" y="57"/>
                      </a:lnTo>
                      <a:lnTo>
                        <a:pt x="17" y="51"/>
                      </a:lnTo>
                      <a:lnTo>
                        <a:pt x="22" y="45"/>
                      </a:lnTo>
                      <a:lnTo>
                        <a:pt x="26" y="40"/>
                      </a:lnTo>
                      <a:lnTo>
                        <a:pt x="26" y="40"/>
                      </a:lnTo>
                      <a:lnTo>
                        <a:pt x="29" y="33"/>
                      </a:lnTo>
                      <a:lnTo>
                        <a:pt x="31" y="25"/>
                      </a:lnTo>
                      <a:lnTo>
                        <a:pt x="34" y="17"/>
                      </a:lnTo>
                      <a:lnTo>
                        <a:pt x="36" y="10"/>
                      </a:lnTo>
                      <a:lnTo>
                        <a:pt x="36" y="10"/>
                      </a:lnTo>
                      <a:lnTo>
                        <a:pt x="38" y="7"/>
                      </a:lnTo>
                      <a:lnTo>
                        <a:pt x="38" y="4"/>
                      </a:lnTo>
                      <a:lnTo>
                        <a:pt x="34" y="2"/>
                      </a:lnTo>
                      <a:lnTo>
                        <a:pt x="33" y="0"/>
                      </a:lnTo>
                      <a:lnTo>
                        <a:pt x="30" y="0"/>
                      </a:lnTo>
                      <a:lnTo>
                        <a:pt x="29" y="2"/>
                      </a:lnTo>
                      <a:lnTo>
                        <a:pt x="27" y="3"/>
                      </a:lnTo>
                      <a:lnTo>
                        <a:pt x="27"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9" name="Freeform 491">
                  <a:extLst>
                    <a:ext uri="{FF2B5EF4-FFF2-40B4-BE49-F238E27FC236}">
                      <a16:creationId xmlns:a16="http://schemas.microsoft.com/office/drawing/2014/main" id="{A3423F14-DD96-4D32-97C2-70CB83D5A506}"/>
                    </a:ext>
                  </a:extLst>
                </p:cNvPr>
                <p:cNvSpPr/>
                <p:nvPr/>
              </p:nvSpPr>
              <p:spPr bwMode="auto">
                <a:xfrm>
                  <a:off x="3489326" y="1144588"/>
                  <a:ext cx="14288" cy="22225"/>
                </a:xfrm>
                <a:custGeom>
                  <a:avLst/>
                  <a:gdLst/>
                  <a:ahLst/>
                  <a:cxnLst>
                    <a:cxn ang="0">
                      <a:pos x="23" y="3"/>
                    </a:cxn>
                    <a:cxn ang="0">
                      <a:pos x="23" y="3"/>
                    </a:cxn>
                    <a:cxn ang="0">
                      <a:pos x="17" y="15"/>
                    </a:cxn>
                    <a:cxn ang="0">
                      <a:pos x="9" y="26"/>
                    </a:cxn>
                    <a:cxn ang="0">
                      <a:pos x="4" y="38"/>
                    </a:cxn>
                    <a:cxn ang="0">
                      <a:pos x="1" y="45"/>
                    </a:cxn>
                    <a:cxn ang="0">
                      <a:pos x="0" y="51"/>
                    </a:cxn>
                    <a:cxn ang="0">
                      <a:pos x="0" y="51"/>
                    </a:cxn>
                    <a:cxn ang="0">
                      <a:pos x="1" y="54"/>
                    </a:cxn>
                    <a:cxn ang="0">
                      <a:pos x="3" y="57"/>
                    </a:cxn>
                    <a:cxn ang="0">
                      <a:pos x="6" y="58"/>
                    </a:cxn>
                    <a:cxn ang="0">
                      <a:pos x="10" y="57"/>
                    </a:cxn>
                    <a:cxn ang="0">
                      <a:pos x="12" y="54"/>
                    </a:cxn>
                    <a:cxn ang="0">
                      <a:pos x="12" y="51"/>
                    </a:cxn>
                    <a:cxn ang="0">
                      <a:pos x="12" y="51"/>
                    </a:cxn>
                    <a:cxn ang="0">
                      <a:pos x="13" y="46"/>
                    </a:cxn>
                    <a:cxn ang="0">
                      <a:pos x="14" y="41"/>
                    </a:cxn>
                    <a:cxn ang="0">
                      <a:pos x="21" y="29"/>
                    </a:cxn>
                    <a:cxn ang="0">
                      <a:pos x="27" y="19"/>
                    </a:cxn>
                    <a:cxn ang="0">
                      <a:pos x="34" y="9"/>
                    </a:cxn>
                    <a:cxn ang="0">
                      <a:pos x="34" y="9"/>
                    </a:cxn>
                    <a:cxn ang="0">
                      <a:pos x="35" y="7"/>
                    </a:cxn>
                    <a:cxn ang="0">
                      <a:pos x="34" y="4"/>
                    </a:cxn>
                    <a:cxn ang="0">
                      <a:pos x="31" y="2"/>
                    </a:cxn>
                    <a:cxn ang="0">
                      <a:pos x="27" y="0"/>
                    </a:cxn>
                    <a:cxn ang="0">
                      <a:pos x="26" y="2"/>
                    </a:cxn>
                    <a:cxn ang="0">
                      <a:pos x="23" y="3"/>
                    </a:cxn>
                    <a:cxn ang="0">
                      <a:pos x="23" y="3"/>
                    </a:cxn>
                  </a:cxnLst>
                  <a:rect l="0" t="0" r="r" b="b"/>
                  <a:pathLst>
                    <a:path w="35" h="58">
                      <a:moveTo>
                        <a:pt x="23" y="3"/>
                      </a:moveTo>
                      <a:lnTo>
                        <a:pt x="23" y="3"/>
                      </a:lnTo>
                      <a:lnTo>
                        <a:pt x="17" y="15"/>
                      </a:lnTo>
                      <a:lnTo>
                        <a:pt x="9" y="26"/>
                      </a:lnTo>
                      <a:lnTo>
                        <a:pt x="4" y="38"/>
                      </a:lnTo>
                      <a:lnTo>
                        <a:pt x="1" y="45"/>
                      </a:lnTo>
                      <a:lnTo>
                        <a:pt x="0" y="51"/>
                      </a:lnTo>
                      <a:lnTo>
                        <a:pt x="0" y="51"/>
                      </a:lnTo>
                      <a:lnTo>
                        <a:pt x="1" y="54"/>
                      </a:lnTo>
                      <a:lnTo>
                        <a:pt x="3" y="57"/>
                      </a:lnTo>
                      <a:lnTo>
                        <a:pt x="6" y="58"/>
                      </a:lnTo>
                      <a:lnTo>
                        <a:pt x="10" y="57"/>
                      </a:lnTo>
                      <a:lnTo>
                        <a:pt x="12" y="54"/>
                      </a:lnTo>
                      <a:lnTo>
                        <a:pt x="12" y="51"/>
                      </a:lnTo>
                      <a:lnTo>
                        <a:pt x="12" y="51"/>
                      </a:lnTo>
                      <a:lnTo>
                        <a:pt x="13" y="46"/>
                      </a:lnTo>
                      <a:lnTo>
                        <a:pt x="14" y="41"/>
                      </a:lnTo>
                      <a:lnTo>
                        <a:pt x="21" y="29"/>
                      </a:lnTo>
                      <a:lnTo>
                        <a:pt x="27" y="19"/>
                      </a:lnTo>
                      <a:lnTo>
                        <a:pt x="34" y="9"/>
                      </a:lnTo>
                      <a:lnTo>
                        <a:pt x="34" y="9"/>
                      </a:lnTo>
                      <a:lnTo>
                        <a:pt x="35" y="7"/>
                      </a:lnTo>
                      <a:lnTo>
                        <a:pt x="34" y="4"/>
                      </a:lnTo>
                      <a:lnTo>
                        <a:pt x="31" y="2"/>
                      </a:lnTo>
                      <a:lnTo>
                        <a:pt x="27" y="0"/>
                      </a:lnTo>
                      <a:lnTo>
                        <a:pt x="26" y="2"/>
                      </a:lnTo>
                      <a:lnTo>
                        <a:pt x="23" y="3"/>
                      </a:lnTo>
                      <a:lnTo>
                        <a:pt x="23"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0" name="Freeform 492">
                  <a:extLst>
                    <a:ext uri="{FF2B5EF4-FFF2-40B4-BE49-F238E27FC236}">
                      <a16:creationId xmlns:a16="http://schemas.microsoft.com/office/drawing/2014/main" id="{6B1F3F22-CAD0-4C7D-82DD-F329746E37FB}"/>
                    </a:ext>
                  </a:extLst>
                </p:cNvPr>
                <p:cNvSpPr/>
                <p:nvPr/>
              </p:nvSpPr>
              <p:spPr bwMode="auto">
                <a:xfrm>
                  <a:off x="3517901" y="1138238"/>
                  <a:ext cx="9525" cy="12700"/>
                </a:xfrm>
                <a:custGeom>
                  <a:avLst/>
                  <a:gdLst/>
                  <a:ahLst/>
                  <a:cxnLst>
                    <a:cxn ang="0">
                      <a:pos x="16" y="4"/>
                    </a:cxn>
                    <a:cxn ang="0">
                      <a:pos x="16" y="4"/>
                    </a:cxn>
                    <a:cxn ang="0">
                      <a:pos x="8" y="14"/>
                    </a:cxn>
                    <a:cxn ang="0">
                      <a:pos x="0" y="26"/>
                    </a:cxn>
                    <a:cxn ang="0">
                      <a:pos x="0" y="26"/>
                    </a:cxn>
                    <a:cxn ang="0">
                      <a:pos x="0" y="28"/>
                    </a:cxn>
                    <a:cxn ang="0">
                      <a:pos x="0" y="31"/>
                    </a:cxn>
                    <a:cxn ang="0">
                      <a:pos x="3" y="34"/>
                    </a:cxn>
                    <a:cxn ang="0">
                      <a:pos x="7" y="35"/>
                    </a:cxn>
                    <a:cxn ang="0">
                      <a:pos x="9" y="34"/>
                    </a:cxn>
                    <a:cxn ang="0">
                      <a:pos x="11" y="31"/>
                    </a:cxn>
                    <a:cxn ang="0">
                      <a:pos x="11" y="31"/>
                    </a:cxn>
                    <a:cxn ang="0">
                      <a:pos x="19" y="21"/>
                    </a:cxn>
                    <a:cxn ang="0">
                      <a:pos x="26" y="9"/>
                    </a:cxn>
                    <a:cxn ang="0">
                      <a:pos x="26" y="9"/>
                    </a:cxn>
                    <a:cxn ang="0">
                      <a:pos x="26" y="6"/>
                    </a:cxn>
                    <a:cxn ang="0">
                      <a:pos x="26" y="5"/>
                    </a:cxn>
                    <a:cxn ang="0">
                      <a:pos x="24" y="1"/>
                    </a:cxn>
                    <a:cxn ang="0">
                      <a:pos x="20" y="0"/>
                    </a:cxn>
                    <a:cxn ang="0">
                      <a:pos x="17" y="1"/>
                    </a:cxn>
                    <a:cxn ang="0">
                      <a:pos x="16" y="4"/>
                    </a:cxn>
                    <a:cxn ang="0">
                      <a:pos x="16" y="4"/>
                    </a:cxn>
                  </a:cxnLst>
                  <a:rect l="0" t="0" r="r" b="b"/>
                  <a:pathLst>
                    <a:path w="26" h="35">
                      <a:moveTo>
                        <a:pt x="16" y="4"/>
                      </a:moveTo>
                      <a:lnTo>
                        <a:pt x="16" y="4"/>
                      </a:lnTo>
                      <a:lnTo>
                        <a:pt x="8" y="14"/>
                      </a:lnTo>
                      <a:lnTo>
                        <a:pt x="0" y="26"/>
                      </a:lnTo>
                      <a:lnTo>
                        <a:pt x="0" y="26"/>
                      </a:lnTo>
                      <a:lnTo>
                        <a:pt x="0" y="28"/>
                      </a:lnTo>
                      <a:lnTo>
                        <a:pt x="0" y="31"/>
                      </a:lnTo>
                      <a:lnTo>
                        <a:pt x="3" y="34"/>
                      </a:lnTo>
                      <a:lnTo>
                        <a:pt x="7" y="35"/>
                      </a:lnTo>
                      <a:lnTo>
                        <a:pt x="9" y="34"/>
                      </a:lnTo>
                      <a:lnTo>
                        <a:pt x="11" y="31"/>
                      </a:lnTo>
                      <a:lnTo>
                        <a:pt x="11" y="31"/>
                      </a:lnTo>
                      <a:lnTo>
                        <a:pt x="19" y="21"/>
                      </a:lnTo>
                      <a:lnTo>
                        <a:pt x="26" y="9"/>
                      </a:lnTo>
                      <a:lnTo>
                        <a:pt x="26" y="9"/>
                      </a:lnTo>
                      <a:lnTo>
                        <a:pt x="26" y="6"/>
                      </a:lnTo>
                      <a:lnTo>
                        <a:pt x="26" y="5"/>
                      </a:lnTo>
                      <a:lnTo>
                        <a:pt x="24" y="1"/>
                      </a:lnTo>
                      <a:lnTo>
                        <a:pt x="20" y="0"/>
                      </a:lnTo>
                      <a:lnTo>
                        <a:pt x="17" y="1"/>
                      </a:lnTo>
                      <a:lnTo>
                        <a:pt x="16" y="4"/>
                      </a:lnTo>
                      <a:lnTo>
                        <a:pt x="16"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1" name="Freeform 493">
                  <a:extLst>
                    <a:ext uri="{FF2B5EF4-FFF2-40B4-BE49-F238E27FC236}">
                      <a16:creationId xmlns:a16="http://schemas.microsoft.com/office/drawing/2014/main" id="{FBA04BBB-61E4-41D2-80E5-89E54777A299}"/>
                    </a:ext>
                  </a:extLst>
                </p:cNvPr>
                <p:cNvSpPr/>
                <p:nvPr/>
              </p:nvSpPr>
              <p:spPr bwMode="auto">
                <a:xfrm>
                  <a:off x="3608388" y="1120775"/>
                  <a:ext cx="14288" cy="17463"/>
                </a:xfrm>
                <a:custGeom>
                  <a:avLst/>
                  <a:gdLst/>
                  <a:ahLst/>
                  <a:cxnLst>
                    <a:cxn ang="0">
                      <a:pos x="25" y="2"/>
                    </a:cxn>
                    <a:cxn ang="0">
                      <a:pos x="25" y="2"/>
                    </a:cxn>
                    <a:cxn ang="0">
                      <a:pos x="18" y="9"/>
                    </a:cxn>
                    <a:cxn ang="0">
                      <a:pos x="13" y="17"/>
                    </a:cxn>
                    <a:cxn ang="0">
                      <a:pos x="8" y="25"/>
                    </a:cxn>
                    <a:cxn ang="0">
                      <a:pos x="2" y="32"/>
                    </a:cxn>
                    <a:cxn ang="0">
                      <a:pos x="2" y="32"/>
                    </a:cxn>
                    <a:cxn ang="0">
                      <a:pos x="1" y="35"/>
                    </a:cxn>
                    <a:cxn ang="0">
                      <a:pos x="0" y="36"/>
                    </a:cxn>
                    <a:cxn ang="0">
                      <a:pos x="2" y="40"/>
                    </a:cxn>
                    <a:cxn ang="0">
                      <a:pos x="6" y="42"/>
                    </a:cxn>
                    <a:cxn ang="0">
                      <a:pos x="8" y="42"/>
                    </a:cxn>
                    <a:cxn ang="0">
                      <a:pos x="10" y="40"/>
                    </a:cxn>
                    <a:cxn ang="0">
                      <a:pos x="10" y="40"/>
                    </a:cxn>
                    <a:cxn ang="0">
                      <a:pos x="16" y="34"/>
                    </a:cxn>
                    <a:cxn ang="0">
                      <a:pos x="22" y="26"/>
                    </a:cxn>
                    <a:cxn ang="0">
                      <a:pos x="27" y="17"/>
                    </a:cxn>
                    <a:cxn ang="0">
                      <a:pos x="33" y="10"/>
                    </a:cxn>
                    <a:cxn ang="0">
                      <a:pos x="33" y="10"/>
                    </a:cxn>
                    <a:cxn ang="0">
                      <a:pos x="34" y="8"/>
                    </a:cxn>
                    <a:cxn ang="0">
                      <a:pos x="35" y="6"/>
                    </a:cxn>
                    <a:cxn ang="0">
                      <a:pos x="33" y="2"/>
                    </a:cxn>
                    <a:cxn ang="0">
                      <a:pos x="29" y="0"/>
                    </a:cxn>
                    <a:cxn ang="0">
                      <a:pos x="27" y="1"/>
                    </a:cxn>
                    <a:cxn ang="0">
                      <a:pos x="25" y="2"/>
                    </a:cxn>
                    <a:cxn ang="0">
                      <a:pos x="25" y="2"/>
                    </a:cxn>
                  </a:cxnLst>
                  <a:rect l="0" t="0" r="r" b="b"/>
                  <a:pathLst>
                    <a:path w="35" h="42">
                      <a:moveTo>
                        <a:pt x="25" y="2"/>
                      </a:moveTo>
                      <a:lnTo>
                        <a:pt x="25" y="2"/>
                      </a:lnTo>
                      <a:lnTo>
                        <a:pt x="18" y="9"/>
                      </a:lnTo>
                      <a:lnTo>
                        <a:pt x="13" y="17"/>
                      </a:lnTo>
                      <a:lnTo>
                        <a:pt x="8" y="25"/>
                      </a:lnTo>
                      <a:lnTo>
                        <a:pt x="2" y="32"/>
                      </a:lnTo>
                      <a:lnTo>
                        <a:pt x="2" y="32"/>
                      </a:lnTo>
                      <a:lnTo>
                        <a:pt x="1" y="35"/>
                      </a:lnTo>
                      <a:lnTo>
                        <a:pt x="0" y="36"/>
                      </a:lnTo>
                      <a:lnTo>
                        <a:pt x="2" y="40"/>
                      </a:lnTo>
                      <a:lnTo>
                        <a:pt x="6" y="42"/>
                      </a:lnTo>
                      <a:lnTo>
                        <a:pt x="8" y="42"/>
                      </a:lnTo>
                      <a:lnTo>
                        <a:pt x="10" y="40"/>
                      </a:lnTo>
                      <a:lnTo>
                        <a:pt x="10" y="40"/>
                      </a:lnTo>
                      <a:lnTo>
                        <a:pt x="16" y="34"/>
                      </a:lnTo>
                      <a:lnTo>
                        <a:pt x="22" y="26"/>
                      </a:lnTo>
                      <a:lnTo>
                        <a:pt x="27" y="17"/>
                      </a:lnTo>
                      <a:lnTo>
                        <a:pt x="33" y="10"/>
                      </a:lnTo>
                      <a:lnTo>
                        <a:pt x="33" y="10"/>
                      </a:lnTo>
                      <a:lnTo>
                        <a:pt x="34" y="8"/>
                      </a:lnTo>
                      <a:lnTo>
                        <a:pt x="35" y="6"/>
                      </a:lnTo>
                      <a:lnTo>
                        <a:pt x="33" y="2"/>
                      </a:lnTo>
                      <a:lnTo>
                        <a:pt x="29" y="0"/>
                      </a:lnTo>
                      <a:lnTo>
                        <a:pt x="27" y="1"/>
                      </a:lnTo>
                      <a:lnTo>
                        <a:pt x="25" y="2"/>
                      </a:lnTo>
                      <a:lnTo>
                        <a:pt x="25"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2" name="Freeform 494">
                  <a:extLst>
                    <a:ext uri="{FF2B5EF4-FFF2-40B4-BE49-F238E27FC236}">
                      <a16:creationId xmlns:a16="http://schemas.microsoft.com/office/drawing/2014/main" id="{97EAE5BA-95F0-4AFB-A9BF-B199EDA025E1}"/>
                    </a:ext>
                  </a:extLst>
                </p:cNvPr>
                <p:cNvSpPr/>
                <p:nvPr/>
              </p:nvSpPr>
              <p:spPr bwMode="auto">
                <a:xfrm>
                  <a:off x="3640138" y="1130300"/>
                  <a:ext cx="9525" cy="17463"/>
                </a:xfrm>
                <a:custGeom>
                  <a:avLst/>
                  <a:gdLst/>
                  <a:ahLst/>
                  <a:cxnLst>
                    <a:cxn ang="0">
                      <a:pos x="10" y="6"/>
                    </a:cxn>
                    <a:cxn ang="0">
                      <a:pos x="10" y="6"/>
                    </a:cxn>
                    <a:cxn ang="0">
                      <a:pos x="9" y="13"/>
                    </a:cxn>
                    <a:cxn ang="0">
                      <a:pos x="7" y="20"/>
                    </a:cxn>
                    <a:cxn ang="0">
                      <a:pos x="0" y="33"/>
                    </a:cxn>
                    <a:cxn ang="0">
                      <a:pos x="0" y="33"/>
                    </a:cxn>
                    <a:cxn ang="0">
                      <a:pos x="0" y="36"/>
                    </a:cxn>
                    <a:cxn ang="0">
                      <a:pos x="0" y="38"/>
                    </a:cxn>
                    <a:cxn ang="0">
                      <a:pos x="3" y="41"/>
                    </a:cxn>
                    <a:cxn ang="0">
                      <a:pos x="7" y="42"/>
                    </a:cxn>
                    <a:cxn ang="0">
                      <a:pos x="8" y="41"/>
                    </a:cxn>
                    <a:cxn ang="0">
                      <a:pos x="10" y="40"/>
                    </a:cxn>
                    <a:cxn ang="0">
                      <a:pos x="10" y="40"/>
                    </a:cxn>
                    <a:cxn ang="0">
                      <a:pos x="18" y="23"/>
                    </a:cxn>
                    <a:cxn ang="0">
                      <a:pos x="21" y="15"/>
                    </a:cxn>
                    <a:cxn ang="0">
                      <a:pos x="22" y="6"/>
                    </a:cxn>
                    <a:cxn ang="0">
                      <a:pos x="22" y="6"/>
                    </a:cxn>
                    <a:cxn ang="0">
                      <a:pos x="22" y="3"/>
                    </a:cxn>
                    <a:cxn ang="0">
                      <a:pos x="21" y="2"/>
                    </a:cxn>
                    <a:cxn ang="0">
                      <a:pos x="17" y="0"/>
                    </a:cxn>
                    <a:cxn ang="0">
                      <a:pos x="13" y="2"/>
                    </a:cxn>
                    <a:cxn ang="0">
                      <a:pos x="12" y="3"/>
                    </a:cxn>
                    <a:cxn ang="0">
                      <a:pos x="10" y="6"/>
                    </a:cxn>
                    <a:cxn ang="0">
                      <a:pos x="10" y="6"/>
                    </a:cxn>
                  </a:cxnLst>
                  <a:rect l="0" t="0" r="r" b="b"/>
                  <a:pathLst>
                    <a:path w="22" h="42">
                      <a:moveTo>
                        <a:pt x="10" y="6"/>
                      </a:moveTo>
                      <a:lnTo>
                        <a:pt x="10" y="6"/>
                      </a:lnTo>
                      <a:lnTo>
                        <a:pt x="9" y="13"/>
                      </a:lnTo>
                      <a:lnTo>
                        <a:pt x="7" y="20"/>
                      </a:lnTo>
                      <a:lnTo>
                        <a:pt x="0" y="33"/>
                      </a:lnTo>
                      <a:lnTo>
                        <a:pt x="0" y="33"/>
                      </a:lnTo>
                      <a:lnTo>
                        <a:pt x="0" y="36"/>
                      </a:lnTo>
                      <a:lnTo>
                        <a:pt x="0" y="38"/>
                      </a:lnTo>
                      <a:lnTo>
                        <a:pt x="3" y="41"/>
                      </a:lnTo>
                      <a:lnTo>
                        <a:pt x="7" y="42"/>
                      </a:lnTo>
                      <a:lnTo>
                        <a:pt x="8" y="41"/>
                      </a:lnTo>
                      <a:lnTo>
                        <a:pt x="10" y="40"/>
                      </a:lnTo>
                      <a:lnTo>
                        <a:pt x="10" y="40"/>
                      </a:lnTo>
                      <a:lnTo>
                        <a:pt x="18" y="23"/>
                      </a:lnTo>
                      <a:lnTo>
                        <a:pt x="21" y="15"/>
                      </a:lnTo>
                      <a:lnTo>
                        <a:pt x="22" y="6"/>
                      </a:lnTo>
                      <a:lnTo>
                        <a:pt x="22" y="6"/>
                      </a:lnTo>
                      <a:lnTo>
                        <a:pt x="22" y="3"/>
                      </a:lnTo>
                      <a:lnTo>
                        <a:pt x="21" y="2"/>
                      </a:lnTo>
                      <a:lnTo>
                        <a:pt x="17" y="0"/>
                      </a:lnTo>
                      <a:lnTo>
                        <a:pt x="13" y="2"/>
                      </a:lnTo>
                      <a:lnTo>
                        <a:pt x="12" y="3"/>
                      </a:lnTo>
                      <a:lnTo>
                        <a:pt x="10" y="6"/>
                      </a:lnTo>
                      <a:lnTo>
                        <a:pt x="10" y="6"/>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3" name="Freeform 495">
                  <a:extLst>
                    <a:ext uri="{FF2B5EF4-FFF2-40B4-BE49-F238E27FC236}">
                      <a16:creationId xmlns:a16="http://schemas.microsoft.com/office/drawing/2014/main" id="{8F5CEC3A-8F57-4FF4-A49A-D428D00A9988}"/>
                    </a:ext>
                  </a:extLst>
                </p:cNvPr>
                <p:cNvSpPr/>
                <p:nvPr/>
              </p:nvSpPr>
              <p:spPr bwMode="auto">
                <a:xfrm>
                  <a:off x="3662363" y="1141413"/>
                  <a:ext cx="14288" cy="23813"/>
                </a:xfrm>
                <a:custGeom>
                  <a:avLst/>
                  <a:gdLst/>
                  <a:ahLst/>
                  <a:cxnLst>
                    <a:cxn ang="0">
                      <a:pos x="24" y="7"/>
                    </a:cxn>
                    <a:cxn ang="0">
                      <a:pos x="24" y="7"/>
                    </a:cxn>
                    <a:cxn ang="0">
                      <a:pos x="22" y="14"/>
                    </a:cxn>
                    <a:cxn ang="0">
                      <a:pos x="19" y="19"/>
                    </a:cxn>
                    <a:cxn ang="0">
                      <a:pos x="12" y="31"/>
                    </a:cxn>
                    <a:cxn ang="0">
                      <a:pos x="12" y="31"/>
                    </a:cxn>
                    <a:cxn ang="0">
                      <a:pos x="5" y="42"/>
                    </a:cxn>
                    <a:cxn ang="0">
                      <a:pos x="0" y="54"/>
                    </a:cxn>
                    <a:cxn ang="0">
                      <a:pos x="0" y="54"/>
                    </a:cxn>
                    <a:cxn ang="0">
                      <a:pos x="0" y="57"/>
                    </a:cxn>
                    <a:cxn ang="0">
                      <a:pos x="2" y="59"/>
                    </a:cxn>
                    <a:cxn ang="0">
                      <a:pos x="5" y="62"/>
                    </a:cxn>
                    <a:cxn ang="0">
                      <a:pos x="9" y="61"/>
                    </a:cxn>
                    <a:cxn ang="0">
                      <a:pos x="11" y="59"/>
                    </a:cxn>
                    <a:cxn ang="0">
                      <a:pos x="12" y="58"/>
                    </a:cxn>
                    <a:cxn ang="0">
                      <a:pos x="12" y="58"/>
                    </a:cxn>
                    <a:cxn ang="0">
                      <a:pos x="13" y="50"/>
                    </a:cxn>
                    <a:cxn ang="0">
                      <a:pos x="17" y="45"/>
                    </a:cxn>
                    <a:cxn ang="0">
                      <a:pos x="24" y="32"/>
                    </a:cxn>
                    <a:cxn ang="0">
                      <a:pos x="32" y="20"/>
                    </a:cxn>
                    <a:cxn ang="0">
                      <a:pos x="33" y="14"/>
                    </a:cxn>
                    <a:cxn ang="0">
                      <a:pos x="34" y="7"/>
                    </a:cxn>
                    <a:cxn ang="0">
                      <a:pos x="34" y="7"/>
                    </a:cxn>
                    <a:cxn ang="0">
                      <a:pos x="34" y="4"/>
                    </a:cxn>
                    <a:cxn ang="0">
                      <a:pos x="33" y="2"/>
                    </a:cxn>
                    <a:cxn ang="0">
                      <a:pos x="29" y="0"/>
                    </a:cxn>
                    <a:cxn ang="0">
                      <a:pos x="25" y="2"/>
                    </a:cxn>
                    <a:cxn ang="0">
                      <a:pos x="24" y="4"/>
                    </a:cxn>
                    <a:cxn ang="0">
                      <a:pos x="24" y="7"/>
                    </a:cxn>
                    <a:cxn ang="0">
                      <a:pos x="24" y="7"/>
                    </a:cxn>
                  </a:cxnLst>
                  <a:rect l="0" t="0" r="r" b="b"/>
                  <a:pathLst>
                    <a:path w="34" h="62">
                      <a:moveTo>
                        <a:pt x="24" y="7"/>
                      </a:moveTo>
                      <a:lnTo>
                        <a:pt x="24" y="7"/>
                      </a:lnTo>
                      <a:lnTo>
                        <a:pt x="22" y="14"/>
                      </a:lnTo>
                      <a:lnTo>
                        <a:pt x="19" y="19"/>
                      </a:lnTo>
                      <a:lnTo>
                        <a:pt x="12" y="31"/>
                      </a:lnTo>
                      <a:lnTo>
                        <a:pt x="12" y="31"/>
                      </a:lnTo>
                      <a:lnTo>
                        <a:pt x="5" y="42"/>
                      </a:lnTo>
                      <a:lnTo>
                        <a:pt x="0" y="54"/>
                      </a:lnTo>
                      <a:lnTo>
                        <a:pt x="0" y="54"/>
                      </a:lnTo>
                      <a:lnTo>
                        <a:pt x="0" y="57"/>
                      </a:lnTo>
                      <a:lnTo>
                        <a:pt x="2" y="59"/>
                      </a:lnTo>
                      <a:lnTo>
                        <a:pt x="5" y="62"/>
                      </a:lnTo>
                      <a:lnTo>
                        <a:pt x="9" y="61"/>
                      </a:lnTo>
                      <a:lnTo>
                        <a:pt x="11" y="59"/>
                      </a:lnTo>
                      <a:lnTo>
                        <a:pt x="12" y="58"/>
                      </a:lnTo>
                      <a:lnTo>
                        <a:pt x="12" y="58"/>
                      </a:lnTo>
                      <a:lnTo>
                        <a:pt x="13" y="50"/>
                      </a:lnTo>
                      <a:lnTo>
                        <a:pt x="17" y="45"/>
                      </a:lnTo>
                      <a:lnTo>
                        <a:pt x="24" y="32"/>
                      </a:lnTo>
                      <a:lnTo>
                        <a:pt x="32" y="20"/>
                      </a:lnTo>
                      <a:lnTo>
                        <a:pt x="33" y="14"/>
                      </a:lnTo>
                      <a:lnTo>
                        <a:pt x="34" y="7"/>
                      </a:lnTo>
                      <a:lnTo>
                        <a:pt x="34" y="7"/>
                      </a:lnTo>
                      <a:lnTo>
                        <a:pt x="34" y="4"/>
                      </a:lnTo>
                      <a:lnTo>
                        <a:pt x="33" y="2"/>
                      </a:lnTo>
                      <a:lnTo>
                        <a:pt x="29" y="0"/>
                      </a:lnTo>
                      <a:lnTo>
                        <a:pt x="25" y="2"/>
                      </a:lnTo>
                      <a:lnTo>
                        <a:pt x="24" y="4"/>
                      </a:lnTo>
                      <a:lnTo>
                        <a:pt x="24" y="7"/>
                      </a:lnTo>
                      <a:lnTo>
                        <a:pt x="24" y="7"/>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4" name="Freeform 496">
                  <a:extLst>
                    <a:ext uri="{FF2B5EF4-FFF2-40B4-BE49-F238E27FC236}">
                      <a16:creationId xmlns:a16="http://schemas.microsoft.com/office/drawing/2014/main" id="{58980DEE-D328-4D01-AE5E-53D74225D38C}"/>
                    </a:ext>
                  </a:extLst>
                </p:cNvPr>
                <p:cNvSpPr/>
                <p:nvPr/>
              </p:nvSpPr>
              <p:spPr bwMode="auto">
                <a:xfrm>
                  <a:off x="3681413" y="1150938"/>
                  <a:ext cx="15875" cy="25400"/>
                </a:xfrm>
                <a:custGeom>
                  <a:avLst/>
                  <a:gdLst/>
                  <a:ahLst/>
                  <a:cxnLst>
                    <a:cxn ang="0">
                      <a:pos x="29" y="1"/>
                    </a:cxn>
                    <a:cxn ang="0">
                      <a:pos x="29" y="1"/>
                    </a:cxn>
                    <a:cxn ang="0">
                      <a:pos x="22" y="6"/>
                    </a:cxn>
                    <a:cxn ang="0">
                      <a:pos x="18" y="12"/>
                    </a:cxn>
                    <a:cxn ang="0">
                      <a:pos x="12" y="25"/>
                    </a:cxn>
                    <a:cxn ang="0">
                      <a:pos x="6" y="38"/>
                    </a:cxn>
                    <a:cxn ang="0">
                      <a:pos x="1" y="52"/>
                    </a:cxn>
                    <a:cxn ang="0">
                      <a:pos x="1" y="52"/>
                    </a:cxn>
                    <a:cxn ang="0">
                      <a:pos x="0" y="54"/>
                    </a:cxn>
                    <a:cxn ang="0">
                      <a:pos x="0" y="56"/>
                    </a:cxn>
                    <a:cxn ang="0">
                      <a:pos x="3" y="60"/>
                    </a:cxn>
                    <a:cxn ang="0">
                      <a:pos x="5" y="60"/>
                    </a:cxn>
                    <a:cxn ang="0">
                      <a:pos x="8" y="60"/>
                    </a:cxn>
                    <a:cxn ang="0">
                      <a:pos x="9" y="59"/>
                    </a:cxn>
                    <a:cxn ang="0">
                      <a:pos x="10" y="57"/>
                    </a:cxn>
                    <a:cxn ang="0">
                      <a:pos x="10" y="57"/>
                    </a:cxn>
                    <a:cxn ang="0">
                      <a:pos x="16" y="44"/>
                    </a:cxn>
                    <a:cxn ang="0">
                      <a:pos x="21" y="31"/>
                    </a:cxn>
                    <a:cxn ang="0">
                      <a:pos x="27" y="20"/>
                    </a:cxn>
                    <a:cxn ang="0">
                      <a:pos x="31" y="14"/>
                    </a:cxn>
                    <a:cxn ang="0">
                      <a:pos x="37" y="9"/>
                    </a:cxn>
                    <a:cxn ang="0">
                      <a:pos x="37" y="9"/>
                    </a:cxn>
                    <a:cxn ang="0">
                      <a:pos x="38" y="8"/>
                    </a:cxn>
                    <a:cxn ang="0">
                      <a:pos x="38" y="5"/>
                    </a:cxn>
                    <a:cxn ang="0">
                      <a:pos x="38" y="4"/>
                    </a:cxn>
                    <a:cxn ang="0">
                      <a:pos x="37" y="1"/>
                    </a:cxn>
                    <a:cxn ang="0">
                      <a:pos x="33" y="0"/>
                    </a:cxn>
                    <a:cxn ang="0">
                      <a:pos x="30" y="0"/>
                    </a:cxn>
                    <a:cxn ang="0">
                      <a:pos x="29" y="1"/>
                    </a:cxn>
                    <a:cxn ang="0">
                      <a:pos x="29" y="1"/>
                    </a:cxn>
                  </a:cxnLst>
                  <a:rect l="0" t="0" r="r" b="b"/>
                  <a:pathLst>
                    <a:path w="38" h="60">
                      <a:moveTo>
                        <a:pt x="29" y="1"/>
                      </a:moveTo>
                      <a:lnTo>
                        <a:pt x="29" y="1"/>
                      </a:lnTo>
                      <a:lnTo>
                        <a:pt x="22" y="6"/>
                      </a:lnTo>
                      <a:lnTo>
                        <a:pt x="18" y="12"/>
                      </a:lnTo>
                      <a:lnTo>
                        <a:pt x="12" y="25"/>
                      </a:lnTo>
                      <a:lnTo>
                        <a:pt x="6" y="38"/>
                      </a:lnTo>
                      <a:lnTo>
                        <a:pt x="1" y="52"/>
                      </a:lnTo>
                      <a:lnTo>
                        <a:pt x="1" y="52"/>
                      </a:lnTo>
                      <a:lnTo>
                        <a:pt x="0" y="54"/>
                      </a:lnTo>
                      <a:lnTo>
                        <a:pt x="0" y="56"/>
                      </a:lnTo>
                      <a:lnTo>
                        <a:pt x="3" y="60"/>
                      </a:lnTo>
                      <a:lnTo>
                        <a:pt x="5" y="60"/>
                      </a:lnTo>
                      <a:lnTo>
                        <a:pt x="8" y="60"/>
                      </a:lnTo>
                      <a:lnTo>
                        <a:pt x="9" y="59"/>
                      </a:lnTo>
                      <a:lnTo>
                        <a:pt x="10" y="57"/>
                      </a:lnTo>
                      <a:lnTo>
                        <a:pt x="10" y="57"/>
                      </a:lnTo>
                      <a:lnTo>
                        <a:pt x="16" y="44"/>
                      </a:lnTo>
                      <a:lnTo>
                        <a:pt x="21" y="31"/>
                      </a:lnTo>
                      <a:lnTo>
                        <a:pt x="27" y="20"/>
                      </a:lnTo>
                      <a:lnTo>
                        <a:pt x="31" y="14"/>
                      </a:lnTo>
                      <a:lnTo>
                        <a:pt x="37" y="9"/>
                      </a:lnTo>
                      <a:lnTo>
                        <a:pt x="37" y="9"/>
                      </a:lnTo>
                      <a:lnTo>
                        <a:pt x="38" y="8"/>
                      </a:lnTo>
                      <a:lnTo>
                        <a:pt x="38" y="5"/>
                      </a:lnTo>
                      <a:lnTo>
                        <a:pt x="38" y="4"/>
                      </a:lnTo>
                      <a:lnTo>
                        <a:pt x="37" y="1"/>
                      </a:lnTo>
                      <a:lnTo>
                        <a:pt x="33" y="0"/>
                      </a:lnTo>
                      <a:lnTo>
                        <a:pt x="30" y="0"/>
                      </a:lnTo>
                      <a:lnTo>
                        <a:pt x="29" y="1"/>
                      </a:lnTo>
                      <a:lnTo>
                        <a:pt x="29"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5" name="Freeform 497">
                  <a:extLst>
                    <a:ext uri="{FF2B5EF4-FFF2-40B4-BE49-F238E27FC236}">
                      <a16:creationId xmlns:a16="http://schemas.microsoft.com/office/drawing/2014/main" id="{05E65EC8-37F5-4F88-B88D-64A2FE1236A1}"/>
                    </a:ext>
                  </a:extLst>
                </p:cNvPr>
                <p:cNvSpPr/>
                <p:nvPr/>
              </p:nvSpPr>
              <p:spPr bwMode="auto">
                <a:xfrm>
                  <a:off x="3708401" y="1157288"/>
                  <a:ext cx="9525" cy="19050"/>
                </a:xfrm>
                <a:custGeom>
                  <a:avLst/>
                  <a:gdLst/>
                  <a:ahLst/>
                  <a:cxnLst>
                    <a:cxn ang="0">
                      <a:pos x="16" y="7"/>
                    </a:cxn>
                    <a:cxn ang="0">
                      <a:pos x="16" y="7"/>
                    </a:cxn>
                    <a:cxn ang="0">
                      <a:pos x="14" y="11"/>
                    </a:cxn>
                    <a:cxn ang="0">
                      <a:pos x="12" y="15"/>
                    </a:cxn>
                    <a:cxn ang="0">
                      <a:pos x="7" y="23"/>
                    </a:cxn>
                    <a:cxn ang="0">
                      <a:pos x="7" y="23"/>
                    </a:cxn>
                    <a:cxn ang="0">
                      <a:pos x="3" y="32"/>
                    </a:cxn>
                    <a:cxn ang="0">
                      <a:pos x="1" y="36"/>
                    </a:cxn>
                    <a:cxn ang="0">
                      <a:pos x="0" y="41"/>
                    </a:cxn>
                    <a:cxn ang="0">
                      <a:pos x="0" y="41"/>
                    </a:cxn>
                    <a:cxn ang="0">
                      <a:pos x="1" y="43"/>
                    </a:cxn>
                    <a:cxn ang="0">
                      <a:pos x="3" y="45"/>
                    </a:cxn>
                    <a:cxn ang="0">
                      <a:pos x="7" y="46"/>
                    </a:cxn>
                    <a:cxn ang="0">
                      <a:pos x="10" y="45"/>
                    </a:cxn>
                    <a:cxn ang="0">
                      <a:pos x="12" y="43"/>
                    </a:cxn>
                    <a:cxn ang="0">
                      <a:pos x="12" y="41"/>
                    </a:cxn>
                    <a:cxn ang="0">
                      <a:pos x="12" y="41"/>
                    </a:cxn>
                    <a:cxn ang="0">
                      <a:pos x="13" y="36"/>
                    </a:cxn>
                    <a:cxn ang="0">
                      <a:pos x="16" y="30"/>
                    </a:cxn>
                    <a:cxn ang="0">
                      <a:pos x="21" y="23"/>
                    </a:cxn>
                    <a:cxn ang="0">
                      <a:pos x="21" y="23"/>
                    </a:cxn>
                    <a:cxn ang="0">
                      <a:pos x="24" y="19"/>
                    </a:cxn>
                    <a:cxn ang="0">
                      <a:pos x="26" y="15"/>
                    </a:cxn>
                    <a:cxn ang="0">
                      <a:pos x="28" y="7"/>
                    </a:cxn>
                    <a:cxn ang="0">
                      <a:pos x="28" y="7"/>
                    </a:cxn>
                    <a:cxn ang="0">
                      <a:pos x="26" y="4"/>
                    </a:cxn>
                    <a:cxn ang="0">
                      <a:pos x="26" y="2"/>
                    </a:cxn>
                    <a:cxn ang="0">
                      <a:pos x="22" y="0"/>
                    </a:cxn>
                    <a:cxn ang="0">
                      <a:pos x="18" y="2"/>
                    </a:cxn>
                    <a:cxn ang="0">
                      <a:pos x="17" y="4"/>
                    </a:cxn>
                    <a:cxn ang="0">
                      <a:pos x="16" y="7"/>
                    </a:cxn>
                    <a:cxn ang="0">
                      <a:pos x="16" y="7"/>
                    </a:cxn>
                  </a:cxnLst>
                  <a:rect l="0" t="0" r="r" b="b"/>
                  <a:pathLst>
                    <a:path w="28" h="46">
                      <a:moveTo>
                        <a:pt x="16" y="7"/>
                      </a:moveTo>
                      <a:lnTo>
                        <a:pt x="16" y="7"/>
                      </a:lnTo>
                      <a:lnTo>
                        <a:pt x="14" y="11"/>
                      </a:lnTo>
                      <a:lnTo>
                        <a:pt x="12" y="15"/>
                      </a:lnTo>
                      <a:lnTo>
                        <a:pt x="7" y="23"/>
                      </a:lnTo>
                      <a:lnTo>
                        <a:pt x="7" y="23"/>
                      </a:lnTo>
                      <a:lnTo>
                        <a:pt x="3" y="32"/>
                      </a:lnTo>
                      <a:lnTo>
                        <a:pt x="1" y="36"/>
                      </a:lnTo>
                      <a:lnTo>
                        <a:pt x="0" y="41"/>
                      </a:lnTo>
                      <a:lnTo>
                        <a:pt x="0" y="41"/>
                      </a:lnTo>
                      <a:lnTo>
                        <a:pt x="1" y="43"/>
                      </a:lnTo>
                      <a:lnTo>
                        <a:pt x="3" y="45"/>
                      </a:lnTo>
                      <a:lnTo>
                        <a:pt x="7" y="46"/>
                      </a:lnTo>
                      <a:lnTo>
                        <a:pt x="10" y="45"/>
                      </a:lnTo>
                      <a:lnTo>
                        <a:pt x="12" y="43"/>
                      </a:lnTo>
                      <a:lnTo>
                        <a:pt x="12" y="41"/>
                      </a:lnTo>
                      <a:lnTo>
                        <a:pt x="12" y="41"/>
                      </a:lnTo>
                      <a:lnTo>
                        <a:pt x="13" y="36"/>
                      </a:lnTo>
                      <a:lnTo>
                        <a:pt x="16" y="30"/>
                      </a:lnTo>
                      <a:lnTo>
                        <a:pt x="21" y="23"/>
                      </a:lnTo>
                      <a:lnTo>
                        <a:pt x="21" y="23"/>
                      </a:lnTo>
                      <a:lnTo>
                        <a:pt x="24" y="19"/>
                      </a:lnTo>
                      <a:lnTo>
                        <a:pt x="26" y="15"/>
                      </a:lnTo>
                      <a:lnTo>
                        <a:pt x="28" y="7"/>
                      </a:lnTo>
                      <a:lnTo>
                        <a:pt x="28" y="7"/>
                      </a:lnTo>
                      <a:lnTo>
                        <a:pt x="26" y="4"/>
                      </a:lnTo>
                      <a:lnTo>
                        <a:pt x="26" y="2"/>
                      </a:lnTo>
                      <a:lnTo>
                        <a:pt x="22" y="0"/>
                      </a:lnTo>
                      <a:lnTo>
                        <a:pt x="18" y="2"/>
                      </a:lnTo>
                      <a:lnTo>
                        <a:pt x="17" y="4"/>
                      </a:lnTo>
                      <a:lnTo>
                        <a:pt x="16" y="7"/>
                      </a:lnTo>
                      <a:lnTo>
                        <a:pt x="16" y="7"/>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6" name="Freeform 498">
                  <a:extLst>
                    <a:ext uri="{FF2B5EF4-FFF2-40B4-BE49-F238E27FC236}">
                      <a16:creationId xmlns:a16="http://schemas.microsoft.com/office/drawing/2014/main" id="{D0538057-1712-49D3-AB98-19274C2BFC71}"/>
                    </a:ext>
                  </a:extLst>
                </p:cNvPr>
                <p:cNvSpPr/>
                <p:nvPr/>
              </p:nvSpPr>
              <p:spPr bwMode="auto">
                <a:xfrm>
                  <a:off x="3736976" y="1157288"/>
                  <a:ext cx="7938" cy="17463"/>
                </a:xfrm>
                <a:custGeom>
                  <a:avLst/>
                  <a:gdLst/>
                  <a:ahLst/>
                  <a:cxnLst>
                    <a:cxn ang="0">
                      <a:pos x="11" y="7"/>
                    </a:cxn>
                    <a:cxn ang="0">
                      <a:pos x="11" y="7"/>
                    </a:cxn>
                    <a:cxn ang="0">
                      <a:pos x="9" y="13"/>
                    </a:cxn>
                    <a:cxn ang="0">
                      <a:pos x="7" y="20"/>
                    </a:cxn>
                    <a:cxn ang="0">
                      <a:pos x="0" y="34"/>
                    </a:cxn>
                    <a:cxn ang="0">
                      <a:pos x="0" y="34"/>
                    </a:cxn>
                    <a:cxn ang="0">
                      <a:pos x="0" y="37"/>
                    </a:cxn>
                    <a:cxn ang="0">
                      <a:pos x="0" y="38"/>
                    </a:cxn>
                    <a:cxn ang="0">
                      <a:pos x="3" y="42"/>
                    </a:cxn>
                    <a:cxn ang="0">
                      <a:pos x="7" y="42"/>
                    </a:cxn>
                    <a:cxn ang="0">
                      <a:pos x="9" y="42"/>
                    </a:cxn>
                    <a:cxn ang="0">
                      <a:pos x="11" y="40"/>
                    </a:cxn>
                    <a:cxn ang="0">
                      <a:pos x="11" y="40"/>
                    </a:cxn>
                    <a:cxn ang="0">
                      <a:pos x="19" y="24"/>
                    </a:cxn>
                    <a:cxn ang="0">
                      <a:pos x="21" y="15"/>
                    </a:cxn>
                    <a:cxn ang="0">
                      <a:pos x="23" y="7"/>
                    </a:cxn>
                    <a:cxn ang="0">
                      <a:pos x="23" y="7"/>
                    </a:cxn>
                    <a:cxn ang="0">
                      <a:pos x="23" y="4"/>
                    </a:cxn>
                    <a:cxn ang="0">
                      <a:pos x="21" y="2"/>
                    </a:cxn>
                    <a:cxn ang="0">
                      <a:pos x="17" y="0"/>
                    </a:cxn>
                    <a:cxn ang="0">
                      <a:pos x="13" y="2"/>
                    </a:cxn>
                    <a:cxn ang="0">
                      <a:pos x="12" y="4"/>
                    </a:cxn>
                    <a:cxn ang="0">
                      <a:pos x="11" y="7"/>
                    </a:cxn>
                    <a:cxn ang="0">
                      <a:pos x="11" y="7"/>
                    </a:cxn>
                  </a:cxnLst>
                  <a:rect l="0" t="0" r="r" b="b"/>
                  <a:pathLst>
                    <a:path w="23" h="42">
                      <a:moveTo>
                        <a:pt x="11" y="7"/>
                      </a:moveTo>
                      <a:lnTo>
                        <a:pt x="11" y="7"/>
                      </a:lnTo>
                      <a:lnTo>
                        <a:pt x="9" y="13"/>
                      </a:lnTo>
                      <a:lnTo>
                        <a:pt x="7" y="20"/>
                      </a:lnTo>
                      <a:lnTo>
                        <a:pt x="0" y="34"/>
                      </a:lnTo>
                      <a:lnTo>
                        <a:pt x="0" y="34"/>
                      </a:lnTo>
                      <a:lnTo>
                        <a:pt x="0" y="37"/>
                      </a:lnTo>
                      <a:lnTo>
                        <a:pt x="0" y="38"/>
                      </a:lnTo>
                      <a:lnTo>
                        <a:pt x="3" y="42"/>
                      </a:lnTo>
                      <a:lnTo>
                        <a:pt x="7" y="42"/>
                      </a:lnTo>
                      <a:lnTo>
                        <a:pt x="9" y="42"/>
                      </a:lnTo>
                      <a:lnTo>
                        <a:pt x="11" y="40"/>
                      </a:lnTo>
                      <a:lnTo>
                        <a:pt x="11" y="40"/>
                      </a:lnTo>
                      <a:lnTo>
                        <a:pt x="19" y="24"/>
                      </a:lnTo>
                      <a:lnTo>
                        <a:pt x="21" y="15"/>
                      </a:lnTo>
                      <a:lnTo>
                        <a:pt x="23" y="7"/>
                      </a:lnTo>
                      <a:lnTo>
                        <a:pt x="23" y="7"/>
                      </a:lnTo>
                      <a:lnTo>
                        <a:pt x="23" y="4"/>
                      </a:lnTo>
                      <a:lnTo>
                        <a:pt x="21" y="2"/>
                      </a:lnTo>
                      <a:lnTo>
                        <a:pt x="17" y="0"/>
                      </a:lnTo>
                      <a:lnTo>
                        <a:pt x="13" y="2"/>
                      </a:lnTo>
                      <a:lnTo>
                        <a:pt x="12" y="4"/>
                      </a:lnTo>
                      <a:lnTo>
                        <a:pt x="11" y="7"/>
                      </a:lnTo>
                      <a:lnTo>
                        <a:pt x="11" y="7"/>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7" name="Freeform 499">
                  <a:extLst>
                    <a:ext uri="{FF2B5EF4-FFF2-40B4-BE49-F238E27FC236}">
                      <a16:creationId xmlns:a16="http://schemas.microsoft.com/office/drawing/2014/main" id="{C55AB156-0C2C-4877-8F1B-4AF3A18B4E40}"/>
                    </a:ext>
                  </a:extLst>
                </p:cNvPr>
                <p:cNvSpPr/>
                <p:nvPr/>
              </p:nvSpPr>
              <p:spPr bwMode="auto">
                <a:xfrm>
                  <a:off x="3435351" y="1001713"/>
                  <a:ext cx="53975" cy="57150"/>
                </a:xfrm>
                <a:custGeom>
                  <a:avLst/>
                  <a:gdLst/>
                  <a:ahLst/>
                  <a:cxnLst>
                    <a:cxn ang="0">
                      <a:pos x="122" y="3"/>
                    </a:cxn>
                    <a:cxn ang="0">
                      <a:pos x="122" y="3"/>
                    </a:cxn>
                    <a:cxn ang="0">
                      <a:pos x="116" y="11"/>
                    </a:cxn>
                    <a:cxn ang="0">
                      <a:pos x="108" y="17"/>
                    </a:cxn>
                    <a:cxn ang="0">
                      <a:pos x="94" y="30"/>
                    </a:cxn>
                    <a:cxn ang="0">
                      <a:pos x="57" y="67"/>
                    </a:cxn>
                    <a:cxn ang="0">
                      <a:pos x="57" y="67"/>
                    </a:cxn>
                    <a:cxn ang="0">
                      <a:pos x="42" y="83"/>
                    </a:cxn>
                    <a:cxn ang="0">
                      <a:pos x="25" y="100"/>
                    </a:cxn>
                    <a:cxn ang="0">
                      <a:pos x="17" y="108"/>
                    </a:cxn>
                    <a:cxn ang="0">
                      <a:pos x="10" y="117"/>
                    </a:cxn>
                    <a:cxn ang="0">
                      <a:pos x="4" y="127"/>
                    </a:cxn>
                    <a:cxn ang="0">
                      <a:pos x="0" y="138"/>
                    </a:cxn>
                    <a:cxn ang="0">
                      <a:pos x="0" y="138"/>
                    </a:cxn>
                    <a:cxn ang="0">
                      <a:pos x="0" y="139"/>
                    </a:cxn>
                    <a:cxn ang="0">
                      <a:pos x="0" y="142"/>
                    </a:cxn>
                    <a:cxn ang="0">
                      <a:pos x="1" y="143"/>
                    </a:cxn>
                    <a:cxn ang="0">
                      <a:pos x="4" y="144"/>
                    </a:cxn>
                    <a:cxn ang="0">
                      <a:pos x="8" y="143"/>
                    </a:cxn>
                    <a:cxn ang="0">
                      <a:pos x="9" y="143"/>
                    </a:cxn>
                    <a:cxn ang="0">
                      <a:pos x="10" y="140"/>
                    </a:cxn>
                    <a:cxn ang="0">
                      <a:pos x="10" y="140"/>
                    </a:cxn>
                    <a:cxn ang="0">
                      <a:pos x="16" y="128"/>
                    </a:cxn>
                    <a:cxn ang="0">
                      <a:pos x="23" y="118"/>
                    </a:cxn>
                    <a:cxn ang="0">
                      <a:pos x="31" y="108"/>
                    </a:cxn>
                    <a:cxn ang="0">
                      <a:pos x="40" y="98"/>
                    </a:cxn>
                    <a:cxn ang="0">
                      <a:pos x="60" y="79"/>
                    </a:cxn>
                    <a:cxn ang="0">
                      <a:pos x="78" y="62"/>
                    </a:cxn>
                    <a:cxn ang="0">
                      <a:pos x="78" y="62"/>
                    </a:cxn>
                    <a:cxn ang="0">
                      <a:pos x="93" y="49"/>
                    </a:cxn>
                    <a:cxn ang="0">
                      <a:pos x="107" y="36"/>
                    </a:cxn>
                    <a:cxn ang="0">
                      <a:pos x="120" y="23"/>
                    </a:cxn>
                    <a:cxn ang="0">
                      <a:pos x="127" y="16"/>
                    </a:cxn>
                    <a:cxn ang="0">
                      <a:pos x="132" y="8"/>
                    </a:cxn>
                    <a:cxn ang="0">
                      <a:pos x="132" y="8"/>
                    </a:cxn>
                    <a:cxn ang="0">
                      <a:pos x="133" y="6"/>
                    </a:cxn>
                    <a:cxn ang="0">
                      <a:pos x="132" y="4"/>
                    </a:cxn>
                    <a:cxn ang="0">
                      <a:pos x="129" y="0"/>
                    </a:cxn>
                    <a:cxn ang="0">
                      <a:pos x="125" y="0"/>
                    </a:cxn>
                    <a:cxn ang="0">
                      <a:pos x="124" y="0"/>
                    </a:cxn>
                    <a:cxn ang="0">
                      <a:pos x="122" y="3"/>
                    </a:cxn>
                    <a:cxn ang="0">
                      <a:pos x="122" y="3"/>
                    </a:cxn>
                  </a:cxnLst>
                  <a:rect l="0" t="0" r="r" b="b"/>
                  <a:pathLst>
                    <a:path w="133" h="144">
                      <a:moveTo>
                        <a:pt x="122" y="3"/>
                      </a:moveTo>
                      <a:lnTo>
                        <a:pt x="122" y="3"/>
                      </a:lnTo>
                      <a:lnTo>
                        <a:pt x="116" y="11"/>
                      </a:lnTo>
                      <a:lnTo>
                        <a:pt x="108" y="17"/>
                      </a:lnTo>
                      <a:lnTo>
                        <a:pt x="94" y="30"/>
                      </a:lnTo>
                      <a:lnTo>
                        <a:pt x="57" y="67"/>
                      </a:lnTo>
                      <a:lnTo>
                        <a:pt x="57" y="67"/>
                      </a:lnTo>
                      <a:lnTo>
                        <a:pt x="42" y="83"/>
                      </a:lnTo>
                      <a:lnTo>
                        <a:pt x="25" y="100"/>
                      </a:lnTo>
                      <a:lnTo>
                        <a:pt x="17" y="108"/>
                      </a:lnTo>
                      <a:lnTo>
                        <a:pt x="10" y="117"/>
                      </a:lnTo>
                      <a:lnTo>
                        <a:pt x="4" y="127"/>
                      </a:lnTo>
                      <a:lnTo>
                        <a:pt x="0" y="138"/>
                      </a:lnTo>
                      <a:lnTo>
                        <a:pt x="0" y="138"/>
                      </a:lnTo>
                      <a:lnTo>
                        <a:pt x="0" y="139"/>
                      </a:lnTo>
                      <a:lnTo>
                        <a:pt x="0" y="142"/>
                      </a:lnTo>
                      <a:lnTo>
                        <a:pt x="1" y="143"/>
                      </a:lnTo>
                      <a:lnTo>
                        <a:pt x="4" y="144"/>
                      </a:lnTo>
                      <a:lnTo>
                        <a:pt x="8" y="143"/>
                      </a:lnTo>
                      <a:lnTo>
                        <a:pt x="9" y="143"/>
                      </a:lnTo>
                      <a:lnTo>
                        <a:pt x="10" y="140"/>
                      </a:lnTo>
                      <a:lnTo>
                        <a:pt x="10" y="140"/>
                      </a:lnTo>
                      <a:lnTo>
                        <a:pt x="16" y="128"/>
                      </a:lnTo>
                      <a:lnTo>
                        <a:pt x="23" y="118"/>
                      </a:lnTo>
                      <a:lnTo>
                        <a:pt x="31" y="108"/>
                      </a:lnTo>
                      <a:lnTo>
                        <a:pt x="40" y="98"/>
                      </a:lnTo>
                      <a:lnTo>
                        <a:pt x="60" y="79"/>
                      </a:lnTo>
                      <a:lnTo>
                        <a:pt x="78" y="62"/>
                      </a:lnTo>
                      <a:lnTo>
                        <a:pt x="78" y="62"/>
                      </a:lnTo>
                      <a:lnTo>
                        <a:pt x="93" y="49"/>
                      </a:lnTo>
                      <a:lnTo>
                        <a:pt x="107" y="36"/>
                      </a:lnTo>
                      <a:lnTo>
                        <a:pt x="120" y="23"/>
                      </a:lnTo>
                      <a:lnTo>
                        <a:pt x="127" y="16"/>
                      </a:lnTo>
                      <a:lnTo>
                        <a:pt x="132" y="8"/>
                      </a:lnTo>
                      <a:lnTo>
                        <a:pt x="132" y="8"/>
                      </a:lnTo>
                      <a:lnTo>
                        <a:pt x="133" y="6"/>
                      </a:lnTo>
                      <a:lnTo>
                        <a:pt x="132" y="4"/>
                      </a:lnTo>
                      <a:lnTo>
                        <a:pt x="129" y="0"/>
                      </a:lnTo>
                      <a:lnTo>
                        <a:pt x="125" y="0"/>
                      </a:lnTo>
                      <a:lnTo>
                        <a:pt x="124" y="0"/>
                      </a:lnTo>
                      <a:lnTo>
                        <a:pt x="122" y="3"/>
                      </a:lnTo>
                      <a:lnTo>
                        <a:pt x="122"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8" name="Freeform 500">
                  <a:extLst>
                    <a:ext uri="{FF2B5EF4-FFF2-40B4-BE49-F238E27FC236}">
                      <a16:creationId xmlns:a16="http://schemas.microsoft.com/office/drawing/2014/main" id="{7EFD1522-3535-4A72-8AF5-29B108CA560C}"/>
                    </a:ext>
                  </a:extLst>
                </p:cNvPr>
                <p:cNvSpPr/>
                <p:nvPr/>
              </p:nvSpPr>
              <p:spPr bwMode="auto">
                <a:xfrm>
                  <a:off x="3441701" y="1014413"/>
                  <a:ext cx="69850" cy="73025"/>
                </a:xfrm>
                <a:custGeom>
                  <a:avLst/>
                  <a:gdLst/>
                  <a:ahLst/>
                  <a:cxnLst>
                    <a:cxn ang="0">
                      <a:pos x="168" y="0"/>
                    </a:cxn>
                    <a:cxn ang="0">
                      <a:pos x="168" y="0"/>
                    </a:cxn>
                    <a:cxn ang="0">
                      <a:pos x="159" y="7"/>
                    </a:cxn>
                    <a:cxn ang="0">
                      <a:pos x="151" y="13"/>
                    </a:cxn>
                    <a:cxn ang="0">
                      <a:pos x="136" y="28"/>
                    </a:cxn>
                    <a:cxn ang="0">
                      <a:pos x="136" y="28"/>
                    </a:cxn>
                    <a:cxn ang="0">
                      <a:pos x="113" y="53"/>
                    </a:cxn>
                    <a:cxn ang="0">
                      <a:pos x="91" y="78"/>
                    </a:cxn>
                    <a:cxn ang="0">
                      <a:pos x="91" y="78"/>
                    </a:cxn>
                    <a:cxn ang="0">
                      <a:pos x="47" y="129"/>
                    </a:cxn>
                    <a:cxn ang="0">
                      <a:pos x="25" y="153"/>
                    </a:cxn>
                    <a:cxn ang="0">
                      <a:pos x="3" y="177"/>
                    </a:cxn>
                    <a:cxn ang="0">
                      <a:pos x="3" y="177"/>
                    </a:cxn>
                    <a:cxn ang="0">
                      <a:pos x="2" y="180"/>
                    </a:cxn>
                    <a:cxn ang="0">
                      <a:pos x="0" y="181"/>
                    </a:cxn>
                    <a:cxn ang="0">
                      <a:pos x="3" y="185"/>
                    </a:cxn>
                    <a:cxn ang="0">
                      <a:pos x="7" y="186"/>
                    </a:cxn>
                    <a:cxn ang="0">
                      <a:pos x="8" y="186"/>
                    </a:cxn>
                    <a:cxn ang="0">
                      <a:pos x="11" y="185"/>
                    </a:cxn>
                    <a:cxn ang="0">
                      <a:pos x="11" y="185"/>
                    </a:cxn>
                    <a:cxn ang="0">
                      <a:pos x="32" y="163"/>
                    </a:cxn>
                    <a:cxn ang="0">
                      <a:pos x="51" y="140"/>
                    </a:cxn>
                    <a:cxn ang="0">
                      <a:pos x="91" y="95"/>
                    </a:cxn>
                    <a:cxn ang="0">
                      <a:pos x="91" y="95"/>
                    </a:cxn>
                    <a:cxn ang="0">
                      <a:pos x="110" y="72"/>
                    </a:cxn>
                    <a:cxn ang="0">
                      <a:pos x="130" y="50"/>
                    </a:cxn>
                    <a:cxn ang="0">
                      <a:pos x="130" y="50"/>
                    </a:cxn>
                    <a:cxn ang="0">
                      <a:pos x="149" y="29"/>
                    </a:cxn>
                    <a:cxn ang="0">
                      <a:pos x="161" y="19"/>
                    </a:cxn>
                    <a:cxn ang="0">
                      <a:pos x="166" y="15"/>
                    </a:cxn>
                    <a:cxn ang="0">
                      <a:pos x="173" y="11"/>
                    </a:cxn>
                    <a:cxn ang="0">
                      <a:pos x="173" y="11"/>
                    </a:cxn>
                    <a:cxn ang="0">
                      <a:pos x="174" y="10"/>
                    </a:cxn>
                    <a:cxn ang="0">
                      <a:pos x="176" y="7"/>
                    </a:cxn>
                    <a:cxn ang="0">
                      <a:pos x="176" y="6"/>
                    </a:cxn>
                    <a:cxn ang="0">
                      <a:pos x="176" y="3"/>
                    </a:cxn>
                    <a:cxn ang="0">
                      <a:pos x="172" y="0"/>
                    </a:cxn>
                    <a:cxn ang="0">
                      <a:pos x="169" y="0"/>
                    </a:cxn>
                    <a:cxn ang="0">
                      <a:pos x="168" y="0"/>
                    </a:cxn>
                    <a:cxn ang="0">
                      <a:pos x="168" y="0"/>
                    </a:cxn>
                  </a:cxnLst>
                  <a:rect l="0" t="0" r="r" b="b"/>
                  <a:pathLst>
                    <a:path w="176" h="186">
                      <a:moveTo>
                        <a:pt x="168" y="0"/>
                      </a:moveTo>
                      <a:lnTo>
                        <a:pt x="168" y="0"/>
                      </a:lnTo>
                      <a:lnTo>
                        <a:pt x="159" y="7"/>
                      </a:lnTo>
                      <a:lnTo>
                        <a:pt x="151" y="13"/>
                      </a:lnTo>
                      <a:lnTo>
                        <a:pt x="136" y="28"/>
                      </a:lnTo>
                      <a:lnTo>
                        <a:pt x="136" y="28"/>
                      </a:lnTo>
                      <a:lnTo>
                        <a:pt x="113" y="53"/>
                      </a:lnTo>
                      <a:lnTo>
                        <a:pt x="91" y="78"/>
                      </a:lnTo>
                      <a:lnTo>
                        <a:pt x="91" y="78"/>
                      </a:lnTo>
                      <a:lnTo>
                        <a:pt x="47" y="129"/>
                      </a:lnTo>
                      <a:lnTo>
                        <a:pt x="25" y="153"/>
                      </a:lnTo>
                      <a:lnTo>
                        <a:pt x="3" y="177"/>
                      </a:lnTo>
                      <a:lnTo>
                        <a:pt x="3" y="177"/>
                      </a:lnTo>
                      <a:lnTo>
                        <a:pt x="2" y="180"/>
                      </a:lnTo>
                      <a:lnTo>
                        <a:pt x="0" y="181"/>
                      </a:lnTo>
                      <a:lnTo>
                        <a:pt x="3" y="185"/>
                      </a:lnTo>
                      <a:lnTo>
                        <a:pt x="7" y="186"/>
                      </a:lnTo>
                      <a:lnTo>
                        <a:pt x="8" y="186"/>
                      </a:lnTo>
                      <a:lnTo>
                        <a:pt x="11" y="185"/>
                      </a:lnTo>
                      <a:lnTo>
                        <a:pt x="11" y="185"/>
                      </a:lnTo>
                      <a:lnTo>
                        <a:pt x="32" y="163"/>
                      </a:lnTo>
                      <a:lnTo>
                        <a:pt x="51" y="140"/>
                      </a:lnTo>
                      <a:lnTo>
                        <a:pt x="91" y="95"/>
                      </a:lnTo>
                      <a:lnTo>
                        <a:pt x="91" y="95"/>
                      </a:lnTo>
                      <a:lnTo>
                        <a:pt x="110" y="72"/>
                      </a:lnTo>
                      <a:lnTo>
                        <a:pt x="130" y="50"/>
                      </a:lnTo>
                      <a:lnTo>
                        <a:pt x="130" y="50"/>
                      </a:lnTo>
                      <a:lnTo>
                        <a:pt x="149" y="29"/>
                      </a:lnTo>
                      <a:lnTo>
                        <a:pt x="161" y="19"/>
                      </a:lnTo>
                      <a:lnTo>
                        <a:pt x="166" y="15"/>
                      </a:lnTo>
                      <a:lnTo>
                        <a:pt x="173" y="11"/>
                      </a:lnTo>
                      <a:lnTo>
                        <a:pt x="173" y="11"/>
                      </a:lnTo>
                      <a:lnTo>
                        <a:pt x="174" y="10"/>
                      </a:lnTo>
                      <a:lnTo>
                        <a:pt x="176" y="7"/>
                      </a:lnTo>
                      <a:lnTo>
                        <a:pt x="176" y="6"/>
                      </a:lnTo>
                      <a:lnTo>
                        <a:pt x="176" y="3"/>
                      </a:lnTo>
                      <a:lnTo>
                        <a:pt x="172" y="0"/>
                      </a:lnTo>
                      <a:lnTo>
                        <a:pt x="169" y="0"/>
                      </a:lnTo>
                      <a:lnTo>
                        <a:pt x="168" y="0"/>
                      </a:lnTo>
                      <a:lnTo>
                        <a:pt x="168"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9" name="Freeform 501">
                  <a:extLst>
                    <a:ext uri="{FF2B5EF4-FFF2-40B4-BE49-F238E27FC236}">
                      <a16:creationId xmlns:a16="http://schemas.microsoft.com/office/drawing/2014/main" id="{C0FCD59E-9231-4691-AC65-056D392ACB57}"/>
                    </a:ext>
                  </a:extLst>
                </p:cNvPr>
                <p:cNvSpPr/>
                <p:nvPr/>
              </p:nvSpPr>
              <p:spPr bwMode="auto">
                <a:xfrm>
                  <a:off x="3465513" y="1044575"/>
                  <a:ext cx="50800" cy="57150"/>
                </a:xfrm>
                <a:custGeom>
                  <a:avLst/>
                  <a:gdLst/>
                  <a:ahLst/>
                  <a:cxnLst>
                    <a:cxn ang="0">
                      <a:pos x="115" y="2"/>
                    </a:cxn>
                    <a:cxn ang="0">
                      <a:pos x="115" y="2"/>
                    </a:cxn>
                    <a:cxn ang="0">
                      <a:pos x="86" y="34"/>
                    </a:cxn>
                    <a:cxn ang="0">
                      <a:pos x="57" y="67"/>
                    </a:cxn>
                    <a:cxn ang="0">
                      <a:pos x="1" y="135"/>
                    </a:cxn>
                    <a:cxn ang="0">
                      <a:pos x="1" y="135"/>
                    </a:cxn>
                    <a:cxn ang="0">
                      <a:pos x="0" y="138"/>
                    </a:cxn>
                    <a:cxn ang="0">
                      <a:pos x="0" y="140"/>
                    </a:cxn>
                    <a:cxn ang="0">
                      <a:pos x="2" y="143"/>
                    </a:cxn>
                    <a:cxn ang="0">
                      <a:pos x="4" y="144"/>
                    </a:cxn>
                    <a:cxn ang="0">
                      <a:pos x="5" y="145"/>
                    </a:cxn>
                    <a:cxn ang="0">
                      <a:pos x="8" y="144"/>
                    </a:cxn>
                    <a:cxn ang="0">
                      <a:pos x="9" y="143"/>
                    </a:cxn>
                    <a:cxn ang="0">
                      <a:pos x="9" y="143"/>
                    </a:cxn>
                    <a:cxn ang="0">
                      <a:pos x="65" y="75"/>
                    </a:cxn>
                    <a:cxn ang="0">
                      <a:pos x="94" y="42"/>
                    </a:cxn>
                    <a:cxn ang="0">
                      <a:pos x="124" y="9"/>
                    </a:cxn>
                    <a:cxn ang="0">
                      <a:pos x="124" y="9"/>
                    </a:cxn>
                    <a:cxn ang="0">
                      <a:pos x="125" y="8"/>
                    </a:cxn>
                    <a:cxn ang="0">
                      <a:pos x="125" y="5"/>
                    </a:cxn>
                    <a:cxn ang="0">
                      <a:pos x="123" y="2"/>
                    </a:cxn>
                    <a:cxn ang="0">
                      <a:pos x="120" y="0"/>
                    </a:cxn>
                    <a:cxn ang="0">
                      <a:pos x="118" y="0"/>
                    </a:cxn>
                    <a:cxn ang="0">
                      <a:pos x="115" y="2"/>
                    </a:cxn>
                    <a:cxn ang="0">
                      <a:pos x="115" y="2"/>
                    </a:cxn>
                  </a:cxnLst>
                  <a:rect l="0" t="0" r="r" b="b"/>
                  <a:pathLst>
                    <a:path w="125" h="145">
                      <a:moveTo>
                        <a:pt x="115" y="2"/>
                      </a:moveTo>
                      <a:lnTo>
                        <a:pt x="115" y="2"/>
                      </a:lnTo>
                      <a:lnTo>
                        <a:pt x="86" y="34"/>
                      </a:lnTo>
                      <a:lnTo>
                        <a:pt x="57" y="67"/>
                      </a:lnTo>
                      <a:lnTo>
                        <a:pt x="1" y="135"/>
                      </a:lnTo>
                      <a:lnTo>
                        <a:pt x="1" y="135"/>
                      </a:lnTo>
                      <a:lnTo>
                        <a:pt x="0" y="138"/>
                      </a:lnTo>
                      <a:lnTo>
                        <a:pt x="0" y="140"/>
                      </a:lnTo>
                      <a:lnTo>
                        <a:pt x="2" y="143"/>
                      </a:lnTo>
                      <a:lnTo>
                        <a:pt x="4" y="144"/>
                      </a:lnTo>
                      <a:lnTo>
                        <a:pt x="5" y="145"/>
                      </a:lnTo>
                      <a:lnTo>
                        <a:pt x="8" y="144"/>
                      </a:lnTo>
                      <a:lnTo>
                        <a:pt x="9" y="143"/>
                      </a:lnTo>
                      <a:lnTo>
                        <a:pt x="9" y="143"/>
                      </a:lnTo>
                      <a:lnTo>
                        <a:pt x="65" y="75"/>
                      </a:lnTo>
                      <a:lnTo>
                        <a:pt x="94" y="42"/>
                      </a:lnTo>
                      <a:lnTo>
                        <a:pt x="124" y="9"/>
                      </a:lnTo>
                      <a:lnTo>
                        <a:pt x="124" y="9"/>
                      </a:lnTo>
                      <a:lnTo>
                        <a:pt x="125" y="8"/>
                      </a:lnTo>
                      <a:lnTo>
                        <a:pt x="125" y="5"/>
                      </a:lnTo>
                      <a:lnTo>
                        <a:pt x="123" y="2"/>
                      </a:lnTo>
                      <a:lnTo>
                        <a:pt x="120" y="0"/>
                      </a:lnTo>
                      <a:lnTo>
                        <a:pt x="118" y="0"/>
                      </a:lnTo>
                      <a:lnTo>
                        <a:pt x="115" y="2"/>
                      </a:lnTo>
                      <a:lnTo>
                        <a:pt x="115"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0" name="Freeform 502">
                  <a:extLst>
                    <a:ext uri="{FF2B5EF4-FFF2-40B4-BE49-F238E27FC236}">
                      <a16:creationId xmlns:a16="http://schemas.microsoft.com/office/drawing/2014/main" id="{796B3E73-7F2E-4599-926A-D225451330EF}"/>
                    </a:ext>
                  </a:extLst>
                </p:cNvPr>
                <p:cNvSpPr/>
                <p:nvPr/>
              </p:nvSpPr>
              <p:spPr bwMode="auto">
                <a:xfrm>
                  <a:off x="3430588" y="1176338"/>
                  <a:ext cx="38100" cy="52388"/>
                </a:xfrm>
                <a:custGeom>
                  <a:avLst/>
                  <a:gdLst/>
                  <a:ahLst/>
                  <a:cxnLst>
                    <a:cxn ang="0">
                      <a:pos x="89" y="1"/>
                    </a:cxn>
                    <a:cxn ang="0">
                      <a:pos x="89" y="1"/>
                    </a:cxn>
                    <a:cxn ang="0">
                      <a:pos x="64" y="33"/>
                    </a:cxn>
                    <a:cxn ang="0">
                      <a:pos x="39" y="64"/>
                    </a:cxn>
                    <a:cxn ang="0">
                      <a:pos x="39" y="64"/>
                    </a:cxn>
                    <a:cxn ang="0">
                      <a:pos x="17" y="94"/>
                    </a:cxn>
                    <a:cxn ang="0">
                      <a:pos x="8" y="110"/>
                    </a:cxn>
                    <a:cxn ang="0">
                      <a:pos x="4" y="118"/>
                    </a:cxn>
                    <a:cxn ang="0">
                      <a:pos x="0" y="126"/>
                    </a:cxn>
                    <a:cxn ang="0">
                      <a:pos x="0" y="126"/>
                    </a:cxn>
                    <a:cxn ang="0">
                      <a:pos x="0" y="128"/>
                    </a:cxn>
                    <a:cxn ang="0">
                      <a:pos x="2" y="131"/>
                    </a:cxn>
                    <a:cxn ang="0">
                      <a:pos x="4" y="133"/>
                    </a:cxn>
                    <a:cxn ang="0">
                      <a:pos x="8" y="132"/>
                    </a:cxn>
                    <a:cxn ang="0">
                      <a:pos x="11" y="131"/>
                    </a:cxn>
                    <a:cxn ang="0">
                      <a:pos x="12" y="130"/>
                    </a:cxn>
                    <a:cxn ang="0">
                      <a:pos x="12" y="130"/>
                    </a:cxn>
                    <a:cxn ang="0">
                      <a:pos x="15" y="122"/>
                    </a:cxn>
                    <a:cxn ang="0">
                      <a:pos x="17" y="115"/>
                    </a:cxn>
                    <a:cxn ang="0">
                      <a:pos x="26" y="102"/>
                    </a:cxn>
                    <a:cxn ang="0">
                      <a:pos x="36" y="90"/>
                    </a:cxn>
                    <a:cxn ang="0">
                      <a:pos x="45" y="77"/>
                    </a:cxn>
                    <a:cxn ang="0">
                      <a:pos x="45" y="77"/>
                    </a:cxn>
                    <a:cxn ang="0">
                      <a:pos x="58" y="60"/>
                    </a:cxn>
                    <a:cxn ang="0">
                      <a:pos x="71" y="43"/>
                    </a:cxn>
                    <a:cxn ang="0">
                      <a:pos x="97" y="11"/>
                    </a:cxn>
                    <a:cxn ang="0">
                      <a:pos x="97" y="11"/>
                    </a:cxn>
                    <a:cxn ang="0">
                      <a:pos x="98" y="8"/>
                    </a:cxn>
                    <a:cxn ang="0">
                      <a:pos x="98" y="5"/>
                    </a:cxn>
                    <a:cxn ang="0">
                      <a:pos x="97" y="1"/>
                    </a:cxn>
                    <a:cxn ang="0">
                      <a:pos x="96" y="0"/>
                    </a:cxn>
                    <a:cxn ang="0">
                      <a:pos x="93" y="0"/>
                    </a:cxn>
                    <a:cxn ang="0">
                      <a:pos x="92" y="0"/>
                    </a:cxn>
                    <a:cxn ang="0">
                      <a:pos x="89" y="1"/>
                    </a:cxn>
                    <a:cxn ang="0">
                      <a:pos x="89" y="1"/>
                    </a:cxn>
                  </a:cxnLst>
                  <a:rect l="0" t="0" r="r" b="b"/>
                  <a:pathLst>
                    <a:path w="98" h="133">
                      <a:moveTo>
                        <a:pt x="89" y="1"/>
                      </a:moveTo>
                      <a:lnTo>
                        <a:pt x="89" y="1"/>
                      </a:lnTo>
                      <a:lnTo>
                        <a:pt x="64" y="33"/>
                      </a:lnTo>
                      <a:lnTo>
                        <a:pt x="39" y="64"/>
                      </a:lnTo>
                      <a:lnTo>
                        <a:pt x="39" y="64"/>
                      </a:lnTo>
                      <a:lnTo>
                        <a:pt x="17" y="94"/>
                      </a:lnTo>
                      <a:lnTo>
                        <a:pt x="8" y="110"/>
                      </a:lnTo>
                      <a:lnTo>
                        <a:pt x="4" y="118"/>
                      </a:lnTo>
                      <a:lnTo>
                        <a:pt x="0" y="126"/>
                      </a:lnTo>
                      <a:lnTo>
                        <a:pt x="0" y="126"/>
                      </a:lnTo>
                      <a:lnTo>
                        <a:pt x="0" y="128"/>
                      </a:lnTo>
                      <a:lnTo>
                        <a:pt x="2" y="131"/>
                      </a:lnTo>
                      <a:lnTo>
                        <a:pt x="4" y="133"/>
                      </a:lnTo>
                      <a:lnTo>
                        <a:pt x="8" y="132"/>
                      </a:lnTo>
                      <a:lnTo>
                        <a:pt x="11" y="131"/>
                      </a:lnTo>
                      <a:lnTo>
                        <a:pt x="12" y="130"/>
                      </a:lnTo>
                      <a:lnTo>
                        <a:pt x="12" y="130"/>
                      </a:lnTo>
                      <a:lnTo>
                        <a:pt x="15" y="122"/>
                      </a:lnTo>
                      <a:lnTo>
                        <a:pt x="17" y="115"/>
                      </a:lnTo>
                      <a:lnTo>
                        <a:pt x="26" y="102"/>
                      </a:lnTo>
                      <a:lnTo>
                        <a:pt x="36" y="90"/>
                      </a:lnTo>
                      <a:lnTo>
                        <a:pt x="45" y="77"/>
                      </a:lnTo>
                      <a:lnTo>
                        <a:pt x="45" y="77"/>
                      </a:lnTo>
                      <a:lnTo>
                        <a:pt x="58" y="60"/>
                      </a:lnTo>
                      <a:lnTo>
                        <a:pt x="71" y="43"/>
                      </a:lnTo>
                      <a:lnTo>
                        <a:pt x="97" y="11"/>
                      </a:lnTo>
                      <a:lnTo>
                        <a:pt x="97" y="11"/>
                      </a:lnTo>
                      <a:lnTo>
                        <a:pt x="98" y="8"/>
                      </a:lnTo>
                      <a:lnTo>
                        <a:pt x="98" y="5"/>
                      </a:lnTo>
                      <a:lnTo>
                        <a:pt x="97" y="1"/>
                      </a:lnTo>
                      <a:lnTo>
                        <a:pt x="96" y="0"/>
                      </a:lnTo>
                      <a:lnTo>
                        <a:pt x="93" y="0"/>
                      </a:lnTo>
                      <a:lnTo>
                        <a:pt x="92" y="0"/>
                      </a:lnTo>
                      <a:lnTo>
                        <a:pt x="89" y="1"/>
                      </a:lnTo>
                      <a:lnTo>
                        <a:pt x="89"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1" name="Freeform 503">
                  <a:extLst>
                    <a:ext uri="{FF2B5EF4-FFF2-40B4-BE49-F238E27FC236}">
                      <a16:creationId xmlns:a16="http://schemas.microsoft.com/office/drawing/2014/main" id="{4A10AB1C-2A42-4B4B-8F4E-5AC5E08B0FE7}"/>
                    </a:ext>
                  </a:extLst>
                </p:cNvPr>
                <p:cNvSpPr/>
                <p:nvPr/>
              </p:nvSpPr>
              <p:spPr bwMode="auto">
                <a:xfrm>
                  <a:off x="3443288" y="1169988"/>
                  <a:ext cx="65088" cy="79375"/>
                </a:xfrm>
                <a:custGeom>
                  <a:avLst/>
                  <a:gdLst/>
                  <a:ahLst/>
                  <a:cxnLst>
                    <a:cxn ang="0">
                      <a:pos x="155" y="3"/>
                    </a:cxn>
                    <a:cxn ang="0">
                      <a:pos x="155" y="3"/>
                    </a:cxn>
                    <a:cxn ang="0">
                      <a:pos x="135" y="27"/>
                    </a:cxn>
                    <a:cxn ang="0">
                      <a:pos x="115" y="50"/>
                    </a:cxn>
                    <a:cxn ang="0">
                      <a:pos x="75" y="96"/>
                    </a:cxn>
                    <a:cxn ang="0">
                      <a:pos x="55" y="119"/>
                    </a:cxn>
                    <a:cxn ang="0">
                      <a:pos x="36" y="143"/>
                    </a:cxn>
                    <a:cxn ang="0">
                      <a:pos x="17" y="168"/>
                    </a:cxn>
                    <a:cxn ang="0">
                      <a:pos x="2" y="194"/>
                    </a:cxn>
                    <a:cxn ang="0">
                      <a:pos x="2" y="194"/>
                    </a:cxn>
                    <a:cxn ang="0">
                      <a:pos x="0" y="197"/>
                    </a:cxn>
                    <a:cxn ang="0">
                      <a:pos x="0" y="199"/>
                    </a:cxn>
                    <a:cxn ang="0">
                      <a:pos x="3" y="202"/>
                    </a:cxn>
                    <a:cxn ang="0">
                      <a:pos x="8" y="203"/>
                    </a:cxn>
                    <a:cxn ang="0">
                      <a:pos x="9" y="202"/>
                    </a:cxn>
                    <a:cxn ang="0">
                      <a:pos x="11" y="200"/>
                    </a:cxn>
                    <a:cxn ang="0">
                      <a:pos x="11" y="200"/>
                    </a:cxn>
                    <a:cxn ang="0">
                      <a:pos x="28" y="174"/>
                    </a:cxn>
                    <a:cxn ang="0">
                      <a:pos x="45" y="149"/>
                    </a:cxn>
                    <a:cxn ang="0">
                      <a:pos x="64" y="126"/>
                    </a:cxn>
                    <a:cxn ang="0">
                      <a:pos x="84" y="102"/>
                    </a:cxn>
                    <a:cxn ang="0">
                      <a:pos x="123" y="57"/>
                    </a:cxn>
                    <a:cxn ang="0">
                      <a:pos x="144" y="34"/>
                    </a:cxn>
                    <a:cxn ang="0">
                      <a:pos x="162" y="11"/>
                    </a:cxn>
                    <a:cxn ang="0">
                      <a:pos x="162" y="11"/>
                    </a:cxn>
                    <a:cxn ang="0">
                      <a:pos x="164" y="8"/>
                    </a:cxn>
                    <a:cxn ang="0">
                      <a:pos x="164" y="7"/>
                    </a:cxn>
                    <a:cxn ang="0">
                      <a:pos x="162" y="3"/>
                    </a:cxn>
                    <a:cxn ang="0">
                      <a:pos x="160" y="2"/>
                    </a:cxn>
                    <a:cxn ang="0">
                      <a:pos x="158" y="0"/>
                    </a:cxn>
                    <a:cxn ang="0">
                      <a:pos x="156" y="2"/>
                    </a:cxn>
                    <a:cxn ang="0">
                      <a:pos x="155" y="3"/>
                    </a:cxn>
                    <a:cxn ang="0">
                      <a:pos x="155" y="3"/>
                    </a:cxn>
                  </a:cxnLst>
                  <a:rect l="0" t="0" r="r" b="b"/>
                  <a:pathLst>
                    <a:path w="164" h="203">
                      <a:moveTo>
                        <a:pt x="155" y="3"/>
                      </a:moveTo>
                      <a:lnTo>
                        <a:pt x="155" y="3"/>
                      </a:lnTo>
                      <a:lnTo>
                        <a:pt x="135" y="27"/>
                      </a:lnTo>
                      <a:lnTo>
                        <a:pt x="115" y="50"/>
                      </a:lnTo>
                      <a:lnTo>
                        <a:pt x="75" y="96"/>
                      </a:lnTo>
                      <a:lnTo>
                        <a:pt x="55" y="119"/>
                      </a:lnTo>
                      <a:lnTo>
                        <a:pt x="36" y="143"/>
                      </a:lnTo>
                      <a:lnTo>
                        <a:pt x="17" y="168"/>
                      </a:lnTo>
                      <a:lnTo>
                        <a:pt x="2" y="194"/>
                      </a:lnTo>
                      <a:lnTo>
                        <a:pt x="2" y="194"/>
                      </a:lnTo>
                      <a:lnTo>
                        <a:pt x="0" y="197"/>
                      </a:lnTo>
                      <a:lnTo>
                        <a:pt x="0" y="199"/>
                      </a:lnTo>
                      <a:lnTo>
                        <a:pt x="3" y="202"/>
                      </a:lnTo>
                      <a:lnTo>
                        <a:pt x="8" y="203"/>
                      </a:lnTo>
                      <a:lnTo>
                        <a:pt x="9" y="202"/>
                      </a:lnTo>
                      <a:lnTo>
                        <a:pt x="11" y="200"/>
                      </a:lnTo>
                      <a:lnTo>
                        <a:pt x="11" y="200"/>
                      </a:lnTo>
                      <a:lnTo>
                        <a:pt x="28" y="174"/>
                      </a:lnTo>
                      <a:lnTo>
                        <a:pt x="45" y="149"/>
                      </a:lnTo>
                      <a:lnTo>
                        <a:pt x="64" y="126"/>
                      </a:lnTo>
                      <a:lnTo>
                        <a:pt x="84" y="102"/>
                      </a:lnTo>
                      <a:lnTo>
                        <a:pt x="123" y="57"/>
                      </a:lnTo>
                      <a:lnTo>
                        <a:pt x="144" y="34"/>
                      </a:lnTo>
                      <a:lnTo>
                        <a:pt x="162" y="11"/>
                      </a:lnTo>
                      <a:lnTo>
                        <a:pt x="162" y="11"/>
                      </a:lnTo>
                      <a:lnTo>
                        <a:pt x="164" y="8"/>
                      </a:lnTo>
                      <a:lnTo>
                        <a:pt x="164" y="7"/>
                      </a:lnTo>
                      <a:lnTo>
                        <a:pt x="162" y="3"/>
                      </a:lnTo>
                      <a:lnTo>
                        <a:pt x="160" y="2"/>
                      </a:lnTo>
                      <a:lnTo>
                        <a:pt x="158" y="0"/>
                      </a:lnTo>
                      <a:lnTo>
                        <a:pt x="156" y="2"/>
                      </a:lnTo>
                      <a:lnTo>
                        <a:pt x="155" y="3"/>
                      </a:lnTo>
                      <a:lnTo>
                        <a:pt x="155"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2" name="Freeform 504">
                  <a:extLst>
                    <a:ext uri="{FF2B5EF4-FFF2-40B4-BE49-F238E27FC236}">
                      <a16:creationId xmlns:a16="http://schemas.microsoft.com/office/drawing/2014/main" id="{7E12D5CB-0F43-44C9-B631-3E7E3E28C98C}"/>
                    </a:ext>
                  </a:extLst>
                </p:cNvPr>
                <p:cNvSpPr/>
                <p:nvPr/>
              </p:nvSpPr>
              <p:spPr bwMode="auto">
                <a:xfrm>
                  <a:off x="3446463" y="1190625"/>
                  <a:ext cx="82550" cy="96838"/>
                </a:xfrm>
                <a:custGeom>
                  <a:avLst/>
                  <a:gdLst/>
                  <a:ahLst/>
                  <a:cxnLst>
                    <a:cxn ang="0">
                      <a:pos x="202" y="1"/>
                    </a:cxn>
                    <a:cxn ang="0">
                      <a:pos x="202" y="1"/>
                    </a:cxn>
                    <a:cxn ang="0">
                      <a:pos x="173" y="24"/>
                    </a:cxn>
                    <a:cxn ang="0">
                      <a:pos x="145" y="50"/>
                    </a:cxn>
                    <a:cxn ang="0">
                      <a:pos x="119" y="77"/>
                    </a:cxn>
                    <a:cxn ang="0">
                      <a:pos x="107" y="92"/>
                    </a:cxn>
                    <a:cxn ang="0">
                      <a:pos x="96" y="106"/>
                    </a:cxn>
                    <a:cxn ang="0">
                      <a:pos x="96" y="106"/>
                    </a:cxn>
                    <a:cxn ang="0">
                      <a:pos x="84" y="122"/>
                    </a:cxn>
                    <a:cxn ang="0">
                      <a:pos x="71" y="137"/>
                    </a:cxn>
                    <a:cxn ang="0">
                      <a:pos x="45" y="169"/>
                    </a:cxn>
                    <a:cxn ang="0">
                      <a:pos x="33" y="184"/>
                    </a:cxn>
                    <a:cxn ang="0">
                      <a:pos x="21" y="200"/>
                    </a:cxn>
                    <a:cxn ang="0">
                      <a:pos x="11" y="217"/>
                    </a:cxn>
                    <a:cxn ang="0">
                      <a:pos x="1" y="235"/>
                    </a:cxn>
                    <a:cxn ang="0">
                      <a:pos x="1" y="235"/>
                    </a:cxn>
                    <a:cxn ang="0">
                      <a:pos x="0" y="238"/>
                    </a:cxn>
                    <a:cxn ang="0">
                      <a:pos x="0" y="239"/>
                    </a:cxn>
                    <a:cxn ang="0">
                      <a:pos x="4" y="243"/>
                    </a:cxn>
                    <a:cxn ang="0">
                      <a:pos x="5" y="245"/>
                    </a:cxn>
                    <a:cxn ang="0">
                      <a:pos x="8" y="245"/>
                    </a:cxn>
                    <a:cxn ang="0">
                      <a:pos x="9" y="243"/>
                    </a:cxn>
                    <a:cxn ang="0">
                      <a:pos x="11" y="241"/>
                    </a:cxn>
                    <a:cxn ang="0">
                      <a:pos x="11" y="241"/>
                    </a:cxn>
                    <a:cxn ang="0">
                      <a:pos x="18" y="225"/>
                    </a:cxn>
                    <a:cxn ang="0">
                      <a:pos x="28" y="211"/>
                    </a:cxn>
                    <a:cxn ang="0">
                      <a:pos x="38" y="196"/>
                    </a:cxn>
                    <a:cxn ang="0">
                      <a:pos x="50" y="182"/>
                    </a:cxn>
                    <a:cxn ang="0">
                      <a:pos x="72" y="156"/>
                    </a:cxn>
                    <a:cxn ang="0">
                      <a:pos x="94" y="128"/>
                    </a:cxn>
                    <a:cxn ang="0">
                      <a:pos x="94" y="128"/>
                    </a:cxn>
                    <a:cxn ang="0">
                      <a:pos x="119" y="95"/>
                    </a:cxn>
                    <a:cxn ang="0">
                      <a:pos x="147" y="65"/>
                    </a:cxn>
                    <a:cxn ang="0">
                      <a:pos x="175" y="37"/>
                    </a:cxn>
                    <a:cxn ang="0">
                      <a:pos x="191" y="24"/>
                    </a:cxn>
                    <a:cxn ang="0">
                      <a:pos x="207" y="10"/>
                    </a:cxn>
                    <a:cxn ang="0">
                      <a:pos x="207" y="10"/>
                    </a:cxn>
                    <a:cxn ang="0">
                      <a:pos x="208" y="9"/>
                    </a:cxn>
                    <a:cxn ang="0">
                      <a:pos x="209" y="7"/>
                    </a:cxn>
                    <a:cxn ang="0">
                      <a:pos x="208" y="3"/>
                    </a:cxn>
                    <a:cxn ang="0">
                      <a:pos x="207" y="1"/>
                    </a:cxn>
                    <a:cxn ang="0">
                      <a:pos x="205" y="0"/>
                    </a:cxn>
                    <a:cxn ang="0">
                      <a:pos x="203" y="0"/>
                    </a:cxn>
                    <a:cxn ang="0">
                      <a:pos x="202" y="1"/>
                    </a:cxn>
                    <a:cxn ang="0">
                      <a:pos x="202" y="1"/>
                    </a:cxn>
                  </a:cxnLst>
                  <a:rect l="0" t="0" r="r" b="b"/>
                  <a:pathLst>
                    <a:path w="209" h="245">
                      <a:moveTo>
                        <a:pt x="202" y="1"/>
                      </a:moveTo>
                      <a:lnTo>
                        <a:pt x="202" y="1"/>
                      </a:lnTo>
                      <a:lnTo>
                        <a:pt x="173" y="24"/>
                      </a:lnTo>
                      <a:lnTo>
                        <a:pt x="145" y="50"/>
                      </a:lnTo>
                      <a:lnTo>
                        <a:pt x="119" y="77"/>
                      </a:lnTo>
                      <a:lnTo>
                        <a:pt x="107" y="92"/>
                      </a:lnTo>
                      <a:lnTo>
                        <a:pt x="96" y="106"/>
                      </a:lnTo>
                      <a:lnTo>
                        <a:pt x="96" y="106"/>
                      </a:lnTo>
                      <a:lnTo>
                        <a:pt x="84" y="122"/>
                      </a:lnTo>
                      <a:lnTo>
                        <a:pt x="71" y="137"/>
                      </a:lnTo>
                      <a:lnTo>
                        <a:pt x="45" y="169"/>
                      </a:lnTo>
                      <a:lnTo>
                        <a:pt x="33" y="184"/>
                      </a:lnTo>
                      <a:lnTo>
                        <a:pt x="21" y="200"/>
                      </a:lnTo>
                      <a:lnTo>
                        <a:pt x="11" y="217"/>
                      </a:lnTo>
                      <a:lnTo>
                        <a:pt x="1" y="235"/>
                      </a:lnTo>
                      <a:lnTo>
                        <a:pt x="1" y="235"/>
                      </a:lnTo>
                      <a:lnTo>
                        <a:pt x="0" y="238"/>
                      </a:lnTo>
                      <a:lnTo>
                        <a:pt x="0" y="239"/>
                      </a:lnTo>
                      <a:lnTo>
                        <a:pt x="4" y="243"/>
                      </a:lnTo>
                      <a:lnTo>
                        <a:pt x="5" y="245"/>
                      </a:lnTo>
                      <a:lnTo>
                        <a:pt x="8" y="245"/>
                      </a:lnTo>
                      <a:lnTo>
                        <a:pt x="9" y="243"/>
                      </a:lnTo>
                      <a:lnTo>
                        <a:pt x="11" y="241"/>
                      </a:lnTo>
                      <a:lnTo>
                        <a:pt x="11" y="241"/>
                      </a:lnTo>
                      <a:lnTo>
                        <a:pt x="18" y="225"/>
                      </a:lnTo>
                      <a:lnTo>
                        <a:pt x="28" y="211"/>
                      </a:lnTo>
                      <a:lnTo>
                        <a:pt x="38" y="196"/>
                      </a:lnTo>
                      <a:lnTo>
                        <a:pt x="50" y="182"/>
                      </a:lnTo>
                      <a:lnTo>
                        <a:pt x="72" y="156"/>
                      </a:lnTo>
                      <a:lnTo>
                        <a:pt x="94" y="128"/>
                      </a:lnTo>
                      <a:lnTo>
                        <a:pt x="94" y="128"/>
                      </a:lnTo>
                      <a:lnTo>
                        <a:pt x="119" y="95"/>
                      </a:lnTo>
                      <a:lnTo>
                        <a:pt x="147" y="65"/>
                      </a:lnTo>
                      <a:lnTo>
                        <a:pt x="175" y="37"/>
                      </a:lnTo>
                      <a:lnTo>
                        <a:pt x="191" y="24"/>
                      </a:lnTo>
                      <a:lnTo>
                        <a:pt x="207" y="10"/>
                      </a:lnTo>
                      <a:lnTo>
                        <a:pt x="207" y="10"/>
                      </a:lnTo>
                      <a:lnTo>
                        <a:pt x="208" y="9"/>
                      </a:lnTo>
                      <a:lnTo>
                        <a:pt x="209" y="7"/>
                      </a:lnTo>
                      <a:lnTo>
                        <a:pt x="208" y="3"/>
                      </a:lnTo>
                      <a:lnTo>
                        <a:pt x="207" y="1"/>
                      </a:lnTo>
                      <a:lnTo>
                        <a:pt x="205" y="0"/>
                      </a:lnTo>
                      <a:lnTo>
                        <a:pt x="203" y="0"/>
                      </a:lnTo>
                      <a:lnTo>
                        <a:pt x="202" y="1"/>
                      </a:lnTo>
                      <a:lnTo>
                        <a:pt x="202"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3" name="Freeform 505">
                  <a:extLst>
                    <a:ext uri="{FF2B5EF4-FFF2-40B4-BE49-F238E27FC236}">
                      <a16:creationId xmlns:a16="http://schemas.microsoft.com/office/drawing/2014/main" id="{83530026-4BE1-40A5-9314-CA2A0F3EAAAA}"/>
                    </a:ext>
                  </a:extLst>
                </p:cNvPr>
                <p:cNvSpPr/>
                <p:nvPr/>
              </p:nvSpPr>
              <p:spPr bwMode="auto">
                <a:xfrm>
                  <a:off x="3448051" y="1246188"/>
                  <a:ext cx="66675" cy="82550"/>
                </a:xfrm>
                <a:custGeom>
                  <a:avLst/>
                  <a:gdLst/>
                  <a:ahLst/>
                  <a:cxnLst>
                    <a:cxn ang="0">
                      <a:pos x="157" y="3"/>
                    </a:cxn>
                    <a:cxn ang="0">
                      <a:pos x="157" y="3"/>
                    </a:cxn>
                    <a:cxn ang="0">
                      <a:pos x="136" y="32"/>
                    </a:cxn>
                    <a:cxn ang="0">
                      <a:pos x="115" y="60"/>
                    </a:cxn>
                    <a:cxn ang="0">
                      <a:pos x="94" y="89"/>
                    </a:cxn>
                    <a:cxn ang="0">
                      <a:pos x="84" y="102"/>
                    </a:cxn>
                    <a:cxn ang="0">
                      <a:pos x="71" y="115"/>
                    </a:cxn>
                    <a:cxn ang="0">
                      <a:pos x="71" y="115"/>
                    </a:cxn>
                    <a:cxn ang="0">
                      <a:pos x="52" y="134"/>
                    </a:cxn>
                    <a:cxn ang="0">
                      <a:pos x="34" y="155"/>
                    </a:cxn>
                    <a:cxn ang="0">
                      <a:pos x="16" y="176"/>
                    </a:cxn>
                    <a:cxn ang="0">
                      <a:pos x="8" y="186"/>
                    </a:cxn>
                    <a:cxn ang="0">
                      <a:pos x="1" y="196"/>
                    </a:cxn>
                    <a:cxn ang="0">
                      <a:pos x="1" y="196"/>
                    </a:cxn>
                    <a:cxn ang="0">
                      <a:pos x="0" y="199"/>
                    </a:cxn>
                    <a:cxn ang="0">
                      <a:pos x="0" y="202"/>
                    </a:cxn>
                    <a:cxn ang="0">
                      <a:pos x="3" y="204"/>
                    </a:cxn>
                    <a:cxn ang="0">
                      <a:pos x="7" y="206"/>
                    </a:cxn>
                    <a:cxn ang="0">
                      <a:pos x="9" y="204"/>
                    </a:cxn>
                    <a:cxn ang="0">
                      <a:pos x="10" y="203"/>
                    </a:cxn>
                    <a:cxn ang="0">
                      <a:pos x="10" y="203"/>
                    </a:cxn>
                    <a:cxn ang="0">
                      <a:pos x="20" y="190"/>
                    </a:cxn>
                    <a:cxn ang="0">
                      <a:pos x="29" y="178"/>
                    </a:cxn>
                    <a:cxn ang="0">
                      <a:pos x="50" y="155"/>
                    </a:cxn>
                    <a:cxn ang="0">
                      <a:pos x="72" y="131"/>
                    </a:cxn>
                    <a:cxn ang="0">
                      <a:pos x="93" y="109"/>
                    </a:cxn>
                    <a:cxn ang="0">
                      <a:pos x="93" y="109"/>
                    </a:cxn>
                    <a:cxn ang="0">
                      <a:pos x="112" y="84"/>
                    </a:cxn>
                    <a:cxn ang="0">
                      <a:pos x="131" y="59"/>
                    </a:cxn>
                    <a:cxn ang="0">
                      <a:pos x="148" y="34"/>
                    </a:cxn>
                    <a:cxn ang="0">
                      <a:pos x="166" y="8"/>
                    </a:cxn>
                    <a:cxn ang="0">
                      <a:pos x="166" y="8"/>
                    </a:cxn>
                    <a:cxn ang="0">
                      <a:pos x="167" y="7"/>
                    </a:cxn>
                    <a:cxn ang="0">
                      <a:pos x="167" y="4"/>
                    </a:cxn>
                    <a:cxn ang="0">
                      <a:pos x="166" y="3"/>
                    </a:cxn>
                    <a:cxn ang="0">
                      <a:pos x="165" y="2"/>
                    </a:cxn>
                    <a:cxn ang="0">
                      <a:pos x="161" y="0"/>
                    </a:cxn>
                    <a:cxn ang="0">
                      <a:pos x="158" y="2"/>
                    </a:cxn>
                    <a:cxn ang="0">
                      <a:pos x="157" y="3"/>
                    </a:cxn>
                    <a:cxn ang="0">
                      <a:pos x="157" y="3"/>
                    </a:cxn>
                  </a:cxnLst>
                  <a:rect l="0" t="0" r="r" b="b"/>
                  <a:pathLst>
                    <a:path w="167" h="206">
                      <a:moveTo>
                        <a:pt x="157" y="3"/>
                      </a:moveTo>
                      <a:lnTo>
                        <a:pt x="157" y="3"/>
                      </a:lnTo>
                      <a:lnTo>
                        <a:pt x="136" y="32"/>
                      </a:lnTo>
                      <a:lnTo>
                        <a:pt x="115" y="60"/>
                      </a:lnTo>
                      <a:lnTo>
                        <a:pt x="94" y="89"/>
                      </a:lnTo>
                      <a:lnTo>
                        <a:pt x="84" y="102"/>
                      </a:lnTo>
                      <a:lnTo>
                        <a:pt x="71" y="115"/>
                      </a:lnTo>
                      <a:lnTo>
                        <a:pt x="71" y="115"/>
                      </a:lnTo>
                      <a:lnTo>
                        <a:pt x="52" y="134"/>
                      </a:lnTo>
                      <a:lnTo>
                        <a:pt x="34" y="155"/>
                      </a:lnTo>
                      <a:lnTo>
                        <a:pt x="16" y="176"/>
                      </a:lnTo>
                      <a:lnTo>
                        <a:pt x="8" y="186"/>
                      </a:lnTo>
                      <a:lnTo>
                        <a:pt x="1" y="196"/>
                      </a:lnTo>
                      <a:lnTo>
                        <a:pt x="1" y="196"/>
                      </a:lnTo>
                      <a:lnTo>
                        <a:pt x="0" y="199"/>
                      </a:lnTo>
                      <a:lnTo>
                        <a:pt x="0" y="202"/>
                      </a:lnTo>
                      <a:lnTo>
                        <a:pt x="3" y="204"/>
                      </a:lnTo>
                      <a:lnTo>
                        <a:pt x="7" y="206"/>
                      </a:lnTo>
                      <a:lnTo>
                        <a:pt x="9" y="204"/>
                      </a:lnTo>
                      <a:lnTo>
                        <a:pt x="10" y="203"/>
                      </a:lnTo>
                      <a:lnTo>
                        <a:pt x="10" y="203"/>
                      </a:lnTo>
                      <a:lnTo>
                        <a:pt x="20" y="190"/>
                      </a:lnTo>
                      <a:lnTo>
                        <a:pt x="29" y="178"/>
                      </a:lnTo>
                      <a:lnTo>
                        <a:pt x="50" y="155"/>
                      </a:lnTo>
                      <a:lnTo>
                        <a:pt x="72" y="131"/>
                      </a:lnTo>
                      <a:lnTo>
                        <a:pt x="93" y="109"/>
                      </a:lnTo>
                      <a:lnTo>
                        <a:pt x="93" y="109"/>
                      </a:lnTo>
                      <a:lnTo>
                        <a:pt x="112" y="84"/>
                      </a:lnTo>
                      <a:lnTo>
                        <a:pt x="131" y="59"/>
                      </a:lnTo>
                      <a:lnTo>
                        <a:pt x="148" y="34"/>
                      </a:lnTo>
                      <a:lnTo>
                        <a:pt x="166" y="8"/>
                      </a:lnTo>
                      <a:lnTo>
                        <a:pt x="166" y="8"/>
                      </a:lnTo>
                      <a:lnTo>
                        <a:pt x="167" y="7"/>
                      </a:lnTo>
                      <a:lnTo>
                        <a:pt x="167" y="4"/>
                      </a:lnTo>
                      <a:lnTo>
                        <a:pt x="166" y="3"/>
                      </a:lnTo>
                      <a:lnTo>
                        <a:pt x="165" y="2"/>
                      </a:lnTo>
                      <a:lnTo>
                        <a:pt x="161" y="0"/>
                      </a:lnTo>
                      <a:lnTo>
                        <a:pt x="158" y="2"/>
                      </a:lnTo>
                      <a:lnTo>
                        <a:pt x="157" y="3"/>
                      </a:lnTo>
                      <a:lnTo>
                        <a:pt x="157"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4" name="Freeform 506">
                  <a:extLst>
                    <a:ext uri="{FF2B5EF4-FFF2-40B4-BE49-F238E27FC236}">
                      <a16:creationId xmlns:a16="http://schemas.microsoft.com/office/drawing/2014/main" id="{3727F501-2C23-4160-AEEA-0F3ED2A301D2}"/>
                    </a:ext>
                  </a:extLst>
                </p:cNvPr>
                <p:cNvSpPr/>
                <p:nvPr/>
              </p:nvSpPr>
              <p:spPr bwMode="auto">
                <a:xfrm>
                  <a:off x="3448051" y="1282700"/>
                  <a:ext cx="73025" cy="90488"/>
                </a:xfrm>
                <a:custGeom>
                  <a:avLst/>
                  <a:gdLst/>
                  <a:ahLst/>
                  <a:cxnLst>
                    <a:cxn ang="0">
                      <a:pos x="177" y="1"/>
                    </a:cxn>
                    <a:cxn ang="0">
                      <a:pos x="177" y="1"/>
                    </a:cxn>
                    <a:cxn ang="0">
                      <a:pos x="152" y="29"/>
                    </a:cxn>
                    <a:cxn ang="0">
                      <a:pos x="128" y="57"/>
                    </a:cxn>
                    <a:cxn ang="0">
                      <a:pos x="81" y="115"/>
                    </a:cxn>
                    <a:cxn ang="0">
                      <a:pos x="81" y="115"/>
                    </a:cxn>
                    <a:cxn ang="0">
                      <a:pos x="43" y="165"/>
                    </a:cxn>
                    <a:cxn ang="0">
                      <a:pos x="43" y="165"/>
                    </a:cxn>
                    <a:cxn ang="0">
                      <a:pos x="21" y="192"/>
                    </a:cxn>
                    <a:cxn ang="0">
                      <a:pos x="10" y="205"/>
                    </a:cxn>
                    <a:cxn ang="0">
                      <a:pos x="1" y="220"/>
                    </a:cxn>
                    <a:cxn ang="0">
                      <a:pos x="1" y="220"/>
                    </a:cxn>
                    <a:cxn ang="0">
                      <a:pos x="0" y="222"/>
                    </a:cxn>
                    <a:cxn ang="0">
                      <a:pos x="0" y="223"/>
                    </a:cxn>
                    <a:cxn ang="0">
                      <a:pos x="3" y="227"/>
                    </a:cxn>
                    <a:cxn ang="0">
                      <a:pos x="7" y="227"/>
                    </a:cxn>
                    <a:cxn ang="0">
                      <a:pos x="9" y="227"/>
                    </a:cxn>
                    <a:cxn ang="0">
                      <a:pos x="10" y="225"/>
                    </a:cxn>
                    <a:cxn ang="0">
                      <a:pos x="10" y="225"/>
                    </a:cxn>
                    <a:cxn ang="0">
                      <a:pos x="18" y="213"/>
                    </a:cxn>
                    <a:cxn ang="0">
                      <a:pos x="29" y="201"/>
                    </a:cxn>
                    <a:cxn ang="0">
                      <a:pos x="38" y="191"/>
                    </a:cxn>
                    <a:cxn ang="0">
                      <a:pos x="47" y="179"/>
                    </a:cxn>
                    <a:cxn ang="0">
                      <a:pos x="47" y="179"/>
                    </a:cxn>
                    <a:cxn ang="0">
                      <a:pos x="71" y="146"/>
                    </a:cxn>
                    <a:cxn ang="0">
                      <a:pos x="95" y="116"/>
                    </a:cxn>
                    <a:cxn ang="0">
                      <a:pos x="95" y="116"/>
                    </a:cxn>
                    <a:cxn ang="0">
                      <a:pos x="139" y="61"/>
                    </a:cxn>
                    <a:cxn ang="0">
                      <a:pos x="161" y="35"/>
                    </a:cxn>
                    <a:cxn ang="0">
                      <a:pos x="184" y="9"/>
                    </a:cxn>
                    <a:cxn ang="0">
                      <a:pos x="184" y="9"/>
                    </a:cxn>
                    <a:cxn ang="0">
                      <a:pos x="186" y="8"/>
                    </a:cxn>
                    <a:cxn ang="0">
                      <a:pos x="186" y="5"/>
                    </a:cxn>
                    <a:cxn ang="0">
                      <a:pos x="184" y="1"/>
                    </a:cxn>
                    <a:cxn ang="0">
                      <a:pos x="181" y="0"/>
                    </a:cxn>
                    <a:cxn ang="0">
                      <a:pos x="179" y="0"/>
                    </a:cxn>
                    <a:cxn ang="0">
                      <a:pos x="177" y="1"/>
                    </a:cxn>
                    <a:cxn ang="0">
                      <a:pos x="177" y="1"/>
                    </a:cxn>
                  </a:cxnLst>
                  <a:rect l="0" t="0" r="r" b="b"/>
                  <a:pathLst>
                    <a:path w="186" h="227">
                      <a:moveTo>
                        <a:pt x="177" y="1"/>
                      </a:moveTo>
                      <a:lnTo>
                        <a:pt x="177" y="1"/>
                      </a:lnTo>
                      <a:lnTo>
                        <a:pt x="152" y="29"/>
                      </a:lnTo>
                      <a:lnTo>
                        <a:pt x="128" y="57"/>
                      </a:lnTo>
                      <a:lnTo>
                        <a:pt x="81" y="115"/>
                      </a:lnTo>
                      <a:lnTo>
                        <a:pt x="81" y="115"/>
                      </a:lnTo>
                      <a:lnTo>
                        <a:pt x="43" y="165"/>
                      </a:lnTo>
                      <a:lnTo>
                        <a:pt x="43" y="165"/>
                      </a:lnTo>
                      <a:lnTo>
                        <a:pt x="21" y="192"/>
                      </a:lnTo>
                      <a:lnTo>
                        <a:pt x="10" y="205"/>
                      </a:lnTo>
                      <a:lnTo>
                        <a:pt x="1" y="220"/>
                      </a:lnTo>
                      <a:lnTo>
                        <a:pt x="1" y="220"/>
                      </a:lnTo>
                      <a:lnTo>
                        <a:pt x="0" y="222"/>
                      </a:lnTo>
                      <a:lnTo>
                        <a:pt x="0" y="223"/>
                      </a:lnTo>
                      <a:lnTo>
                        <a:pt x="3" y="227"/>
                      </a:lnTo>
                      <a:lnTo>
                        <a:pt x="7" y="227"/>
                      </a:lnTo>
                      <a:lnTo>
                        <a:pt x="9" y="227"/>
                      </a:lnTo>
                      <a:lnTo>
                        <a:pt x="10" y="225"/>
                      </a:lnTo>
                      <a:lnTo>
                        <a:pt x="10" y="225"/>
                      </a:lnTo>
                      <a:lnTo>
                        <a:pt x="18" y="213"/>
                      </a:lnTo>
                      <a:lnTo>
                        <a:pt x="29" y="201"/>
                      </a:lnTo>
                      <a:lnTo>
                        <a:pt x="38" y="191"/>
                      </a:lnTo>
                      <a:lnTo>
                        <a:pt x="47" y="179"/>
                      </a:lnTo>
                      <a:lnTo>
                        <a:pt x="47" y="179"/>
                      </a:lnTo>
                      <a:lnTo>
                        <a:pt x="71" y="146"/>
                      </a:lnTo>
                      <a:lnTo>
                        <a:pt x="95" y="116"/>
                      </a:lnTo>
                      <a:lnTo>
                        <a:pt x="95" y="116"/>
                      </a:lnTo>
                      <a:lnTo>
                        <a:pt x="139" y="61"/>
                      </a:lnTo>
                      <a:lnTo>
                        <a:pt x="161" y="35"/>
                      </a:lnTo>
                      <a:lnTo>
                        <a:pt x="184" y="9"/>
                      </a:lnTo>
                      <a:lnTo>
                        <a:pt x="184" y="9"/>
                      </a:lnTo>
                      <a:lnTo>
                        <a:pt x="186" y="8"/>
                      </a:lnTo>
                      <a:lnTo>
                        <a:pt x="186" y="5"/>
                      </a:lnTo>
                      <a:lnTo>
                        <a:pt x="184" y="1"/>
                      </a:lnTo>
                      <a:lnTo>
                        <a:pt x="181" y="0"/>
                      </a:lnTo>
                      <a:lnTo>
                        <a:pt x="179" y="0"/>
                      </a:lnTo>
                      <a:lnTo>
                        <a:pt x="177" y="1"/>
                      </a:lnTo>
                      <a:lnTo>
                        <a:pt x="177"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5" name="Freeform 507">
                  <a:extLst>
                    <a:ext uri="{FF2B5EF4-FFF2-40B4-BE49-F238E27FC236}">
                      <a16:creationId xmlns:a16="http://schemas.microsoft.com/office/drawing/2014/main" id="{A12C6882-F855-4EA8-8751-D5A217D8971C}"/>
                    </a:ext>
                  </a:extLst>
                </p:cNvPr>
                <p:cNvSpPr/>
                <p:nvPr/>
              </p:nvSpPr>
              <p:spPr bwMode="auto">
                <a:xfrm>
                  <a:off x="3452813" y="1331913"/>
                  <a:ext cx="65088" cy="82550"/>
                </a:xfrm>
                <a:custGeom>
                  <a:avLst/>
                  <a:gdLst/>
                  <a:ahLst/>
                  <a:cxnLst>
                    <a:cxn ang="0">
                      <a:pos x="153" y="2"/>
                    </a:cxn>
                    <a:cxn ang="0">
                      <a:pos x="153" y="2"/>
                    </a:cxn>
                    <a:cxn ang="0">
                      <a:pos x="63" y="116"/>
                    </a:cxn>
                    <a:cxn ang="0">
                      <a:pos x="63" y="116"/>
                    </a:cxn>
                    <a:cxn ang="0">
                      <a:pos x="44" y="136"/>
                    </a:cxn>
                    <a:cxn ang="0">
                      <a:pos x="27" y="157"/>
                    </a:cxn>
                    <a:cxn ang="0">
                      <a:pos x="19" y="168"/>
                    </a:cxn>
                    <a:cxn ang="0">
                      <a:pos x="12" y="178"/>
                    </a:cxn>
                    <a:cxn ang="0">
                      <a:pos x="5" y="190"/>
                    </a:cxn>
                    <a:cxn ang="0">
                      <a:pos x="0" y="202"/>
                    </a:cxn>
                    <a:cxn ang="0">
                      <a:pos x="0" y="202"/>
                    </a:cxn>
                    <a:cxn ang="0">
                      <a:pos x="0" y="204"/>
                    </a:cxn>
                    <a:cxn ang="0">
                      <a:pos x="0" y="207"/>
                    </a:cxn>
                    <a:cxn ang="0">
                      <a:pos x="1" y="208"/>
                    </a:cxn>
                    <a:cxn ang="0">
                      <a:pos x="4" y="208"/>
                    </a:cxn>
                    <a:cxn ang="0">
                      <a:pos x="8" y="208"/>
                    </a:cxn>
                    <a:cxn ang="0">
                      <a:pos x="9" y="207"/>
                    </a:cxn>
                    <a:cxn ang="0">
                      <a:pos x="10" y="206"/>
                    </a:cxn>
                    <a:cxn ang="0">
                      <a:pos x="10" y="206"/>
                    </a:cxn>
                    <a:cxn ang="0">
                      <a:pos x="17" y="191"/>
                    </a:cxn>
                    <a:cxn ang="0">
                      <a:pos x="25" y="178"/>
                    </a:cxn>
                    <a:cxn ang="0">
                      <a:pos x="34" y="167"/>
                    </a:cxn>
                    <a:cxn ang="0">
                      <a:pos x="43" y="153"/>
                    </a:cxn>
                    <a:cxn ang="0">
                      <a:pos x="64" y="130"/>
                    </a:cxn>
                    <a:cxn ang="0">
                      <a:pos x="83" y="106"/>
                    </a:cxn>
                    <a:cxn ang="0">
                      <a:pos x="83" y="106"/>
                    </a:cxn>
                    <a:cxn ang="0">
                      <a:pos x="162" y="10"/>
                    </a:cxn>
                    <a:cxn ang="0">
                      <a:pos x="162" y="10"/>
                    </a:cxn>
                    <a:cxn ang="0">
                      <a:pos x="162" y="8"/>
                    </a:cxn>
                    <a:cxn ang="0">
                      <a:pos x="163" y="6"/>
                    </a:cxn>
                    <a:cxn ang="0">
                      <a:pos x="161" y="2"/>
                    </a:cxn>
                    <a:cxn ang="0">
                      <a:pos x="159" y="0"/>
                    </a:cxn>
                    <a:cxn ang="0">
                      <a:pos x="157" y="0"/>
                    </a:cxn>
                    <a:cxn ang="0">
                      <a:pos x="155" y="0"/>
                    </a:cxn>
                    <a:cxn ang="0">
                      <a:pos x="153" y="2"/>
                    </a:cxn>
                    <a:cxn ang="0">
                      <a:pos x="153" y="2"/>
                    </a:cxn>
                  </a:cxnLst>
                  <a:rect l="0" t="0" r="r" b="b"/>
                  <a:pathLst>
                    <a:path w="163" h="208">
                      <a:moveTo>
                        <a:pt x="153" y="2"/>
                      </a:moveTo>
                      <a:lnTo>
                        <a:pt x="153" y="2"/>
                      </a:lnTo>
                      <a:lnTo>
                        <a:pt x="63" y="116"/>
                      </a:lnTo>
                      <a:lnTo>
                        <a:pt x="63" y="116"/>
                      </a:lnTo>
                      <a:lnTo>
                        <a:pt x="44" y="136"/>
                      </a:lnTo>
                      <a:lnTo>
                        <a:pt x="27" y="157"/>
                      </a:lnTo>
                      <a:lnTo>
                        <a:pt x="19" y="168"/>
                      </a:lnTo>
                      <a:lnTo>
                        <a:pt x="12" y="178"/>
                      </a:lnTo>
                      <a:lnTo>
                        <a:pt x="5" y="190"/>
                      </a:lnTo>
                      <a:lnTo>
                        <a:pt x="0" y="202"/>
                      </a:lnTo>
                      <a:lnTo>
                        <a:pt x="0" y="202"/>
                      </a:lnTo>
                      <a:lnTo>
                        <a:pt x="0" y="204"/>
                      </a:lnTo>
                      <a:lnTo>
                        <a:pt x="0" y="207"/>
                      </a:lnTo>
                      <a:lnTo>
                        <a:pt x="1" y="208"/>
                      </a:lnTo>
                      <a:lnTo>
                        <a:pt x="4" y="208"/>
                      </a:lnTo>
                      <a:lnTo>
                        <a:pt x="8" y="208"/>
                      </a:lnTo>
                      <a:lnTo>
                        <a:pt x="9" y="207"/>
                      </a:lnTo>
                      <a:lnTo>
                        <a:pt x="10" y="206"/>
                      </a:lnTo>
                      <a:lnTo>
                        <a:pt x="10" y="206"/>
                      </a:lnTo>
                      <a:lnTo>
                        <a:pt x="17" y="191"/>
                      </a:lnTo>
                      <a:lnTo>
                        <a:pt x="25" y="178"/>
                      </a:lnTo>
                      <a:lnTo>
                        <a:pt x="34" y="167"/>
                      </a:lnTo>
                      <a:lnTo>
                        <a:pt x="43" y="153"/>
                      </a:lnTo>
                      <a:lnTo>
                        <a:pt x="64" y="130"/>
                      </a:lnTo>
                      <a:lnTo>
                        <a:pt x="83" y="106"/>
                      </a:lnTo>
                      <a:lnTo>
                        <a:pt x="83" y="106"/>
                      </a:lnTo>
                      <a:lnTo>
                        <a:pt x="162" y="10"/>
                      </a:lnTo>
                      <a:lnTo>
                        <a:pt x="162" y="10"/>
                      </a:lnTo>
                      <a:lnTo>
                        <a:pt x="162" y="8"/>
                      </a:lnTo>
                      <a:lnTo>
                        <a:pt x="163" y="6"/>
                      </a:lnTo>
                      <a:lnTo>
                        <a:pt x="161" y="2"/>
                      </a:lnTo>
                      <a:lnTo>
                        <a:pt x="159" y="0"/>
                      </a:lnTo>
                      <a:lnTo>
                        <a:pt x="157" y="0"/>
                      </a:lnTo>
                      <a:lnTo>
                        <a:pt x="155" y="0"/>
                      </a:lnTo>
                      <a:lnTo>
                        <a:pt x="153" y="2"/>
                      </a:lnTo>
                      <a:lnTo>
                        <a:pt x="153"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6" name="Freeform 508">
                  <a:extLst>
                    <a:ext uri="{FF2B5EF4-FFF2-40B4-BE49-F238E27FC236}">
                      <a16:creationId xmlns:a16="http://schemas.microsoft.com/office/drawing/2014/main" id="{514CF158-EA24-4A78-BF47-F27219C70DCA}"/>
                    </a:ext>
                  </a:extLst>
                </p:cNvPr>
                <p:cNvSpPr/>
                <p:nvPr/>
              </p:nvSpPr>
              <p:spPr bwMode="auto">
                <a:xfrm>
                  <a:off x="3446463" y="1387475"/>
                  <a:ext cx="68263" cy="82550"/>
                </a:xfrm>
                <a:custGeom>
                  <a:avLst/>
                  <a:gdLst/>
                  <a:ahLst/>
                  <a:cxnLst>
                    <a:cxn ang="0">
                      <a:pos x="162" y="3"/>
                    </a:cxn>
                    <a:cxn ang="0">
                      <a:pos x="162" y="3"/>
                    </a:cxn>
                    <a:cxn ang="0">
                      <a:pos x="120" y="51"/>
                    </a:cxn>
                    <a:cxn ang="0">
                      <a:pos x="80" y="101"/>
                    </a:cxn>
                    <a:cxn ang="0">
                      <a:pos x="39" y="151"/>
                    </a:cxn>
                    <a:cxn ang="0">
                      <a:pos x="1" y="202"/>
                    </a:cxn>
                    <a:cxn ang="0">
                      <a:pos x="1" y="202"/>
                    </a:cxn>
                    <a:cxn ang="0">
                      <a:pos x="0" y="204"/>
                    </a:cxn>
                    <a:cxn ang="0">
                      <a:pos x="0" y="206"/>
                    </a:cxn>
                    <a:cxn ang="0">
                      <a:pos x="1" y="208"/>
                    </a:cxn>
                    <a:cxn ang="0">
                      <a:pos x="3" y="210"/>
                    </a:cxn>
                    <a:cxn ang="0">
                      <a:pos x="7" y="210"/>
                    </a:cxn>
                    <a:cxn ang="0">
                      <a:pos x="9" y="210"/>
                    </a:cxn>
                    <a:cxn ang="0">
                      <a:pos x="11" y="207"/>
                    </a:cxn>
                    <a:cxn ang="0">
                      <a:pos x="11" y="207"/>
                    </a:cxn>
                    <a:cxn ang="0">
                      <a:pos x="50" y="157"/>
                    </a:cxn>
                    <a:cxn ang="0">
                      <a:pos x="89" y="108"/>
                    </a:cxn>
                    <a:cxn ang="0">
                      <a:pos x="128" y="59"/>
                    </a:cxn>
                    <a:cxn ang="0">
                      <a:pos x="170" y="11"/>
                    </a:cxn>
                    <a:cxn ang="0">
                      <a:pos x="170" y="11"/>
                    </a:cxn>
                    <a:cxn ang="0">
                      <a:pos x="171" y="8"/>
                    </a:cxn>
                    <a:cxn ang="0">
                      <a:pos x="171" y="7"/>
                    </a:cxn>
                    <a:cxn ang="0">
                      <a:pos x="169" y="3"/>
                    </a:cxn>
                    <a:cxn ang="0">
                      <a:pos x="166" y="0"/>
                    </a:cxn>
                    <a:cxn ang="0">
                      <a:pos x="164" y="2"/>
                    </a:cxn>
                    <a:cxn ang="0">
                      <a:pos x="162" y="3"/>
                    </a:cxn>
                    <a:cxn ang="0">
                      <a:pos x="162" y="3"/>
                    </a:cxn>
                  </a:cxnLst>
                  <a:rect l="0" t="0" r="r" b="b"/>
                  <a:pathLst>
                    <a:path w="171" h="210">
                      <a:moveTo>
                        <a:pt x="162" y="3"/>
                      </a:moveTo>
                      <a:lnTo>
                        <a:pt x="162" y="3"/>
                      </a:lnTo>
                      <a:lnTo>
                        <a:pt x="120" y="51"/>
                      </a:lnTo>
                      <a:lnTo>
                        <a:pt x="80" y="101"/>
                      </a:lnTo>
                      <a:lnTo>
                        <a:pt x="39" y="151"/>
                      </a:lnTo>
                      <a:lnTo>
                        <a:pt x="1" y="202"/>
                      </a:lnTo>
                      <a:lnTo>
                        <a:pt x="1" y="202"/>
                      </a:lnTo>
                      <a:lnTo>
                        <a:pt x="0" y="204"/>
                      </a:lnTo>
                      <a:lnTo>
                        <a:pt x="0" y="206"/>
                      </a:lnTo>
                      <a:lnTo>
                        <a:pt x="1" y="208"/>
                      </a:lnTo>
                      <a:lnTo>
                        <a:pt x="3" y="210"/>
                      </a:lnTo>
                      <a:lnTo>
                        <a:pt x="7" y="210"/>
                      </a:lnTo>
                      <a:lnTo>
                        <a:pt x="9" y="210"/>
                      </a:lnTo>
                      <a:lnTo>
                        <a:pt x="11" y="207"/>
                      </a:lnTo>
                      <a:lnTo>
                        <a:pt x="11" y="207"/>
                      </a:lnTo>
                      <a:lnTo>
                        <a:pt x="50" y="157"/>
                      </a:lnTo>
                      <a:lnTo>
                        <a:pt x="89" y="108"/>
                      </a:lnTo>
                      <a:lnTo>
                        <a:pt x="128" y="59"/>
                      </a:lnTo>
                      <a:lnTo>
                        <a:pt x="170" y="11"/>
                      </a:lnTo>
                      <a:lnTo>
                        <a:pt x="170" y="11"/>
                      </a:lnTo>
                      <a:lnTo>
                        <a:pt x="171" y="8"/>
                      </a:lnTo>
                      <a:lnTo>
                        <a:pt x="171" y="7"/>
                      </a:lnTo>
                      <a:lnTo>
                        <a:pt x="169" y="3"/>
                      </a:lnTo>
                      <a:lnTo>
                        <a:pt x="166" y="0"/>
                      </a:lnTo>
                      <a:lnTo>
                        <a:pt x="164" y="2"/>
                      </a:lnTo>
                      <a:lnTo>
                        <a:pt x="162" y="3"/>
                      </a:lnTo>
                      <a:lnTo>
                        <a:pt x="162"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7" name="Freeform 509">
                  <a:extLst>
                    <a:ext uri="{FF2B5EF4-FFF2-40B4-BE49-F238E27FC236}">
                      <a16:creationId xmlns:a16="http://schemas.microsoft.com/office/drawing/2014/main" id="{B94D75EB-4FD9-460E-86F3-6E5668837C44}"/>
                    </a:ext>
                  </a:extLst>
                </p:cNvPr>
                <p:cNvSpPr/>
                <p:nvPr/>
              </p:nvSpPr>
              <p:spPr bwMode="auto">
                <a:xfrm>
                  <a:off x="3433763" y="1431925"/>
                  <a:ext cx="76200" cy="93663"/>
                </a:xfrm>
                <a:custGeom>
                  <a:avLst/>
                  <a:gdLst/>
                  <a:ahLst/>
                  <a:cxnLst>
                    <a:cxn ang="0">
                      <a:pos x="183" y="3"/>
                    </a:cxn>
                    <a:cxn ang="0">
                      <a:pos x="183" y="3"/>
                    </a:cxn>
                    <a:cxn ang="0">
                      <a:pos x="174" y="16"/>
                    </a:cxn>
                    <a:cxn ang="0">
                      <a:pos x="162" y="28"/>
                    </a:cxn>
                    <a:cxn ang="0">
                      <a:pos x="139" y="51"/>
                    </a:cxn>
                    <a:cxn ang="0">
                      <a:pos x="139" y="51"/>
                    </a:cxn>
                    <a:cxn ang="0">
                      <a:pos x="115" y="78"/>
                    </a:cxn>
                    <a:cxn ang="0">
                      <a:pos x="92" y="106"/>
                    </a:cxn>
                    <a:cxn ang="0">
                      <a:pos x="92" y="106"/>
                    </a:cxn>
                    <a:cxn ang="0">
                      <a:pos x="68" y="135"/>
                    </a:cxn>
                    <a:cxn ang="0">
                      <a:pos x="43" y="165"/>
                    </a:cxn>
                    <a:cxn ang="0">
                      <a:pos x="31" y="180"/>
                    </a:cxn>
                    <a:cxn ang="0">
                      <a:pos x="21" y="194"/>
                    </a:cxn>
                    <a:cxn ang="0">
                      <a:pos x="11" y="211"/>
                    </a:cxn>
                    <a:cxn ang="0">
                      <a:pos x="0" y="228"/>
                    </a:cxn>
                    <a:cxn ang="0">
                      <a:pos x="0" y="228"/>
                    </a:cxn>
                    <a:cxn ang="0">
                      <a:pos x="0" y="231"/>
                    </a:cxn>
                    <a:cxn ang="0">
                      <a:pos x="0" y="232"/>
                    </a:cxn>
                    <a:cxn ang="0">
                      <a:pos x="3" y="236"/>
                    </a:cxn>
                    <a:cxn ang="0">
                      <a:pos x="7" y="236"/>
                    </a:cxn>
                    <a:cxn ang="0">
                      <a:pos x="9" y="236"/>
                    </a:cxn>
                    <a:cxn ang="0">
                      <a:pos x="11" y="233"/>
                    </a:cxn>
                    <a:cxn ang="0">
                      <a:pos x="11" y="233"/>
                    </a:cxn>
                    <a:cxn ang="0">
                      <a:pos x="20" y="218"/>
                    </a:cxn>
                    <a:cxn ang="0">
                      <a:pos x="29" y="202"/>
                    </a:cxn>
                    <a:cxn ang="0">
                      <a:pos x="39" y="187"/>
                    </a:cxn>
                    <a:cxn ang="0">
                      <a:pos x="51" y="174"/>
                    </a:cxn>
                    <a:cxn ang="0">
                      <a:pos x="73" y="147"/>
                    </a:cxn>
                    <a:cxn ang="0">
                      <a:pos x="96" y="119"/>
                    </a:cxn>
                    <a:cxn ang="0">
                      <a:pos x="96" y="119"/>
                    </a:cxn>
                    <a:cxn ang="0">
                      <a:pos x="110" y="102"/>
                    </a:cxn>
                    <a:cxn ang="0">
                      <a:pos x="124" y="84"/>
                    </a:cxn>
                    <a:cxn ang="0">
                      <a:pos x="154" y="51"/>
                    </a:cxn>
                    <a:cxn ang="0">
                      <a:pos x="154" y="51"/>
                    </a:cxn>
                    <a:cxn ang="0">
                      <a:pos x="175" y="32"/>
                    </a:cxn>
                    <a:cxn ang="0">
                      <a:pos x="184" y="21"/>
                    </a:cxn>
                    <a:cxn ang="0">
                      <a:pos x="194" y="8"/>
                    </a:cxn>
                    <a:cxn ang="0">
                      <a:pos x="194" y="8"/>
                    </a:cxn>
                    <a:cxn ang="0">
                      <a:pos x="194" y="7"/>
                    </a:cxn>
                    <a:cxn ang="0">
                      <a:pos x="194" y="4"/>
                    </a:cxn>
                    <a:cxn ang="0">
                      <a:pos x="191" y="2"/>
                    </a:cxn>
                    <a:cxn ang="0">
                      <a:pos x="187" y="0"/>
                    </a:cxn>
                    <a:cxn ang="0">
                      <a:pos x="184" y="2"/>
                    </a:cxn>
                    <a:cxn ang="0">
                      <a:pos x="183" y="3"/>
                    </a:cxn>
                    <a:cxn ang="0">
                      <a:pos x="183" y="3"/>
                    </a:cxn>
                  </a:cxnLst>
                  <a:rect l="0" t="0" r="r" b="b"/>
                  <a:pathLst>
                    <a:path w="194" h="236">
                      <a:moveTo>
                        <a:pt x="183" y="3"/>
                      </a:moveTo>
                      <a:lnTo>
                        <a:pt x="183" y="3"/>
                      </a:lnTo>
                      <a:lnTo>
                        <a:pt x="174" y="16"/>
                      </a:lnTo>
                      <a:lnTo>
                        <a:pt x="162" y="28"/>
                      </a:lnTo>
                      <a:lnTo>
                        <a:pt x="139" y="51"/>
                      </a:lnTo>
                      <a:lnTo>
                        <a:pt x="139" y="51"/>
                      </a:lnTo>
                      <a:lnTo>
                        <a:pt x="115" y="78"/>
                      </a:lnTo>
                      <a:lnTo>
                        <a:pt x="92" y="106"/>
                      </a:lnTo>
                      <a:lnTo>
                        <a:pt x="92" y="106"/>
                      </a:lnTo>
                      <a:lnTo>
                        <a:pt x="68" y="135"/>
                      </a:lnTo>
                      <a:lnTo>
                        <a:pt x="43" y="165"/>
                      </a:lnTo>
                      <a:lnTo>
                        <a:pt x="31" y="180"/>
                      </a:lnTo>
                      <a:lnTo>
                        <a:pt x="21" y="194"/>
                      </a:lnTo>
                      <a:lnTo>
                        <a:pt x="11" y="211"/>
                      </a:lnTo>
                      <a:lnTo>
                        <a:pt x="0" y="228"/>
                      </a:lnTo>
                      <a:lnTo>
                        <a:pt x="0" y="228"/>
                      </a:lnTo>
                      <a:lnTo>
                        <a:pt x="0" y="231"/>
                      </a:lnTo>
                      <a:lnTo>
                        <a:pt x="0" y="232"/>
                      </a:lnTo>
                      <a:lnTo>
                        <a:pt x="3" y="236"/>
                      </a:lnTo>
                      <a:lnTo>
                        <a:pt x="7" y="236"/>
                      </a:lnTo>
                      <a:lnTo>
                        <a:pt x="9" y="236"/>
                      </a:lnTo>
                      <a:lnTo>
                        <a:pt x="11" y="233"/>
                      </a:lnTo>
                      <a:lnTo>
                        <a:pt x="11" y="233"/>
                      </a:lnTo>
                      <a:lnTo>
                        <a:pt x="20" y="218"/>
                      </a:lnTo>
                      <a:lnTo>
                        <a:pt x="29" y="202"/>
                      </a:lnTo>
                      <a:lnTo>
                        <a:pt x="39" y="187"/>
                      </a:lnTo>
                      <a:lnTo>
                        <a:pt x="51" y="174"/>
                      </a:lnTo>
                      <a:lnTo>
                        <a:pt x="73" y="147"/>
                      </a:lnTo>
                      <a:lnTo>
                        <a:pt x="96" y="119"/>
                      </a:lnTo>
                      <a:lnTo>
                        <a:pt x="96" y="119"/>
                      </a:lnTo>
                      <a:lnTo>
                        <a:pt x="110" y="102"/>
                      </a:lnTo>
                      <a:lnTo>
                        <a:pt x="124" y="84"/>
                      </a:lnTo>
                      <a:lnTo>
                        <a:pt x="154" y="51"/>
                      </a:lnTo>
                      <a:lnTo>
                        <a:pt x="154" y="51"/>
                      </a:lnTo>
                      <a:lnTo>
                        <a:pt x="175" y="32"/>
                      </a:lnTo>
                      <a:lnTo>
                        <a:pt x="184" y="21"/>
                      </a:lnTo>
                      <a:lnTo>
                        <a:pt x="194" y="8"/>
                      </a:lnTo>
                      <a:lnTo>
                        <a:pt x="194" y="8"/>
                      </a:lnTo>
                      <a:lnTo>
                        <a:pt x="194" y="7"/>
                      </a:lnTo>
                      <a:lnTo>
                        <a:pt x="194" y="4"/>
                      </a:lnTo>
                      <a:lnTo>
                        <a:pt x="191" y="2"/>
                      </a:lnTo>
                      <a:lnTo>
                        <a:pt x="187" y="0"/>
                      </a:lnTo>
                      <a:lnTo>
                        <a:pt x="184" y="2"/>
                      </a:lnTo>
                      <a:lnTo>
                        <a:pt x="183" y="3"/>
                      </a:lnTo>
                      <a:lnTo>
                        <a:pt x="183"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8" name="Freeform 510">
                  <a:extLst>
                    <a:ext uri="{FF2B5EF4-FFF2-40B4-BE49-F238E27FC236}">
                      <a16:creationId xmlns:a16="http://schemas.microsoft.com/office/drawing/2014/main" id="{B90506DE-3F6C-421C-B60E-3E43A8BCDF65}"/>
                    </a:ext>
                  </a:extLst>
                </p:cNvPr>
                <p:cNvSpPr/>
                <p:nvPr/>
              </p:nvSpPr>
              <p:spPr bwMode="auto">
                <a:xfrm>
                  <a:off x="3438526" y="1466850"/>
                  <a:ext cx="76200" cy="87313"/>
                </a:xfrm>
                <a:custGeom>
                  <a:avLst/>
                  <a:gdLst/>
                  <a:ahLst/>
                  <a:cxnLst>
                    <a:cxn ang="0">
                      <a:pos x="179" y="3"/>
                    </a:cxn>
                    <a:cxn ang="0">
                      <a:pos x="179" y="3"/>
                    </a:cxn>
                    <a:cxn ang="0">
                      <a:pos x="158" y="37"/>
                    </a:cxn>
                    <a:cxn ang="0">
                      <a:pos x="136" y="69"/>
                    </a:cxn>
                    <a:cxn ang="0">
                      <a:pos x="112" y="101"/>
                    </a:cxn>
                    <a:cxn ang="0">
                      <a:pos x="99" y="116"/>
                    </a:cxn>
                    <a:cxn ang="0">
                      <a:pos x="86" y="132"/>
                    </a:cxn>
                    <a:cxn ang="0">
                      <a:pos x="86" y="132"/>
                    </a:cxn>
                    <a:cxn ang="0">
                      <a:pos x="74" y="144"/>
                    </a:cxn>
                    <a:cxn ang="0">
                      <a:pos x="61" y="156"/>
                    </a:cxn>
                    <a:cxn ang="0">
                      <a:pos x="34" y="177"/>
                    </a:cxn>
                    <a:cxn ang="0">
                      <a:pos x="34" y="177"/>
                    </a:cxn>
                    <a:cxn ang="0">
                      <a:pos x="23" y="183"/>
                    </a:cxn>
                    <a:cxn ang="0">
                      <a:pos x="14" y="190"/>
                    </a:cxn>
                    <a:cxn ang="0">
                      <a:pos x="6" y="198"/>
                    </a:cxn>
                    <a:cxn ang="0">
                      <a:pos x="0" y="208"/>
                    </a:cxn>
                    <a:cxn ang="0">
                      <a:pos x="0" y="208"/>
                    </a:cxn>
                    <a:cxn ang="0">
                      <a:pos x="0" y="211"/>
                    </a:cxn>
                    <a:cxn ang="0">
                      <a:pos x="0" y="213"/>
                    </a:cxn>
                    <a:cxn ang="0">
                      <a:pos x="2" y="216"/>
                    </a:cxn>
                    <a:cxn ang="0">
                      <a:pos x="6" y="217"/>
                    </a:cxn>
                    <a:cxn ang="0">
                      <a:pos x="8" y="216"/>
                    </a:cxn>
                    <a:cxn ang="0">
                      <a:pos x="10" y="213"/>
                    </a:cxn>
                    <a:cxn ang="0">
                      <a:pos x="10" y="213"/>
                    </a:cxn>
                    <a:cxn ang="0">
                      <a:pos x="14" y="208"/>
                    </a:cxn>
                    <a:cxn ang="0">
                      <a:pos x="19" y="201"/>
                    </a:cxn>
                    <a:cxn ang="0">
                      <a:pos x="31" y="191"/>
                    </a:cxn>
                    <a:cxn ang="0">
                      <a:pos x="44" y="182"/>
                    </a:cxn>
                    <a:cxn ang="0">
                      <a:pos x="57" y="173"/>
                    </a:cxn>
                    <a:cxn ang="0">
                      <a:pos x="57" y="173"/>
                    </a:cxn>
                    <a:cxn ang="0">
                      <a:pos x="70" y="162"/>
                    </a:cxn>
                    <a:cxn ang="0">
                      <a:pos x="83" y="150"/>
                    </a:cxn>
                    <a:cxn ang="0">
                      <a:pos x="95" y="139"/>
                    </a:cxn>
                    <a:cxn ang="0">
                      <a:pos x="106" y="127"/>
                    </a:cxn>
                    <a:cxn ang="0">
                      <a:pos x="106" y="127"/>
                    </a:cxn>
                    <a:cxn ang="0">
                      <a:pos x="129" y="98"/>
                    </a:cxn>
                    <a:cxn ang="0">
                      <a:pos x="150" y="69"/>
                    </a:cxn>
                    <a:cxn ang="0">
                      <a:pos x="170" y="39"/>
                    </a:cxn>
                    <a:cxn ang="0">
                      <a:pos x="188" y="8"/>
                    </a:cxn>
                    <a:cxn ang="0">
                      <a:pos x="188" y="8"/>
                    </a:cxn>
                    <a:cxn ang="0">
                      <a:pos x="189" y="7"/>
                    </a:cxn>
                    <a:cxn ang="0">
                      <a:pos x="189" y="4"/>
                    </a:cxn>
                    <a:cxn ang="0">
                      <a:pos x="187" y="0"/>
                    </a:cxn>
                    <a:cxn ang="0">
                      <a:pos x="183" y="0"/>
                    </a:cxn>
                    <a:cxn ang="0">
                      <a:pos x="180" y="1"/>
                    </a:cxn>
                    <a:cxn ang="0">
                      <a:pos x="179" y="3"/>
                    </a:cxn>
                    <a:cxn ang="0">
                      <a:pos x="179" y="3"/>
                    </a:cxn>
                  </a:cxnLst>
                  <a:rect l="0" t="0" r="r" b="b"/>
                  <a:pathLst>
                    <a:path w="189" h="217">
                      <a:moveTo>
                        <a:pt x="179" y="3"/>
                      </a:moveTo>
                      <a:lnTo>
                        <a:pt x="179" y="3"/>
                      </a:lnTo>
                      <a:lnTo>
                        <a:pt x="158" y="37"/>
                      </a:lnTo>
                      <a:lnTo>
                        <a:pt x="136" y="69"/>
                      </a:lnTo>
                      <a:lnTo>
                        <a:pt x="112" y="101"/>
                      </a:lnTo>
                      <a:lnTo>
                        <a:pt x="99" y="116"/>
                      </a:lnTo>
                      <a:lnTo>
                        <a:pt x="86" y="132"/>
                      </a:lnTo>
                      <a:lnTo>
                        <a:pt x="86" y="132"/>
                      </a:lnTo>
                      <a:lnTo>
                        <a:pt x="74" y="144"/>
                      </a:lnTo>
                      <a:lnTo>
                        <a:pt x="61" y="156"/>
                      </a:lnTo>
                      <a:lnTo>
                        <a:pt x="34" y="177"/>
                      </a:lnTo>
                      <a:lnTo>
                        <a:pt x="34" y="177"/>
                      </a:lnTo>
                      <a:lnTo>
                        <a:pt x="23" y="183"/>
                      </a:lnTo>
                      <a:lnTo>
                        <a:pt x="14" y="190"/>
                      </a:lnTo>
                      <a:lnTo>
                        <a:pt x="6" y="198"/>
                      </a:lnTo>
                      <a:lnTo>
                        <a:pt x="0" y="208"/>
                      </a:lnTo>
                      <a:lnTo>
                        <a:pt x="0" y="208"/>
                      </a:lnTo>
                      <a:lnTo>
                        <a:pt x="0" y="211"/>
                      </a:lnTo>
                      <a:lnTo>
                        <a:pt x="0" y="213"/>
                      </a:lnTo>
                      <a:lnTo>
                        <a:pt x="2" y="216"/>
                      </a:lnTo>
                      <a:lnTo>
                        <a:pt x="6" y="217"/>
                      </a:lnTo>
                      <a:lnTo>
                        <a:pt x="8" y="216"/>
                      </a:lnTo>
                      <a:lnTo>
                        <a:pt x="10" y="213"/>
                      </a:lnTo>
                      <a:lnTo>
                        <a:pt x="10" y="213"/>
                      </a:lnTo>
                      <a:lnTo>
                        <a:pt x="14" y="208"/>
                      </a:lnTo>
                      <a:lnTo>
                        <a:pt x="19" y="201"/>
                      </a:lnTo>
                      <a:lnTo>
                        <a:pt x="31" y="191"/>
                      </a:lnTo>
                      <a:lnTo>
                        <a:pt x="44" y="182"/>
                      </a:lnTo>
                      <a:lnTo>
                        <a:pt x="57" y="173"/>
                      </a:lnTo>
                      <a:lnTo>
                        <a:pt x="57" y="173"/>
                      </a:lnTo>
                      <a:lnTo>
                        <a:pt x="70" y="162"/>
                      </a:lnTo>
                      <a:lnTo>
                        <a:pt x="83" y="150"/>
                      </a:lnTo>
                      <a:lnTo>
                        <a:pt x="95" y="139"/>
                      </a:lnTo>
                      <a:lnTo>
                        <a:pt x="106" y="127"/>
                      </a:lnTo>
                      <a:lnTo>
                        <a:pt x="106" y="127"/>
                      </a:lnTo>
                      <a:lnTo>
                        <a:pt x="129" y="98"/>
                      </a:lnTo>
                      <a:lnTo>
                        <a:pt x="150" y="69"/>
                      </a:lnTo>
                      <a:lnTo>
                        <a:pt x="170" y="39"/>
                      </a:lnTo>
                      <a:lnTo>
                        <a:pt x="188" y="8"/>
                      </a:lnTo>
                      <a:lnTo>
                        <a:pt x="188" y="8"/>
                      </a:lnTo>
                      <a:lnTo>
                        <a:pt x="189" y="7"/>
                      </a:lnTo>
                      <a:lnTo>
                        <a:pt x="189" y="4"/>
                      </a:lnTo>
                      <a:lnTo>
                        <a:pt x="187" y="0"/>
                      </a:lnTo>
                      <a:lnTo>
                        <a:pt x="183" y="0"/>
                      </a:lnTo>
                      <a:lnTo>
                        <a:pt x="180" y="1"/>
                      </a:lnTo>
                      <a:lnTo>
                        <a:pt x="179" y="3"/>
                      </a:lnTo>
                      <a:lnTo>
                        <a:pt x="179"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9" name="Freeform 511">
                  <a:extLst>
                    <a:ext uri="{FF2B5EF4-FFF2-40B4-BE49-F238E27FC236}">
                      <a16:creationId xmlns:a16="http://schemas.microsoft.com/office/drawing/2014/main" id="{394AC2A3-F609-46EE-8321-34DA3AA3588C}"/>
                    </a:ext>
                  </a:extLst>
                </p:cNvPr>
                <p:cNvSpPr/>
                <p:nvPr/>
              </p:nvSpPr>
              <p:spPr bwMode="auto">
                <a:xfrm>
                  <a:off x="3465513" y="1516063"/>
                  <a:ext cx="52388" cy="65088"/>
                </a:xfrm>
                <a:custGeom>
                  <a:avLst/>
                  <a:gdLst/>
                  <a:ahLst/>
                  <a:cxnLst>
                    <a:cxn ang="0">
                      <a:pos x="119" y="1"/>
                    </a:cxn>
                    <a:cxn ang="0">
                      <a:pos x="119" y="1"/>
                    </a:cxn>
                    <a:cxn ang="0">
                      <a:pos x="85" y="34"/>
                    </a:cxn>
                    <a:cxn ang="0">
                      <a:pos x="68" y="51"/>
                    </a:cxn>
                    <a:cxn ang="0">
                      <a:pos x="52" y="69"/>
                    </a:cxn>
                    <a:cxn ang="0">
                      <a:pos x="52" y="69"/>
                    </a:cxn>
                    <a:cxn ang="0">
                      <a:pos x="38" y="90"/>
                    </a:cxn>
                    <a:cxn ang="0">
                      <a:pos x="25" y="111"/>
                    </a:cxn>
                    <a:cxn ang="0">
                      <a:pos x="12" y="132"/>
                    </a:cxn>
                    <a:cxn ang="0">
                      <a:pos x="0" y="154"/>
                    </a:cxn>
                    <a:cxn ang="0">
                      <a:pos x="0" y="154"/>
                    </a:cxn>
                    <a:cxn ang="0">
                      <a:pos x="0" y="157"/>
                    </a:cxn>
                    <a:cxn ang="0">
                      <a:pos x="0" y="159"/>
                    </a:cxn>
                    <a:cxn ang="0">
                      <a:pos x="2" y="162"/>
                    </a:cxn>
                    <a:cxn ang="0">
                      <a:pos x="5" y="163"/>
                    </a:cxn>
                    <a:cxn ang="0">
                      <a:pos x="8" y="163"/>
                    </a:cxn>
                    <a:cxn ang="0">
                      <a:pos x="9" y="162"/>
                    </a:cxn>
                    <a:cxn ang="0">
                      <a:pos x="10" y="161"/>
                    </a:cxn>
                    <a:cxn ang="0">
                      <a:pos x="10" y="161"/>
                    </a:cxn>
                    <a:cxn ang="0">
                      <a:pos x="21" y="140"/>
                    </a:cxn>
                    <a:cxn ang="0">
                      <a:pos x="31" y="120"/>
                    </a:cxn>
                    <a:cxn ang="0">
                      <a:pos x="43" y="102"/>
                    </a:cxn>
                    <a:cxn ang="0">
                      <a:pos x="57" y="83"/>
                    </a:cxn>
                    <a:cxn ang="0">
                      <a:pos x="57" y="83"/>
                    </a:cxn>
                    <a:cxn ang="0">
                      <a:pos x="73" y="62"/>
                    </a:cxn>
                    <a:cxn ang="0">
                      <a:pos x="90" y="44"/>
                    </a:cxn>
                    <a:cxn ang="0">
                      <a:pos x="128" y="9"/>
                    </a:cxn>
                    <a:cxn ang="0">
                      <a:pos x="128" y="9"/>
                    </a:cxn>
                    <a:cxn ang="0">
                      <a:pos x="129" y="8"/>
                    </a:cxn>
                    <a:cxn ang="0">
                      <a:pos x="129" y="5"/>
                    </a:cxn>
                    <a:cxn ang="0">
                      <a:pos x="127" y="1"/>
                    </a:cxn>
                    <a:cxn ang="0">
                      <a:pos x="124" y="0"/>
                    </a:cxn>
                    <a:cxn ang="0">
                      <a:pos x="121" y="0"/>
                    </a:cxn>
                    <a:cxn ang="0">
                      <a:pos x="119" y="1"/>
                    </a:cxn>
                    <a:cxn ang="0">
                      <a:pos x="119" y="1"/>
                    </a:cxn>
                  </a:cxnLst>
                  <a:rect l="0" t="0" r="r" b="b"/>
                  <a:pathLst>
                    <a:path w="129" h="163">
                      <a:moveTo>
                        <a:pt x="119" y="1"/>
                      </a:moveTo>
                      <a:lnTo>
                        <a:pt x="119" y="1"/>
                      </a:lnTo>
                      <a:lnTo>
                        <a:pt x="85" y="34"/>
                      </a:lnTo>
                      <a:lnTo>
                        <a:pt x="68" y="51"/>
                      </a:lnTo>
                      <a:lnTo>
                        <a:pt x="52" y="69"/>
                      </a:lnTo>
                      <a:lnTo>
                        <a:pt x="52" y="69"/>
                      </a:lnTo>
                      <a:lnTo>
                        <a:pt x="38" y="90"/>
                      </a:lnTo>
                      <a:lnTo>
                        <a:pt x="25" y="111"/>
                      </a:lnTo>
                      <a:lnTo>
                        <a:pt x="12" y="132"/>
                      </a:lnTo>
                      <a:lnTo>
                        <a:pt x="0" y="154"/>
                      </a:lnTo>
                      <a:lnTo>
                        <a:pt x="0" y="154"/>
                      </a:lnTo>
                      <a:lnTo>
                        <a:pt x="0" y="157"/>
                      </a:lnTo>
                      <a:lnTo>
                        <a:pt x="0" y="159"/>
                      </a:lnTo>
                      <a:lnTo>
                        <a:pt x="2" y="162"/>
                      </a:lnTo>
                      <a:lnTo>
                        <a:pt x="5" y="163"/>
                      </a:lnTo>
                      <a:lnTo>
                        <a:pt x="8" y="163"/>
                      </a:lnTo>
                      <a:lnTo>
                        <a:pt x="9" y="162"/>
                      </a:lnTo>
                      <a:lnTo>
                        <a:pt x="10" y="161"/>
                      </a:lnTo>
                      <a:lnTo>
                        <a:pt x="10" y="161"/>
                      </a:lnTo>
                      <a:lnTo>
                        <a:pt x="21" y="140"/>
                      </a:lnTo>
                      <a:lnTo>
                        <a:pt x="31" y="120"/>
                      </a:lnTo>
                      <a:lnTo>
                        <a:pt x="43" y="102"/>
                      </a:lnTo>
                      <a:lnTo>
                        <a:pt x="57" y="83"/>
                      </a:lnTo>
                      <a:lnTo>
                        <a:pt x="57" y="83"/>
                      </a:lnTo>
                      <a:lnTo>
                        <a:pt x="73" y="62"/>
                      </a:lnTo>
                      <a:lnTo>
                        <a:pt x="90" y="44"/>
                      </a:lnTo>
                      <a:lnTo>
                        <a:pt x="128" y="9"/>
                      </a:lnTo>
                      <a:lnTo>
                        <a:pt x="128" y="9"/>
                      </a:lnTo>
                      <a:lnTo>
                        <a:pt x="129" y="8"/>
                      </a:lnTo>
                      <a:lnTo>
                        <a:pt x="129" y="5"/>
                      </a:lnTo>
                      <a:lnTo>
                        <a:pt x="127" y="1"/>
                      </a:lnTo>
                      <a:lnTo>
                        <a:pt x="124" y="0"/>
                      </a:lnTo>
                      <a:lnTo>
                        <a:pt x="121" y="0"/>
                      </a:lnTo>
                      <a:lnTo>
                        <a:pt x="119" y="1"/>
                      </a:lnTo>
                      <a:lnTo>
                        <a:pt x="119"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0" name="Freeform 512">
                  <a:extLst>
                    <a:ext uri="{FF2B5EF4-FFF2-40B4-BE49-F238E27FC236}">
                      <a16:creationId xmlns:a16="http://schemas.microsoft.com/office/drawing/2014/main" id="{1675A6AC-E823-46FF-870F-0F84F75ACA46}"/>
                    </a:ext>
                  </a:extLst>
                </p:cNvPr>
                <p:cNvSpPr>
                  <a:spLocks noEditPoints="1"/>
                </p:cNvSpPr>
                <p:nvPr/>
              </p:nvSpPr>
              <p:spPr bwMode="auto">
                <a:xfrm>
                  <a:off x="3119438" y="1393825"/>
                  <a:ext cx="277813" cy="128588"/>
                </a:xfrm>
                <a:custGeom>
                  <a:avLst/>
                  <a:gdLst/>
                  <a:ahLst/>
                  <a:cxnLst>
                    <a:cxn ang="0">
                      <a:pos x="661" y="10"/>
                    </a:cxn>
                    <a:cxn ang="0">
                      <a:pos x="647" y="6"/>
                    </a:cxn>
                    <a:cxn ang="0">
                      <a:pos x="256" y="6"/>
                    </a:cxn>
                    <a:cxn ang="0">
                      <a:pos x="24" y="0"/>
                    </a:cxn>
                    <a:cxn ang="0">
                      <a:pos x="13" y="1"/>
                    </a:cxn>
                    <a:cxn ang="0">
                      <a:pos x="4" y="10"/>
                    </a:cxn>
                    <a:cxn ang="0">
                      <a:pos x="1" y="23"/>
                    </a:cxn>
                    <a:cxn ang="0">
                      <a:pos x="3" y="65"/>
                    </a:cxn>
                    <a:cxn ang="0">
                      <a:pos x="14" y="129"/>
                    </a:cxn>
                    <a:cxn ang="0">
                      <a:pos x="31" y="171"/>
                    </a:cxn>
                    <a:cxn ang="0">
                      <a:pos x="56" y="210"/>
                    </a:cxn>
                    <a:cxn ang="0">
                      <a:pos x="92" y="247"/>
                    </a:cxn>
                    <a:cxn ang="0">
                      <a:pos x="119" y="268"/>
                    </a:cxn>
                    <a:cxn ang="0">
                      <a:pos x="162" y="291"/>
                    </a:cxn>
                    <a:cxn ang="0">
                      <a:pos x="226" y="311"/>
                    </a:cxn>
                    <a:cxn ang="0">
                      <a:pos x="326" y="321"/>
                    </a:cxn>
                    <a:cxn ang="0">
                      <a:pos x="391" y="319"/>
                    </a:cxn>
                    <a:cxn ang="0">
                      <a:pos x="492" y="307"/>
                    </a:cxn>
                    <a:cxn ang="0">
                      <a:pos x="570" y="281"/>
                    </a:cxn>
                    <a:cxn ang="0">
                      <a:pos x="615" y="256"/>
                    </a:cxn>
                    <a:cxn ang="0">
                      <a:pos x="642" y="235"/>
                    </a:cxn>
                    <a:cxn ang="0">
                      <a:pos x="670" y="197"/>
                    </a:cxn>
                    <a:cxn ang="0">
                      <a:pos x="685" y="155"/>
                    </a:cxn>
                    <a:cxn ang="0">
                      <a:pos x="696" y="94"/>
                    </a:cxn>
                    <a:cxn ang="0">
                      <a:pos x="700" y="22"/>
                    </a:cxn>
                    <a:cxn ang="0">
                      <a:pos x="688" y="9"/>
                    </a:cxn>
                    <a:cxn ang="0">
                      <a:pos x="668" y="10"/>
                    </a:cxn>
                    <a:cxn ang="0">
                      <a:pos x="579" y="226"/>
                    </a:cxn>
                    <a:cxn ang="0">
                      <a:pos x="556" y="239"/>
                    </a:cxn>
                    <a:cxn ang="0">
                      <a:pos x="481" y="264"/>
                    </a:cxn>
                    <a:cxn ang="0">
                      <a:pos x="375" y="274"/>
                    </a:cxn>
                    <a:cxn ang="0">
                      <a:pos x="322" y="274"/>
                    </a:cxn>
                    <a:cxn ang="0">
                      <a:pos x="242" y="266"/>
                    </a:cxn>
                    <a:cxn ang="0">
                      <a:pos x="165" y="243"/>
                    </a:cxn>
                    <a:cxn ang="0">
                      <a:pos x="136" y="229"/>
                    </a:cxn>
                    <a:cxn ang="0">
                      <a:pos x="102" y="198"/>
                    </a:cxn>
                    <a:cxn ang="0">
                      <a:pos x="77" y="162"/>
                    </a:cxn>
                    <a:cxn ang="0">
                      <a:pos x="60" y="120"/>
                    </a:cxn>
                    <a:cxn ang="0">
                      <a:pos x="47" y="45"/>
                    </a:cxn>
                    <a:cxn ang="0">
                      <a:pos x="182" y="49"/>
                    </a:cxn>
                    <a:cxn ang="0">
                      <a:pos x="647" y="52"/>
                    </a:cxn>
                    <a:cxn ang="0">
                      <a:pos x="653" y="52"/>
                    </a:cxn>
                    <a:cxn ang="0">
                      <a:pos x="645" y="125"/>
                    </a:cxn>
                    <a:cxn ang="0">
                      <a:pos x="629" y="170"/>
                    </a:cxn>
                    <a:cxn ang="0">
                      <a:pos x="610" y="200"/>
                    </a:cxn>
                    <a:cxn ang="0">
                      <a:pos x="579" y="226"/>
                    </a:cxn>
                  </a:cxnLst>
                  <a:rect l="0" t="0" r="r" b="b"/>
                  <a:pathLst>
                    <a:path w="700" h="321">
                      <a:moveTo>
                        <a:pt x="663" y="13"/>
                      </a:moveTo>
                      <a:lnTo>
                        <a:pt x="663" y="13"/>
                      </a:lnTo>
                      <a:lnTo>
                        <a:pt x="661" y="10"/>
                      </a:lnTo>
                      <a:lnTo>
                        <a:pt x="657" y="9"/>
                      </a:lnTo>
                      <a:lnTo>
                        <a:pt x="651" y="8"/>
                      </a:lnTo>
                      <a:lnTo>
                        <a:pt x="647" y="6"/>
                      </a:lnTo>
                      <a:lnTo>
                        <a:pt x="335" y="6"/>
                      </a:lnTo>
                      <a:lnTo>
                        <a:pt x="335" y="6"/>
                      </a:lnTo>
                      <a:lnTo>
                        <a:pt x="256" y="6"/>
                      </a:lnTo>
                      <a:lnTo>
                        <a:pt x="179" y="4"/>
                      </a:lnTo>
                      <a:lnTo>
                        <a:pt x="101" y="1"/>
                      </a:lnTo>
                      <a:lnTo>
                        <a:pt x="24" y="0"/>
                      </a:lnTo>
                      <a:lnTo>
                        <a:pt x="24" y="0"/>
                      </a:lnTo>
                      <a:lnTo>
                        <a:pt x="17" y="0"/>
                      </a:lnTo>
                      <a:lnTo>
                        <a:pt x="13" y="1"/>
                      </a:lnTo>
                      <a:lnTo>
                        <a:pt x="9" y="4"/>
                      </a:lnTo>
                      <a:lnTo>
                        <a:pt x="7" y="6"/>
                      </a:lnTo>
                      <a:lnTo>
                        <a:pt x="4" y="10"/>
                      </a:lnTo>
                      <a:lnTo>
                        <a:pt x="3" y="14"/>
                      </a:lnTo>
                      <a:lnTo>
                        <a:pt x="1" y="23"/>
                      </a:lnTo>
                      <a:lnTo>
                        <a:pt x="1" y="23"/>
                      </a:lnTo>
                      <a:lnTo>
                        <a:pt x="0" y="30"/>
                      </a:lnTo>
                      <a:lnTo>
                        <a:pt x="0" y="30"/>
                      </a:lnTo>
                      <a:lnTo>
                        <a:pt x="3" y="65"/>
                      </a:lnTo>
                      <a:lnTo>
                        <a:pt x="7" y="98"/>
                      </a:lnTo>
                      <a:lnTo>
                        <a:pt x="10" y="113"/>
                      </a:lnTo>
                      <a:lnTo>
                        <a:pt x="14" y="129"/>
                      </a:lnTo>
                      <a:lnTo>
                        <a:pt x="20" y="144"/>
                      </a:lnTo>
                      <a:lnTo>
                        <a:pt x="25" y="158"/>
                      </a:lnTo>
                      <a:lnTo>
                        <a:pt x="31" y="171"/>
                      </a:lnTo>
                      <a:lnTo>
                        <a:pt x="39" y="185"/>
                      </a:lnTo>
                      <a:lnTo>
                        <a:pt x="47" y="198"/>
                      </a:lnTo>
                      <a:lnTo>
                        <a:pt x="56" y="210"/>
                      </a:lnTo>
                      <a:lnTo>
                        <a:pt x="67" y="223"/>
                      </a:lnTo>
                      <a:lnTo>
                        <a:pt x="78" y="235"/>
                      </a:lnTo>
                      <a:lnTo>
                        <a:pt x="92" y="247"/>
                      </a:lnTo>
                      <a:lnTo>
                        <a:pt x="106" y="259"/>
                      </a:lnTo>
                      <a:lnTo>
                        <a:pt x="106" y="259"/>
                      </a:lnTo>
                      <a:lnTo>
                        <a:pt x="119" y="268"/>
                      </a:lnTo>
                      <a:lnTo>
                        <a:pt x="132" y="277"/>
                      </a:lnTo>
                      <a:lnTo>
                        <a:pt x="146" y="285"/>
                      </a:lnTo>
                      <a:lnTo>
                        <a:pt x="162" y="291"/>
                      </a:lnTo>
                      <a:lnTo>
                        <a:pt x="178" y="298"/>
                      </a:lnTo>
                      <a:lnTo>
                        <a:pt x="194" y="303"/>
                      </a:lnTo>
                      <a:lnTo>
                        <a:pt x="226" y="311"/>
                      </a:lnTo>
                      <a:lnTo>
                        <a:pt x="259" y="317"/>
                      </a:lnTo>
                      <a:lnTo>
                        <a:pt x="293" y="320"/>
                      </a:lnTo>
                      <a:lnTo>
                        <a:pt x="326" y="321"/>
                      </a:lnTo>
                      <a:lnTo>
                        <a:pt x="358" y="321"/>
                      </a:lnTo>
                      <a:lnTo>
                        <a:pt x="358" y="321"/>
                      </a:lnTo>
                      <a:lnTo>
                        <a:pt x="391" y="319"/>
                      </a:lnTo>
                      <a:lnTo>
                        <a:pt x="425" y="316"/>
                      </a:lnTo>
                      <a:lnTo>
                        <a:pt x="459" y="312"/>
                      </a:lnTo>
                      <a:lnTo>
                        <a:pt x="492" y="307"/>
                      </a:lnTo>
                      <a:lnTo>
                        <a:pt x="523" y="298"/>
                      </a:lnTo>
                      <a:lnTo>
                        <a:pt x="555" y="287"/>
                      </a:lnTo>
                      <a:lnTo>
                        <a:pt x="570" y="281"/>
                      </a:lnTo>
                      <a:lnTo>
                        <a:pt x="586" y="274"/>
                      </a:lnTo>
                      <a:lnTo>
                        <a:pt x="600" y="265"/>
                      </a:lnTo>
                      <a:lnTo>
                        <a:pt x="615" y="256"/>
                      </a:lnTo>
                      <a:lnTo>
                        <a:pt x="615" y="256"/>
                      </a:lnTo>
                      <a:lnTo>
                        <a:pt x="629" y="246"/>
                      </a:lnTo>
                      <a:lnTo>
                        <a:pt x="642" y="235"/>
                      </a:lnTo>
                      <a:lnTo>
                        <a:pt x="653" y="223"/>
                      </a:lnTo>
                      <a:lnTo>
                        <a:pt x="662" y="210"/>
                      </a:lnTo>
                      <a:lnTo>
                        <a:pt x="670" y="197"/>
                      </a:lnTo>
                      <a:lnTo>
                        <a:pt x="676" y="184"/>
                      </a:lnTo>
                      <a:lnTo>
                        <a:pt x="681" y="170"/>
                      </a:lnTo>
                      <a:lnTo>
                        <a:pt x="685" y="155"/>
                      </a:lnTo>
                      <a:lnTo>
                        <a:pt x="689" y="141"/>
                      </a:lnTo>
                      <a:lnTo>
                        <a:pt x="692" y="125"/>
                      </a:lnTo>
                      <a:lnTo>
                        <a:pt x="696" y="94"/>
                      </a:lnTo>
                      <a:lnTo>
                        <a:pt x="700" y="30"/>
                      </a:lnTo>
                      <a:lnTo>
                        <a:pt x="700" y="30"/>
                      </a:lnTo>
                      <a:lnTo>
                        <a:pt x="700" y="22"/>
                      </a:lnTo>
                      <a:lnTo>
                        <a:pt x="697" y="17"/>
                      </a:lnTo>
                      <a:lnTo>
                        <a:pt x="693" y="11"/>
                      </a:lnTo>
                      <a:lnTo>
                        <a:pt x="688" y="9"/>
                      </a:lnTo>
                      <a:lnTo>
                        <a:pt x="681" y="8"/>
                      </a:lnTo>
                      <a:lnTo>
                        <a:pt x="675" y="8"/>
                      </a:lnTo>
                      <a:lnTo>
                        <a:pt x="668" y="10"/>
                      </a:lnTo>
                      <a:lnTo>
                        <a:pt x="663" y="13"/>
                      </a:lnTo>
                      <a:lnTo>
                        <a:pt x="663" y="13"/>
                      </a:lnTo>
                      <a:close/>
                      <a:moveTo>
                        <a:pt x="579" y="226"/>
                      </a:moveTo>
                      <a:lnTo>
                        <a:pt x="579" y="226"/>
                      </a:lnTo>
                      <a:lnTo>
                        <a:pt x="568" y="232"/>
                      </a:lnTo>
                      <a:lnTo>
                        <a:pt x="556" y="239"/>
                      </a:lnTo>
                      <a:lnTo>
                        <a:pt x="532" y="249"/>
                      </a:lnTo>
                      <a:lnTo>
                        <a:pt x="506" y="257"/>
                      </a:lnTo>
                      <a:lnTo>
                        <a:pt x="481" y="264"/>
                      </a:lnTo>
                      <a:lnTo>
                        <a:pt x="455" y="268"/>
                      </a:lnTo>
                      <a:lnTo>
                        <a:pt x="428" y="270"/>
                      </a:lnTo>
                      <a:lnTo>
                        <a:pt x="375" y="274"/>
                      </a:lnTo>
                      <a:lnTo>
                        <a:pt x="375" y="274"/>
                      </a:lnTo>
                      <a:lnTo>
                        <a:pt x="349" y="274"/>
                      </a:lnTo>
                      <a:lnTo>
                        <a:pt x="322" y="274"/>
                      </a:lnTo>
                      <a:lnTo>
                        <a:pt x="296" y="273"/>
                      </a:lnTo>
                      <a:lnTo>
                        <a:pt x="268" y="270"/>
                      </a:lnTo>
                      <a:lnTo>
                        <a:pt x="242" y="266"/>
                      </a:lnTo>
                      <a:lnTo>
                        <a:pt x="216" y="261"/>
                      </a:lnTo>
                      <a:lnTo>
                        <a:pt x="190" y="253"/>
                      </a:lnTo>
                      <a:lnTo>
                        <a:pt x="165" y="243"/>
                      </a:lnTo>
                      <a:lnTo>
                        <a:pt x="165" y="243"/>
                      </a:lnTo>
                      <a:lnTo>
                        <a:pt x="150" y="236"/>
                      </a:lnTo>
                      <a:lnTo>
                        <a:pt x="136" y="229"/>
                      </a:lnTo>
                      <a:lnTo>
                        <a:pt x="124" y="219"/>
                      </a:lnTo>
                      <a:lnTo>
                        <a:pt x="112" y="209"/>
                      </a:lnTo>
                      <a:lnTo>
                        <a:pt x="102" y="198"/>
                      </a:lnTo>
                      <a:lnTo>
                        <a:pt x="93" y="187"/>
                      </a:lnTo>
                      <a:lnTo>
                        <a:pt x="84" y="175"/>
                      </a:lnTo>
                      <a:lnTo>
                        <a:pt x="77" y="162"/>
                      </a:lnTo>
                      <a:lnTo>
                        <a:pt x="71" y="149"/>
                      </a:lnTo>
                      <a:lnTo>
                        <a:pt x="64" y="134"/>
                      </a:lnTo>
                      <a:lnTo>
                        <a:pt x="60" y="120"/>
                      </a:lnTo>
                      <a:lnTo>
                        <a:pt x="56" y="106"/>
                      </a:lnTo>
                      <a:lnTo>
                        <a:pt x="50" y="76"/>
                      </a:lnTo>
                      <a:lnTo>
                        <a:pt x="47" y="45"/>
                      </a:lnTo>
                      <a:lnTo>
                        <a:pt x="47" y="45"/>
                      </a:lnTo>
                      <a:lnTo>
                        <a:pt x="114" y="47"/>
                      </a:lnTo>
                      <a:lnTo>
                        <a:pt x="182" y="49"/>
                      </a:lnTo>
                      <a:lnTo>
                        <a:pt x="249" y="52"/>
                      </a:lnTo>
                      <a:lnTo>
                        <a:pt x="317" y="52"/>
                      </a:lnTo>
                      <a:lnTo>
                        <a:pt x="647" y="52"/>
                      </a:lnTo>
                      <a:lnTo>
                        <a:pt x="647" y="52"/>
                      </a:lnTo>
                      <a:lnTo>
                        <a:pt x="653" y="52"/>
                      </a:lnTo>
                      <a:lnTo>
                        <a:pt x="653" y="52"/>
                      </a:lnTo>
                      <a:lnTo>
                        <a:pt x="651" y="77"/>
                      </a:lnTo>
                      <a:lnTo>
                        <a:pt x="649" y="102"/>
                      </a:lnTo>
                      <a:lnTo>
                        <a:pt x="645" y="125"/>
                      </a:lnTo>
                      <a:lnTo>
                        <a:pt x="638" y="149"/>
                      </a:lnTo>
                      <a:lnTo>
                        <a:pt x="634" y="159"/>
                      </a:lnTo>
                      <a:lnTo>
                        <a:pt x="629" y="170"/>
                      </a:lnTo>
                      <a:lnTo>
                        <a:pt x="624" y="180"/>
                      </a:lnTo>
                      <a:lnTo>
                        <a:pt x="616" y="191"/>
                      </a:lnTo>
                      <a:lnTo>
                        <a:pt x="610" y="200"/>
                      </a:lnTo>
                      <a:lnTo>
                        <a:pt x="600" y="209"/>
                      </a:lnTo>
                      <a:lnTo>
                        <a:pt x="590" y="218"/>
                      </a:lnTo>
                      <a:lnTo>
                        <a:pt x="579" y="226"/>
                      </a:lnTo>
                      <a:lnTo>
                        <a:pt x="579" y="226"/>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1" name="Freeform 513">
                  <a:extLst>
                    <a:ext uri="{FF2B5EF4-FFF2-40B4-BE49-F238E27FC236}">
                      <a16:creationId xmlns:a16="http://schemas.microsoft.com/office/drawing/2014/main" id="{1D27B5D0-2494-45F5-A314-118C4E9E3D31}"/>
                    </a:ext>
                  </a:extLst>
                </p:cNvPr>
                <p:cNvSpPr>
                  <a:spLocks noEditPoints="1"/>
                </p:cNvSpPr>
                <p:nvPr/>
              </p:nvSpPr>
              <p:spPr bwMode="auto">
                <a:xfrm>
                  <a:off x="3570288" y="1393825"/>
                  <a:ext cx="277813" cy="128588"/>
                </a:xfrm>
                <a:custGeom>
                  <a:avLst/>
                  <a:gdLst/>
                  <a:ahLst/>
                  <a:cxnLst>
                    <a:cxn ang="0">
                      <a:pos x="661" y="10"/>
                    </a:cxn>
                    <a:cxn ang="0">
                      <a:pos x="648" y="6"/>
                    </a:cxn>
                    <a:cxn ang="0">
                      <a:pos x="258" y="6"/>
                    </a:cxn>
                    <a:cxn ang="0">
                      <a:pos x="24" y="0"/>
                    </a:cxn>
                    <a:cxn ang="0">
                      <a:pos x="13" y="1"/>
                    </a:cxn>
                    <a:cxn ang="0">
                      <a:pos x="4" y="10"/>
                    </a:cxn>
                    <a:cxn ang="0">
                      <a:pos x="1" y="23"/>
                    </a:cxn>
                    <a:cxn ang="0">
                      <a:pos x="3" y="65"/>
                    </a:cxn>
                    <a:cxn ang="0">
                      <a:pos x="14" y="129"/>
                    </a:cxn>
                    <a:cxn ang="0">
                      <a:pos x="31" y="171"/>
                    </a:cxn>
                    <a:cxn ang="0">
                      <a:pos x="56" y="210"/>
                    </a:cxn>
                    <a:cxn ang="0">
                      <a:pos x="92" y="247"/>
                    </a:cxn>
                    <a:cxn ang="0">
                      <a:pos x="119" y="268"/>
                    </a:cxn>
                    <a:cxn ang="0">
                      <a:pos x="162" y="291"/>
                    </a:cxn>
                    <a:cxn ang="0">
                      <a:pos x="226" y="311"/>
                    </a:cxn>
                    <a:cxn ang="0">
                      <a:pos x="326" y="321"/>
                    </a:cxn>
                    <a:cxn ang="0">
                      <a:pos x="393" y="319"/>
                    </a:cxn>
                    <a:cxn ang="0">
                      <a:pos x="492" y="307"/>
                    </a:cxn>
                    <a:cxn ang="0">
                      <a:pos x="570" y="281"/>
                    </a:cxn>
                    <a:cxn ang="0">
                      <a:pos x="615" y="256"/>
                    </a:cxn>
                    <a:cxn ang="0">
                      <a:pos x="642" y="235"/>
                    </a:cxn>
                    <a:cxn ang="0">
                      <a:pos x="670" y="197"/>
                    </a:cxn>
                    <a:cxn ang="0">
                      <a:pos x="686" y="155"/>
                    </a:cxn>
                    <a:cxn ang="0">
                      <a:pos x="696" y="94"/>
                    </a:cxn>
                    <a:cxn ang="0">
                      <a:pos x="700" y="22"/>
                    </a:cxn>
                    <a:cxn ang="0">
                      <a:pos x="688" y="9"/>
                    </a:cxn>
                    <a:cxn ang="0">
                      <a:pos x="669" y="10"/>
                    </a:cxn>
                    <a:cxn ang="0">
                      <a:pos x="580" y="226"/>
                    </a:cxn>
                    <a:cxn ang="0">
                      <a:pos x="556" y="239"/>
                    </a:cxn>
                    <a:cxn ang="0">
                      <a:pos x="481" y="264"/>
                    </a:cxn>
                    <a:cxn ang="0">
                      <a:pos x="376" y="274"/>
                    </a:cxn>
                    <a:cxn ang="0">
                      <a:pos x="322" y="274"/>
                    </a:cxn>
                    <a:cxn ang="0">
                      <a:pos x="242" y="266"/>
                    </a:cxn>
                    <a:cxn ang="0">
                      <a:pos x="165" y="243"/>
                    </a:cxn>
                    <a:cxn ang="0">
                      <a:pos x="136" y="229"/>
                    </a:cxn>
                    <a:cxn ang="0">
                      <a:pos x="102" y="198"/>
                    </a:cxn>
                    <a:cxn ang="0">
                      <a:pos x="77" y="162"/>
                    </a:cxn>
                    <a:cxn ang="0">
                      <a:pos x="60" y="120"/>
                    </a:cxn>
                    <a:cxn ang="0">
                      <a:pos x="47" y="45"/>
                    </a:cxn>
                    <a:cxn ang="0">
                      <a:pos x="182" y="49"/>
                    </a:cxn>
                    <a:cxn ang="0">
                      <a:pos x="648" y="52"/>
                    </a:cxn>
                    <a:cxn ang="0">
                      <a:pos x="653" y="52"/>
                    </a:cxn>
                    <a:cxn ang="0">
                      <a:pos x="645" y="125"/>
                    </a:cxn>
                    <a:cxn ang="0">
                      <a:pos x="629" y="170"/>
                    </a:cxn>
                    <a:cxn ang="0">
                      <a:pos x="610" y="200"/>
                    </a:cxn>
                    <a:cxn ang="0">
                      <a:pos x="580" y="226"/>
                    </a:cxn>
                  </a:cxnLst>
                  <a:rect l="0" t="0" r="r" b="b"/>
                  <a:pathLst>
                    <a:path w="701" h="321">
                      <a:moveTo>
                        <a:pt x="663" y="13"/>
                      </a:moveTo>
                      <a:lnTo>
                        <a:pt x="663" y="13"/>
                      </a:lnTo>
                      <a:lnTo>
                        <a:pt x="661" y="10"/>
                      </a:lnTo>
                      <a:lnTo>
                        <a:pt x="657" y="9"/>
                      </a:lnTo>
                      <a:lnTo>
                        <a:pt x="653" y="8"/>
                      </a:lnTo>
                      <a:lnTo>
                        <a:pt x="648" y="6"/>
                      </a:lnTo>
                      <a:lnTo>
                        <a:pt x="335" y="6"/>
                      </a:lnTo>
                      <a:lnTo>
                        <a:pt x="335" y="6"/>
                      </a:lnTo>
                      <a:lnTo>
                        <a:pt x="258" y="6"/>
                      </a:lnTo>
                      <a:lnTo>
                        <a:pt x="179" y="4"/>
                      </a:lnTo>
                      <a:lnTo>
                        <a:pt x="101" y="1"/>
                      </a:lnTo>
                      <a:lnTo>
                        <a:pt x="24" y="0"/>
                      </a:lnTo>
                      <a:lnTo>
                        <a:pt x="24" y="0"/>
                      </a:lnTo>
                      <a:lnTo>
                        <a:pt x="18" y="0"/>
                      </a:lnTo>
                      <a:lnTo>
                        <a:pt x="13" y="1"/>
                      </a:lnTo>
                      <a:lnTo>
                        <a:pt x="9" y="4"/>
                      </a:lnTo>
                      <a:lnTo>
                        <a:pt x="7" y="6"/>
                      </a:lnTo>
                      <a:lnTo>
                        <a:pt x="4" y="10"/>
                      </a:lnTo>
                      <a:lnTo>
                        <a:pt x="3" y="14"/>
                      </a:lnTo>
                      <a:lnTo>
                        <a:pt x="1" y="23"/>
                      </a:lnTo>
                      <a:lnTo>
                        <a:pt x="1" y="23"/>
                      </a:lnTo>
                      <a:lnTo>
                        <a:pt x="0" y="30"/>
                      </a:lnTo>
                      <a:lnTo>
                        <a:pt x="0" y="30"/>
                      </a:lnTo>
                      <a:lnTo>
                        <a:pt x="3" y="65"/>
                      </a:lnTo>
                      <a:lnTo>
                        <a:pt x="7" y="98"/>
                      </a:lnTo>
                      <a:lnTo>
                        <a:pt x="11" y="113"/>
                      </a:lnTo>
                      <a:lnTo>
                        <a:pt x="14" y="129"/>
                      </a:lnTo>
                      <a:lnTo>
                        <a:pt x="20" y="144"/>
                      </a:lnTo>
                      <a:lnTo>
                        <a:pt x="25" y="158"/>
                      </a:lnTo>
                      <a:lnTo>
                        <a:pt x="31" y="171"/>
                      </a:lnTo>
                      <a:lnTo>
                        <a:pt x="39" y="185"/>
                      </a:lnTo>
                      <a:lnTo>
                        <a:pt x="47" y="198"/>
                      </a:lnTo>
                      <a:lnTo>
                        <a:pt x="56" y="210"/>
                      </a:lnTo>
                      <a:lnTo>
                        <a:pt x="67" y="223"/>
                      </a:lnTo>
                      <a:lnTo>
                        <a:pt x="79" y="235"/>
                      </a:lnTo>
                      <a:lnTo>
                        <a:pt x="92" y="247"/>
                      </a:lnTo>
                      <a:lnTo>
                        <a:pt x="106" y="259"/>
                      </a:lnTo>
                      <a:lnTo>
                        <a:pt x="106" y="259"/>
                      </a:lnTo>
                      <a:lnTo>
                        <a:pt x="119" y="268"/>
                      </a:lnTo>
                      <a:lnTo>
                        <a:pt x="132" y="277"/>
                      </a:lnTo>
                      <a:lnTo>
                        <a:pt x="147" y="285"/>
                      </a:lnTo>
                      <a:lnTo>
                        <a:pt x="162" y="291"/>
                      </a:lnTo>
                      <a:lnTo>
                        <a:pt x="178" y="298"/>
                      </a:lnTo>
                      <a:lnTo>
                        <a:pt x="194" y="303"/>
                      </a:lnTo>
                      <a:lnTo>
                        <a:pt x="226" y="311"/>
                      </a:lnTo>
                      <a:lnTo>
                        <a:pt x="259" y="317"/>
                      </a:lnTo>
                      <a:lnTo>
                        <a:pt x="293" y="320"/>
                      </a:lnTo>
                      <a:lnTo>
                        <a:pt x="326" y="321"/>
                      </a:lnTo>
                      <a:lnTo>
                        <a:pt x="358" y="321"/>
                      </a:lnTo>
                      <a:lnTo>
                        <a:pt x="358" y="321"/>
                      </a:lnTo>
                      <a:lnTo>
                        <a:pt x="393" y="319"/>
                      </a:lnTo>
                      <a:lnTo>
                        <a:pt x="425" y="316"/>
                      </a:lnTo>
                      <a:lnTo>
                        <a:pt x="459" y="312"/>
                      </a:lnTo>
                      <a:lnTo>
                        <a:pt x="492" y="307"/>
                      </a:lnTo>
                      <a:lnTo>
                        <a:pt x="523" y="298"/>
                      </a:lnTo>
                      <a:lnTo>
                        <a:pt x="555" y="287"/>
                      </a:lnTo>
                      <a:lnTo>
                        <a:pt x="570" y="281"/>
                      </a:lnTo>
                      <a:lnTo>
                        <a:pt x="586" y="274"/>
                      </a:lnTo>
                      <a:lnTo>
                        <a:pt x="600" y="265"/>
                      </a:lnTo>
                      <a:lnTo>
                        <a:pt x="615" y="256"/>
                      </a:lnTo>
                      <a:lnTo>
                        <a:pt x="615" y="256"/>
                      </a:lnTo>
                      <a:lnTo>
                        <a:pt x="629" y="246"/>
                      </a:lnTo>
                      <a:lnTo>
                        <a:pt x="642" y="235"/>
                      </a:lnTo>
                      <a:lnTo>
                        <a:pt x="653" y="223"/>
                      </a:lnTo>
                      <a:lnTo>
                        <a:pt x="662" y="210"/>
                      </a:lnTo>
                      <a:lnTo>
                        <a:pt x="670" y="197"/>
                      </a:lnTo>
                      <a:lnTo>
                        <a:pt x="676" y="184"/>
                      </a:lnTo>
                      <a:lnTo>
                        <a:pt x="682" y="170"/>
                      </a:lnTo>
                      <a:lnTo>
                        <a:pt x="686" y="155"/>
                      </a:lnTo>
                      <a:lnTo>
                        <a:pt x="689" y="141"/>
                      </a:lnTo>
                      <a:lnTo>
                        <a:pt x="692" y="125"/>
                      </a:lnTo>
                      <a:lnTo>
                        <a:pt x="696" y="94"/>
                      </a:lnTo>
                      <a:lnTo>
                        <a:pt x="701" y="30"/>
                      </a:lnTo>
                      <a:lnTo>
                        <a:pt x="701" y="30"/>
                      </a:lnTo>
                      <a:lnTo>
                        <a:pt x="700" y="22"/>
                      </a:lnTo>
                      <a:lnTo>
                        <a:pt x="697" y="17"/>
                      </a:lnTo>
                      <a:lnTo>
                        <a:pt x="693" y="11"/>
                      </a:lnTo>
                      <a:lnTo>
                        <a:pt x="688" y="9"/>
                      </a:lnTo>
                      <a:lnTo>
                        <a:pt x="682" y="8"/>
                      </a:lnTo>
                      <a:lnTo>
                        <a:pt x="675" y="8"/>
                      </a:lnTo>
                      <a:lnTo>
                        <a:pt x="669" y="10"/>
                      </a:lnTo>
                      <a:lnTo>
                        <a:pt x="663" y="13"/>
                      </a:lnTo>
                      <a:lnTo>
                        <a:pt x="663" y="13"/>
                      </a:lnTo>
                      <a:close/>
                      <a:moveTo>
                        <a:pt x="580" y="226"/>
                      </a:moveTo>
                      <a:lnTo>
                        <a:pt x="580" y="226"/>
                      </a:lnTo>
                      <a:lnTo>
                        <a:pt x="568" y="232"/>
                      </a:lnTo>
                      <a:lnTo>
                        <a:pt x="556" y="239"/>
                      </a:lnTo>
                      <a:lnTo>
                        <a:pt x="532" y="249"/>
                      </a:lnTo>
                      <a:lnTo>
                        <a:pt x="506" y="257"/>
                      </a:lnTo>
                      <a:lnTo>
                        <a:pt x="481" y="264"/>
                      </a:lnTo>
                      <a:lnTo>
                        <a:pt x="455" y="268"/>
                      </a:lnTo>
                      <a:lnTo>
                        <a:pt x="428" y="270"/>
                      </a:lnTo>
                      <a:lnTo>
                        <a:pt x="376" y="274"/>
                      </a:lnTo>
                      <a:lnTo>
                        <a:pt x="376" y="274"/>
                      </a:lnTo>
                      <a:lnTo>
                        <a:pt x="349" y="274"/>
                      </a:lnTo>
                      <a:lnTo>
                        <a:pt x="322" y="274"/>
                      </a:lnTo>
                      <a:lnTo>
                        <a:pt x="296" y="273"/>
                      </a:lnTo>
                      <a:lnTo>
                        <a:pt x="268" y="270"/>
                      </a:lnTo>
                      <a:lnTo>
                        <a:pt x="242" y="266"/>
                      </a:lnTo>
                      <a:lnTo>
                        <a:pt x="216" y="261"/>
                      </a:lnTo>
                      <a:lnTo>
                        <a:pt x="191" y="253"/>
                      </a:lnTo>
                      <a:lnTo>
                        <a:pt x="165" y="243"/>
                      </a:lnTo>
                      <a:lnTo>
                        <a:pt x="165" y="243"/>
                      </a:lnTo>
                      <a:lnTo>
                        <a:pt x="151" y="236"/>
                      </a:lnTo>
                      <a:lnTo>
                        <a:pt x="136" y="229"/>
                      </a:lnTo>
                      <a:lnTo>
                        <a:pt x="124" y="219"/>
                      </a:lnTo>
                      <a:lnTo>
                        <a:pt x="113" y="209"/>
                      </a:lnTo>
                      <a:lnTo>
                        <a:pt x="102" y="198"/>
                      </a:lnTo>
                      <a:lnTo>
                        <a:pt x="93" y="187"/>
                      </a:lnTo>
                      <a:lnTo>
                        <a:pt x="85" y="175"/>
                      </a:lnTo>
                      <a:lnTo>
                        <a:pt x="77" y="162"/>
                      </a:lnTo>
                      <a:lnTo>
                        <a:pt x="71" y="149"/>
                      </a:lnTo>
                      <a:lnTo>
                        <a:pt x="65" y="134"/>
                      </a:lnTo>
                      <a:lnTo>
                        <a:pt x="60" y="120"/>
                      </a:lnTo>
                      <a:lnTo>
                        <a:pt x="56" y="106"/>
                      </a:lnTo>
                      <a:lnTo>
                        <a:pt x="50" y="76"/>
                      </a:lnTo>
                      <a:lnTo>
                        <a:pt x="47" y="45"/>
                      </a:lnTo>
                      <a:lnTo>
                        <a:pt x="47" y="45"/>
                      </a:lnTo>
                      <a:lnTo>
                        <a:pt x="114" y="47"/>
                      </a:lnTo>
                      <a:lnTo>
                        <a:pt x="182" y="49"/>
                      </a:lnTo>
                      <a:lnTo>
                        <a:pt x="250" y="52"/>
                      </a:lnTo>
                      <a:lnTo>
                        <a:pt x="317" y="52"/>
                      </a:lnTo>
                      <a:lnTo>
                        <a:pt x="648" y="52"/>
                      </a:lnTo>
                      <a:lnTo>
                        <a:pt x="648" y="52"/>
                      </a:lnTo>
                      <a:lnTo>
                        <a:pt x="653" y="52"/>
                      </a:lnTo>
                      <a:lnTo>
                        <a:pt x="653" y="52"/>
                      </a:lnTo>
                      <a:lnTo>
                        <a:pt x="652" y="77"/>
                      </a:lnTo>
                      <a:lnTo>
                        <a:pt x="649" y="102"/>
                      </a:lnTo>
                      <a:lnTo>
                        <a:pt x="645" y="125"/>
                      </a:lnTo>
                      <a:lnTo>
                        <a:pt x="638" y="149"/>
                      </a:lnTo>
                      <a:lnTo>
                        <a:pt x="635" y="159"/>
                      </a:lnTo>
                      <a:lnTo>
                        <a:pt x="629" y="170"/>
                      </a:lnTo>
                      <a:lnTo>
                        <a:pt x="624" y="180"/>
                      </a:lnTo>
                      <a:lnTo>
                        <a:pt x="617" y="191"/>
                      </a:lnTo>
                      <a:lnTo>
                        <a:pt x="610" y="200"/>
                      </a:lnTo>
                      <a:lnTo>
                        <a:pt x="600" y="209"/>
                      </a:lnTo>
                      <a:lnTo>
                        <a:pt x="590" y="218"/>
                      </a:lnTo>
                      <a:lnTo>
                        <a:pt x="580" y="226"/>
                      </a:lnTo>
                      <a:lnTo>
                        <a:pt x="580" y="226"/>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2" name="Freeform 514">
                  <a:extLst>
                    <a:ext uri="{FF2B5EF4-FFF2-40B4-BE49-F238E27FC236}">
                      <a16:creationId xmlns:a16="http://schemas.microsoft.com/office/drawing/2014/main" id="{72B61469-3558-45A4-81C9-36839955A2C9}"/>
                    </a:ext>
                  </a:extLst>
                </p:cNvPr>
                <p:cNvSpPr>
                  <a:spLocks noEditPoints="1"/>
                </p:cNvSpPr>
                <p:nvPr/>
              </p:nvSpPr>
              <p:spPr bwMode="auto">
                <a:xfrm>
                  <a:off x="3187701" y="1065213"/>
                  <a:ext cx="587375" cy="128588"/>
                </a:xfrm>
                <a:custGeom>
                  <a:avLst/>
                  <a:gdLst/>
                  <a:ahLst/>
                  <a:cxnLst>
                    <a:cxn ang="0">
                      <a:pos x="1383" y="117"/>
                    </a:cxn>
                    <a:cxn ang="0">
                      <a:pos x="1313" y="106"/>
                    </a:cxn>
                    <a:cxn ang="0">
                      <a:pos x="1176" y="26"/>
                    </a:cxn>
                    <a:cxn ang="0">
                      <a:pos x="1078" y="2"/>
                    </a:cxn>
                    <a:cxn ang="0">
                      <a:pos x="969" y="17"/>
                    </a:cxn>
                    <a:cxn ang="0">
                      <a:pos x="862" y="60"/>
                    </a:cxn>
                    <a:cxn ang="0">
                      <a:pos x="700" y="75"/>
                    </a:cxn>
                    <a:cxn ang="0">
                      <a:pos x="581" y="47"/>
                    </a:cxn>
                    <a:cxn ang="0">
                      <a:pos x="453" y="4"/>
                    </a:cxn>
                    <a:cxn ang="0">
                      <a:pos x="348" y="9"/>
                    </a:cxn>
                    <a:cxn ang="0">
                      <a:pos x="230" y="72"/>
                    </a:cxn>
                    <a:cxn ang="0">
                      <a:pos x="148" y="110"/>
                    </a:cxn>
                    <a:cxn ang="0">
                      <a:pos x="48" y="127"/>
                    </a:cxn>
                    <a:cxn ang="0">
                      <a:pos x="1" y="194"/>
                    </a:cxn>
                    <a:cxn ang="0">
                      <a:pos x="33" y="280"/>
                    </a:cxn>
                    <a:cxn ang="0">
                      <a:pos x="146" y="327"/>
                    </a:cxn>
                    <a:cxn ang="0">
                      <a:pos x="271" y="293"/>
                    </a:cxn>
                    <a:cxn ang="0">
                      <a:pos x="415" y="213"/>
                    </a:cxn>
                    <a:cxn ang="0">
                      <a:pos x="502" y="207"/>
                    </a:cxn>
                    <a:cxn ang="0">
                      <a:pos x="636" y="268"/>
                    </a:cxn>
                    <a:cxn ang="0">
                      <a:pos x="739" y="296"/>
                    </a:cxn>
                    <a:cxn ang="0">
                      <a:pos x="820" y="277"/>
                    </a:cxn>
                    <a:cxn ang="0">
                      <a:pos x="960" y="211"/>
                    </a:cxn>
                    <a:cxn ang="0">
                      <a:pos x="1049" y="209"/>
                    </a:cxn>
                    <a:cxn ang="0">
                      <a:pos x="1207" y="293"/>
                    </a:cxn>
                    <a:cxn ang="0">
                      <a:pos x="1313" y="327"/>
                    </a:cxn>
                    <a:cxn ang="0">
                      <a:pos x="1431" y="293"/>
                    </a:cxn>
                    <a:cxn ang="0">
                      <a:pos x="1477" y="208"/>
                    </a:cxn>
                    <a:cxn ang="0">
                      <a:pos x="1415" y="245"/>
                    </a:cxn>
                    <a:cxn ang="0">
                      <a:pos x="1321" y="284"/>
                    </a:cxn>
                    <a:cxn ang="0">
                      <a:pos x="1260" y="270"/>
                    </a:cxn>
                    <a:cxn ang="0">
                      <a:pos x="1074" y="166"/>
                    </a:cxn>
                    <a:cxn ang="0">
                      <a:pos x="963" y="165"/>
                    </a:cxn>
                    <a:cxn ang="0">
                      <a:pos x="777" y="246"/>
                    </a:cxn>
                    <a:cxn ang="0">
                      <a:pos x="761" y="250"/>
                    </a:cxn>
                    <a:cxn ang="0">
                      <a:pos x="717" y="253"/>
                    </a:cxn>
                    <a:cxn ang="0">
                      <a:pos x="591" y="195"/>
                    </a:cxn>
                    <a:cxn ang="0">
                      <a:pos x="433" y="161"/>
                    </a:cxn>
                    <a:cxn ang="0">
                      <a:pos x="322" y="206"/>
                    </a:cxn>
                    <a:cxn ang="0">
                      <a:pos x="188" y="281"/>
                    </a:cxn>
                    <a:cxn ang="0">
                      <a:pos x="97" y="270"/>
                    </a:cxn>
                    <a:cxn ang="0">
                      <a:pos x="47" y="221"/>
                    </a:cxn>
                    <a:cxn ang="0">
                      <a:pos x="61" y="178"/>
                    </a:cxn>
                    <a:cxn ang="0">
                      <a:pos x="161" y="161"/>
                    </a:cxn>
                    <a:cxn ang="0">
                      <a:pos x="192" y="144"/>
                    </a:cxn>
                    <a:cxn ang="0">
                      <a:pos x="309" y="75"/>
                    </a:cxn>
                    <a:cxn ang="0">
                      <a:pos x="433" y="47"/>
                    </a:cxn>
                    <a:cxn ang="0">
                      <a:pos x="572" y="94"/>
                    </a:cxn>
                    <a:cxn ang="0">
                      <a:pos x="725" y="122"/>
                    </a:cxn>
                    <a:cxn ang="0">
                      <a:pos x="747" y="122"/>
                    </a:cxn>
                    <a:cxn ang="0">
                      <a:pos x="872" y="106"/>
                    </a:cxn>
                    <a:cxn ang="0">
                      <a:pos x="1020" y="50"/>
                    </a:cxn>
                    <a:cxn ang="0">
                      <a:pos x="1129" y="59"/>
                    </a:cxn>
                    <a:cxn ang="0">
                      <a:pos x="1249" y="126"/>
                    </a:cxn>
                    <a:cxn ang="0">
                      <a:pos x="1309" y="160"/>
                    </a:cxn>
                    <a:cxn ang="0">
                      <a:pos x="1400" y="169"/>
                    </a:cxn>
                    <a:cxn ang="0">
                      <a:pos x="1432" y="209"/>
                    </a:cxn>
                    <a:cxn ang="0">
                      <a:pos x="1415" y="245"/>
                    </a:cxn>
                  </a:cxnLst>
                  <a:rect l="0" t="0" r="r" b="b"/>
                  <a:pathLst>
                    <a:path w="1477" h="327">
                      <a:moveTo>
                        <a:pt x="1455" y="144"/>
                      </a:moveTo>
                      <a:lnTo>
                        <a:pt x="1455" y="144"/>
                      </a:lnTo>
                      <a:lnTo>
                        <a:pt x="1443" y="135"/>
                      </a:lnTo>
                      <a:lnTo>
                        <a:pt x="1430" y="127"/>
                      </a:lnTo>
                      <a:lnTo>
                        <a:pt x="1415" y="122"/>
                      </a:lnTo>
                      <a:lnTo>
                        <a:pt x="1400" y="119"/>
                      </a:lnTo>
                      <a:lnTo>
                        <a:pt x="1383" y="117"/>
                      </a:lnTo>
                      <a:lnTo>
                        <a:pt x="1367" y="115"/>
                      </a:lnTo>
                      <a:lnTo>
                        <a:pt x="1336" y="115"/>
                      </a:lnTo>
                      <a:lnTo>
                        <a:pt x="1336" y="115"/>
                      </a:lnTo>
                      <a:lnTo>
                        <a:pt x="1330" y="110"/>
                      </a:lnTo>
                      <a:lnTo>
                        <a:pt x="1322" y="107"/>
                      </a:lnTo>
                      <a:lnTo>
                        <a:pt x="1322" y="107"/>
                      </a:lnTo>
                      <a:lnTo>
                        <a:pt x="1313" y="106"/>
                      </a:lnTo>
                      <a:lnTo>
                        <a:pt x="1303" y="102"/>
                      </a:lnTo>
                      <a:lnTo>
                        <a:pt x="1284" y="94"/>
                      </a:lnTo>
                      <a:lnTo>
                        <a:pt x="1266" y="84"/>
                      </a:lnTo>
                      <a:lnTo>
                        <a:pt x="1248" y="72"/>
                      </a:lnTo>
                      <a:lnTo>
                        <a:pt x="1211" y="49"/>
                      </a:lnTo>
                      <a:lnTo>
                        <a:pt x="1194" y="37"/>
                      </a:lnTo>
                      <a:lnTo>
                        <a:pt x="1176" y="26"/>
                      </a:lnTo>
                      <a:lnTo>
                        <a:pt x="1176" y="26"/>
                      </a:lnTo>
                      <a:lnTo>
                        <a:pt x="1162" y="21"/>
                      </a:lnTo>
                      <a:lnTo>
                        <a:pt x="1146" y="15"/>
                      </a:lnTo>
                      <a:lnTo>
                        <a:pt x="1129" y="9"/>
                      </a:lnTo>
                      <a:lnTo>
                        <a:pt x="1112" y="5"/>
                      </a:lnTo>
                      <a:lnTo>
                        <a:pt x="1095" y="3"/>
                      </a:lnTo>
                      <a:lnTo>
                        <a:pt x="1078" y="2"/>
                      </a:lnTo>
                      <a:lnTo>
                        <a:pt x="1061" y="0"/>
                      </a:lnTo>
                      <a:lnTo>
                        <a:pt x="1045" y="2"/>
                      </a:lnTo>
                      <a:lnTo>
                        <a:pt x="1045" y="2"/>
                      </a:lnTo>
                      <a:lnTo>
                        <a:pt x="1025" y="4"/>
                      </a:lnTo>
                      <a:lnTo>
                        <a:pt x="1006" y="8"/>
                      </a:lnTo>
                      <a:lnTo>
                        <a:pt x="988" y="12"/>
                      </a:lnTo>
                      <a:lnTo>
                        <a:pt x="969" y="17"/>
                      </a:lnTo>
                      <a:lnTo>
                        <a:pt x="951" y="24"/>
                      </a:lnTo>
                      <a:lnTo>
                        <a:pt x="933" y="30"/>
                      </a:lnTo>
                      <a:lnTo>
                        <a:pt x="914" y="38"/>
                      </a:lnTo>
                      <a:lnTo>
                        <a:pt x="897" y="47"/>
                      </a:lnTo>
                      <a:lnTo>
                        <a:pt x="897" y="47"/>
                      </a:lnTo>
                      <a:lnTo>
                        <a:pt x="880" y="55"/>
                      </a:lnTo>
                      <a:lnTo>
                        <a:pt x="862" y="60"/>
                      </a:lnTo>
                      <a:lnTo>
                        <a:pt x="842" y="66"/>
                      </a:lnTo>
                      <a:lnTo>
                        <a:pt x="821" y="70"/>
                      </a:lnTo>
                      <a:lnTo>
                        <a:pt x="799" y="72"/>
                      </a:lnTo>
                      <a:lnTo>
                        <a:pt x="778" y="75"/>
                      </a:lnTo>
                      <a:lnTo>
                        <a:pt x="739" y="76"/>
                      </a:lnTo>
                      <a:lnTo>
                        <a:pt x="739" y="76"/>
                      </a:lnTo>
                      <a:lnTo>
                        <a:pt x="700" y="75"/>
                      </a:lnTo>
                      <a:lnTo>
                        <a:pt x="678" y="72"/>
                      </a:lnTo>
                      <a:lnTo>
                        <a:pt x="657" y="70"/>
                      </a:lnTo>
                      <a:lnTo>
                        <a:pt x="636" y="66"/>
                      </a:lnTo>
                      <a:lnTo>
                        <a:pt x="615" y="60"/>
                      </a:lnTo>
                      <a:lnTo>
                        <a:pt x="596" y="55"/>
                      </a:lnTo>
                      <a:lnTo>
                        <a:pt x="581" y="47"/>
                      </a:lnTo>
                      <a:lnTo>
                        <a:pt x="581" y="47"/>
                      </a:lnTo>
                      <a:lnTo>
                        <a:pt x="564" y="38"/>
                      </a:lnTo>
                      <a:lnTo>
                        <a:pt x="545" y="30"/>
                      </a:lnTo>
                      <a:lnTo>
                        <a:pt x="527" y="24"/>
                      </a:lnTo>
                      <a:lnTo>
                        <a:pt x="509" y="17"/>
                      </a:lnTo>
                      <a:lnTo>
                        <a:pt x="490" y="12"/>
                      </a:lnTo>
                      <a:lnTo>
                        <a:pt x="471" y="8"/>
                      </a:lnTo>
                      <a:lnTo>
                        <a:pt x="453" y="4"/>
                      </a:lnTo>
                      <a:lnTo>
                        <a:pt x="433" y="2"/>
                      </a:lnTo>
                      <a:lnTo>
                        <a:pt x="433" y="2"/>
                      </a:lnTo>
                      <a:lnTo>
                        <a:pt x="417" y="0"/>
                      </a:lnTo>
                      <a:lnTo>
                        <a:pt x="400" y="2"/>
                      </a:lnTo>
                      <a:lnTo>
                        <a:pt x="383" y="3"/>
                      </a:lnTo>
                      <a:lnTo>
                        <a:pt x="365" y="5"/>
                      </a:lnTo>
                      <a:lnTo>
                        <a:pt x="348" y="9"/>
                      </a:lnTo>
                      <a:lnTo>
                        <a:pt x="332" y="15"/>
                      </a:lnTo>
                      <a:lnTo>
                        <a:pt x="317" y="21"/>
                      </a:lnTo>
                      <a:lnTo>
                        <a:pt x="302" y="26"/>
                      </a:lnTo>
                      <a:lnTo>
                        <a:pt x="302" y="26"/>
                      </a:lnTo>
                      <a:lnTo>
                        <a:pt x="284" y="37"/>
                      </a:lnTo>
                      <a:lnTo>
                        <a:pt x="265" y="49"/>
                      </a:lnTo>
                      <a:lnTo>
                        <a:pt x="230" y="72"/>
                      </a:lnTo>
                      <a:lnTo>
                        <a:pt x="212" y="84"/>
                      </a:lnTo>
                      <a:lnTo>
                        <a:pt x="194" y="94"/>
                      </a:lnTo>
                      <a:lnTo>
                        <a:pt x="174" y="102"/>
                      </a:lnTo>
                      <a:lnTo>
                        <a:pt x="165" y="106"/>
                      </a:lnTo>
                      <a:lnTo>
                        <a:pt x="154" y="107"/>
                      </a:lnTo>
                      <a:lnTo>
                        <a:pt x="154" y="107"/>
                      </a:lnTo>
                      <a:lnTo>
                        <a:pt x="148" y="110"/>
                      </a:lnTo>
                      <a:lnTo>
                        <a:pt x="143" y="115"/>
                      </a:lnTo>
                      <a:lnTo>
                        <a:pt x="143" y="115"/>
                      </a:lnTo>
                      <a:lnTo>
                        <a:pt x="111" y="115"/>
                      </a:lnTo>
                      <a:lnTo>
                        <a:pt x="94" y="117"/>
                      </a:lnTo>
                      <a:lnTo>
                        <a:pt x="78" y="119"/>
                      </a:lnTo>
                      <a:lnTo>
                        <a:pt x="63" y="122"/>
                      </a:lnTo>
                      <a:lnTo>
                        <a:pt x="48" y="127"/>
                      </a:lnTo>
                      <a:lnTo>
                        <a:pt x="35" y="135"/>
                      </a:lnTo>
                      <a:lnTo>
                        <a:pt x="23" y="144"/>
                      </a:lnTo>
                      <a:lnTo>
                        <a:pt x="23" y="144"/>
                      </a:lnTo>
                      <a:lnTo>
                        <a:pt x="16" y="155"/>
                      </a:lnTo>
                      <a:lnTo>
                        <a:pt x="9" y="166"/>
                      </a:lnTo>
                      <a:lnTo>
                        <a:pt x="4" y="179"/>
                      </a:lnTo>
                      <a:lnTo>
                        <a:pt x="1" y="194"/>
                      </a:lnTo>
                      <a:lnTo>
                        <a:pt x="0" y="208"/>
                      </a:lnTo>
                      <a:lnTo>
                        <a:pt x="1" y="223"/>
                      </a:lnTo>
                      <a:lnTo>
                        <a:pt x="4" y="236"/>
                      </a:lnTo>
                      <a:lnTo>
                        <a:pt x="9" y="247"/>
                      </a:lnTo>
                      <a:lnTo>
                        <a:pt x="9" y="247"/>
                      </a:lnTo>
                      <a:lnTo>
                        <a:pt x="21" y="264"/>
                      </a:lnTo>
                      <a:lnTo>
                        <a:pt x="33" y="280"/>
                      </a:lnTo>
                      <a:lnTo>
                        <a:pt x="46" y="293"/>
                      </a:lnTo>
                      <a:lnTo>
                        <a:pt x="61" y="304"/>
                      </a:lnTo>
                      <a:lnTo>
                        <a:pt x="77" y="311"/>
                      </a:lnTo>
                      <a:lnTo>
                        <a:pt x="93" y="319"/>
                      </a:lnTo>
                      <a:lnTo>
                        <a:pt x="110" y="323"/>
                      </a:lnTo>
                      <a:lnTo>
                        <a:pt x="128" y="326"/>
                      </a:lnTo>
                      <a:lnTo>
                        <a:pt x="146" y="327"/>
                      </a:lnTo>
                      <a:lnTo>
                        <a:pt x="165" y="327"/>
                      </a:lnTo>
                      <a:lnTo>
                        <a:pt x="183" y="325"/>
                      </a:lnTo>
                      <a:lnTo>
                        <a:pt x="201" y="321"/>
                      </a:lnTo>
                      <a:lnTo>
                        <a:pt x="218" y="317"/>
                      </a:lnTo>
                      <a:lnTo>
                        <a:pt x="237" y="310"/>
                      </a:lnTo>
                      <a:lnTo>
                        <a:pt x="254" y="302"/>
                      </a:lnTo>
                      <a:lnTo>
                        <a:pt x="271" y="293"/>
                      </a:lnTo>
                      <a:lnTo>
                        <a:pt x="271" y="293"/>
                      </a:lnTo>
                      <a:lnTo>
                        <a:pt x="296" y="279"/>
                      </a:lnTo>
                      <a:lnTo>
                        <a:pt x="319" y="263"/>
                      </a:lnTo>
                      <a:lnTo>
                        <a:pt x="343" y="249"/>
                      </a:lnTo>
                      <a:lnTo>
                        <a:pt x="366" y="234"/>
                      </a:lnTo>
                      <a:lnTo>
                        <a:pt x="390" y="223"/>
                      </a:lnTo>
                      <a:lnTo>
                        <a:pt x="415" y="213"/>
                      </a:lnTo>
                      <a:lnTo>
                        <a:pt x="429" y="209"/>
                      </a:lnTo>
                      <a:lnTo>
                        <a:pt x="442" y="207"/>
                      </a:lnTo>
                      <a:lnTo>
                        <a:pt x="456" y="204"/>
                      </a:lnTo>
                      <a:lnTo>
                        <a:pt x="471" y="203"/>
                      </a:lnTo>
                      <a:lnTo>
                        <a:pt x="471" y="203"/>
                      </a:lnTo>
                      <a:lnTo>
                        <a:pt x="487" y="204"/>
                      </a:lnTo>
                      <a:lnTo>
                        <a:pt x="502" y="207"/>
                      </a:lnTo>
                      <a:lnTo>
                        <a:pt x="517" y="211"/>
                      </a:lnTo>
                      <a:lnTo>
                        <a:pt x="532" y="217"/>
                      </a:lnTo>
                      <a:lnTo>
                        <a:pt x="560" y="230"/>
                      </a:lnTo>
                      <a:lnTo>
                        <a:pt x="589" y="245"/>
                      </a:lnTo>
                      <a:lnTo>
                        <a:pt x="589" y="245"/>
                      </a:lnTo>
                      <a:lnTo>
                        <a:pt x="617" y="259"/>
                      </a:lnTo>
                      <a:lnTo>
                        <a:pt x="636" y="268"/>
                      </a:lnTo>
                      <a:lnTo>
                        <a:pt x="657" y="277"/>
                      </a:lnTo>
                      <a:lnTo>
                        <a:pt x="679" y="287"/>
                      </a:lnTo>
                      <a:lnTo>
                        <a:pt x="700" y="293"/>
                      </a:lnTo>
                      <a:lnTo>
                        <a:pt x="710" y="296"/>
                      </a:lnTo>
                      <a:lnTo>
                        <a:pt x="721" y="297"/>
                      </a:lnTo>
                      <a:lnTo>
                        <a:pt x="730" y="297"/>
                      </a:lnTo>
                      <a:lnTo>
                        <a:pt x="739" y="296"/>
                      </a:lnTo>
                      <a:lnTo>
                        <a:pt x="739" y="296"/>
                      </a:lnTo>
                      <a:lnTo>
                        <a:pt x="748" y="297"/>
                      </a:lnTo>
                      <a:lnTo>
                        <a:pt x="757" y="297"/>
                      </a:lnTo>
                      <a:lnTo>
                        <a:pt x="768" y="296"/>
                      </a:lnTo>
                      <a:lnTo>
                        <a:pt x="778" y="293"/>
                      </a:lnTo>
                      <a:lnTo>
                        <a:pt x="799" y="287"/>
                      </a:lnTo>
                      <a:lnTo>
                        <a:pt x="820" y="277"/>
                      </a:lnTo>
                      <a:lnTo>
                        <a:pt x="841" y="268"/>
                      </a:lnTo>
                      <a:lnTo>
                        <a:pt x="861" y="259"/>
                      </a:lnTo>
                      <a:lnTo>
                        <a:pt x="889" y="245"/>
                      </a:lnTo>
                      <a:lnTo>
                        <a:pt x="889" y="245"/>
                      </a:lnTo>
                      <a:lnTo>
                        <a:pt x="917" y="230"/>
                      </a:lnTo>
                      <a:lnTo>
                        <a:pt x="946" y="217"/>
                      </a:lnTo>
                      <a:lnTo>
                        <a:pt x="960" y="211"/>
                      </a:lnTo>
                      <a:lnTo>
                        <a:pt x="976" y="207"/>
                      </a:lnTo>
                      <a:lnTo>
                        <a:pt x="990" y="204"/>
                      </a:lnTo>
                      <a:lnTo>
                        <a:pt x="1006" y="203"/>
                      </a:lnTo>
                      <a:lnTo>
                        <a:pt x="1006" y="203"/>
                      </a:lnTo>
                      <a:lnTo>
                        <a:pt x="1022" y="204"/>
                      </a:lnTo>
                      <a:lnTo>
                        <a:pt x="1036" y="207"/>
                      </a:lnTo>
                      <a:lnTo>
                        <a:pt x="1049" y="209"/>
                      </a:lnTo>
                      <a:lnTo>
                        <a:pt x="1062" y="213"/>
                      </a:lnTo>
                      <a:lnTo>
                        <a:pt x="1088" y="223"/>
                      </a:lnTo>
                      <a:lnTo>
                        <a:pt x="1112" y="234"/>
                      </a:lnTo>
                      <a:lnTo>
                        <a:pt x="1135" y="249"/>
                      </a:lnTo>
                      <a:lnTo>
                        <a:pt x="1159" y="263"/>
                      </a:lnTo>
                      <a:lnTo>
                        <a:pt x="1182" y="279"/>
                      </a:lnTo>
                      <a:lnTo>
                        <a:pt x="1207" y="293"/>
                      </a:lnTo>
                      <a:lnTo>
                        <a:pt x="1207" y="293"/>
                      </a:lnTo>
                      <a:lnTo>
                        <a:pt x="1223" y="302"/>
                      </a:lnTo>
                      <a:lnTo>
                        <a:pt x="1241" y="310"/>
                      </a:lnTo>
                      <a:lnTo>
                        <a:pt x="1258" y="317"/>
                      </a:lnTo>
                      <a:lnTo>
                        <a:pt x="1277" y="321"/>
                      </a:lnTo>
                      <a:lnTo>
                        <a:pt x="1295" y="325"/>
                      </a:lnTo>
                      <a:lnTo>
                        <a:pt x="1313" y="327"/>
                      </a:lnTo>
                      <a:lnTo>
                        <a:pt x="1332" y="327"/>
                      </a:lnTo>
                      <a:lnTo>
                        <a:pt x="1350" y="326"/>
                      </a:lnTo>
                      <a:lnTo>
                        <a:pt x="1367" y="323"/>
                      </a:lnTo>
                      <a:lnTo>
                        <a:pt x="1384" y="319"/>
                      </a:lnTo>
                      <a:lnTo>
                        <a:pt x="1401" y="311"/>
                      </a:lnTo>
                      <a:lnTo>
                        <a:pt x="1417" y="304"/>
                      </a:lnTo>
                      <a:lnTo>
                        <a:pt x="1431" y="293"/>
                      </a:lnTo>
                      <a:lnTo>
                        <a:pt x="1445" y="280"/>
                      </a:lnTo>
                      <a:lnTo>
                        <a:pt x="1457" y="264"/>
                      </a:lnTo>
                      <a:lnTo>
                        <a:pt x="1469" y="247"/>
                      </a:lnTo>
                      <a:lnTo>
                        <a:pt x="1469" y="247"/>
                      </a:lnTo>
                      <a:lnTo>
                        <a:pt x="1473" y="236"/>
                      </a:lnTo>
                      <a:lnTo>
                        <a:pt x="1477" y="223"/>
                      </a:lnTo>
                      <a:lnTo>
                        <a:pt x="1477" y="208"/>
                      </a:lnTo>
                      <a:lnTo>
                        <a:pt x="1477" y="194"/>
                      </a:lnTo>
                      <a:lnTo>
                        <a:pt x="1474" y="179"/>
                      </a:lnTo>
                      <a:lnTo>
                        <a:pt x="1469" y="166"/>
                      </a:lnTo>
                      <a:lnTo>
                        <a:pt x="1462" y="155"/>
                      </a:lnTo>
                      <a:lnTo>
                        <a:pt x="1455" y="144"/>
                      </a:lnTo>
                      <a:lnTo>
                        <a:pt x="1455" y="144"/>
                      </a:lnTo>
                      <a:close/>
                      <a:moveTo>
                        <a:pt x="1415" y="245"/>
                      </a:moveTo>
                      <a:lnTo>
                        <a:pt x="1415" y="245"/>
                      </a:lnTo>
                      <a:lnTo>
                        <a:pt x="1400" y="259"/>
                      </a:lnTo>
                      <a:lnTo>
                        <a:pt x="1381" y="270"/>
                      </a:lnTo>
                      <a:lnTo>
                        <a:pt x="1362" y="277"/>
                      </a:lnTo>
                      <a:lnTo>
                        <a:pt x="1342" y="283"/>
                      </a:lnTo>
                      <a:lnTo>
                        <a:pt x="1332" y="284"/>
                      </a:lnTo>
                      <a:lnTo>
                        <a:pt x="1321" y="284"/>
                      </a:lnTo>
                      <a:lnTo>
                        <a:pt x="1311" y="284"/>
                      </a:lnTo>
                      <a:lnTo>
                        <a:pt x="1300" y="283"/>
                      </a:lnTo>
                      <a:lnTo>
                        <a:pt x="1290" y="281"/>
                      </a:lnTo>
                      <a:lnTo>
                        <a:pt x="1279" y="279"/>
                      </a:lnTo>
                      <a:lnTo>
                        <a:pt x="1270" y="275"/>
                      </a:lnTo>
                      <a:lnTo>
                        <a:pt x="1260" y="270"/>
                      </a:lnTo>
                      <a:lnTo>
                        <a:pt x="1260" y="270"/>
                      </a:lnTo>
                      <a:lnTo>
                        <a:pt x="1233" y="255"/>
                      </a:lnTo>
                      <a:lnTo>
                        <a:pt x="1207" y="238"/>
                      </a:lnTo>
                      <a:lnTo>
                        <a:pt x="1156" y="206"/>
                      </a:lnTo>
                      <a:lnTo>
                        <a:pt x="1130" y="190"/>
                      </a:lnTo>
                      <a:lnTo>
                        <a:pt x="1103" y="177"/>
                      </a:lnTo>
                      <a:lnTo>
                        <a:pt x="1088" y="170"/>
                      </a:lnTo>
                      <a:lnTo>
                        <a:pt x="1074" y="166"/>
                      </a:lnTo>
                      <a:lnTo>
                        <a:pt x="1059" y="162"/>
                      </a:lnTo>
                      <a:lnTo>
                        <a:pt x="1045" y="161"/>
                      </a:lnTo>
                      <a:lnTo>
                        <a:pt x="1045" y="161"/>
                      </a:lnTo>
                      <a:lnTo>
                        <a:pt x="1022" y="158"/>
                      </a:lnTo>
                      <a:lnTo>
                        <a:pt x="999" y="158"/>
                      </a:lnTo>
                      <a:lnTo>
                        <a:pt x="981" y="161"/>
                      </a:lnTo>
                      <a:lnTo>
                        <a:pt x="963" y="165"/>
                      </a:lnTo>
                      <a:lnTo>
                        <a:pt x="944" y="170"/>
                      </a:lnTo>
                      <a:lnTo>
                        <a:pt x="926" y="178"/>
                      </a:lnTo>
                      <a:lnTo>
                        <a:pt x="887" y="195"/>
                      </a:lnTo>
                      <a:lnTo>
                        <a:pt x="887" y="195"/>
                      </a:lnTo>
                      <a:lnTo>
                        <a:pt x="842" y="217"/>
                      </a:lnTo>
                      <a:lnTo>
                        <a:pt x="808" y="233"/>
                      </a:lnTo>
                      <a:lnTo>
                        <a:pt x="777" y="246"/>
                      </a:lnTo>
                      <a:lnTo>
                        <a:pt x="777" y="246"/>
                      </a:lnTo>
                      <a:lnTo>
                        <a:pt x="777" y="246"/>
                      </a:lnTo>
                      <a:lnTo>
                        <a:pt x="777" y="246"/>
                      </a:lnTo>
                      <a:lnTo>
                        <a:pt x="761" y="250"/>
                      </a:lnTo>
                      <a:lnTo>
                        <a:pt x="761" y="250"/>
                      </a:lnTo>
                      <a:lnTo>
                        <a:pt x="761" y="250"/>
                      </a:lnTo>
                      <a:lnTo>
                        <a:pt x="761" y="250"/>
                      </a:lnTo>
                      <a:lnTo>
                        <a:pt x="748" y="254"/>
                      </a:lnTo>
                      <a:lnTo>
                        <a:pt x="748" y="254"/>
                      </a:lnTo>
                      <a:lnTo>
                        <a:pt x="739" y="254"/>
                      </a:lnTo>
                      <a:lnTo>
                        <a:pt x="739" y="254"/>
                      </a:lnTo>
                      <a:lnTo>
                        <a:pt x="731" y="255"/>
                      </a:lnTo>
                      <a:lnTo>
                        <a:pt x="723" y="254"/>
                      </a:lnTo>
                      <a:lnTo>
                        <a:pt x="717" y="253"/>
                      </a:lnTo>
                      <a:lnTo>
                        <a:pt x="710" y="249"/>
                      </a:lnTo>
                      <a:lnTo>
                        <a:pt x="710" y="249"/>
                      </a:lnTo>
                      <a:lnTo>
                        <a:pt x="695" y="243"/>
                      </a:lnTo>
                      <a:lnTo>
                        <a:pt x="678" y="236"/>
                      </a:lnTo>
                      <a:lnTo>
                        <a:pt x="641" y="220"/>
                      </a:lnTo>
                      <a:lnTo>
                        <a:pt x="591" y="195"/>
                      </a:lnTo>
                      <a:lnTo>
                        <a:pt x="591" y="195"/>
                      </a:lnTo>
                      <a:lnTo>
                        <a:pt x="552" y="178"/>
                      </a:lnTo>
                      <a:lnTo>
                        <a:pt x="534" y="170"/>
                      </a:lnTo>
                      <a:lnTo>
                        <a:pt x="515" y="165"/>
                      </a:lnTo>
                      <a:lnTo>
                        <a:pt x="497" y="161"/>
                      </a:lnTo>
                      <a:lnTo>
                        <a:pt x="477" y="158"/>
                      </a:lnTo>
                      <a:lnTo>
                        <a:pt x="456" y="158"/>
                      </a:lnTo>
                      <a:lnTo>
                        <a:pt x="433" y="161"/>
                      </a:lnTo>
                      <a:lnTo>
                        <a:pt x="433" y="161"/>
                      </a:lnTo>
                      <a:lnTo>
                        <a:pt x="419" y="162"/>
                      </a:lnTo>
                      <a:lnTo>
                        <a:pt x="403" y="166"/>
                      </a:lnTo>
                      <a:lnTo>
                        <a:pt x="388" y="170"/>
                      </a:lnTo>
                      <a:lnTo>
                        <a:pt x="375" y="177"/>
                      </a:lnTo>
                      <a:lnTo>
                        <a:pt x="348" y="190"/>
                      </a:lnTo>
                      <a:lnTo>
                        <a:pt x="322" y="206"/>
                      </a:lnTo>
                      <a:lnTo>
                        <a:pt x="269" y="238"/>
                      </a:lnTo>
                      <a:lnTo>
                        <a:pt x="245" y="255"/>
                      </a:lnTo>
                      <a:lnTo>
                        <a:pt x="218" y="270"/>
                      </a:lnTo>
                      <a:lnTo>
                        <a:pt x="218" y="270"/>
                      </a:lnTo>
                      <a:lnTo>
                        <a:pt x="208" y="275"/>
                      </a:lnTo>
                      <a:lnTo>
                        <a:pt x="199" y="279"/>
                      </a:lnTo>
                      <a:lnTo>
                        <a:pt x="188" y="281"/>
                      </a:lnTo>
                      <a:lnTo>
                        <a:pt x="178" y="283"/>
                      </a:lnTo>
                      <a:lnTo>
                        <a:pt x="167" y="284"/>
                      </a:lnTo>
                      <a:lnTo>
                        <a:pt x="157" y="284"/>
                      </a:lnTo>
                      <a:lnTo>
                        <a:pt x="146" y="284"/>
                      </a:lnTo>
                      <a:lnTo>
                        <a:pt x="136" y="283"/>
                      </a:lnTo>
                      <a:lnTo>
                        <a:pt x="116" y="277"/>
                      </a:lnTo>
                      <a:lnTo>
                        <a:pt x="97" y="270"/>
                      </a:lnTo>
                      <a:lnTo>
                        <a:pt x="78" y="259"/>
                      </a:lnTo>
                      <a:lnTo>
                        <a:pt x="61" y="245"/>
                      </a:lnTo>
                      <a:lnTo>
                        <a:pt x="61" y="245"/>
                      </a:lnTo>
                      <a:lnTo>
                        <a:pt x="56" y="240"/>
                      </a:lnTo>
                      <a:lnTo>
                        <a:pt x="52" y="233"/>
                      </a:lnTo>
                      <a:lnTo>
                        <a:pt x="50" y="228"/>
                      </a:lnTo>
                      <a:lnTo>
                        <a:pt x="47" y="221"/>
                      </a:lnTo>
                      <a:lnTo>
                        <a:pt x="46" y="215"/>
                      </a:lnTo>
                      <a:lnTo>
                        <a:pt x="46" y="209"/>
                      </a:lnTo>
                      <a:lnTo>
                        <a:pt x="46" y="203"/>
                      </a:lnTo>
                      <a:lnTo>
                        <a:pt x="48" y="198"/>
                      </a:lnTo>
                      <a:lnTo>
                        <a:pt x="50" y="192"/>
                      </a:lnTo>
                      <a:lnTo>
                        <a:pt x="54" y="187"/>
                      </a:lnTo>
                      <a:lnTo>
                        <a:pt x="61" y="178"/>
                      </a:lnTo>
                      <a:lnTo>
                        <a:pt x="72" y="172"/>
                      </a:lnTo>
                      <a:lnTo>
                        <a:pt x="77" y="169"/>
                      </a:lnTo>
                      <a:lnTo>
                        <a:pt x="84" y="166"/>
                      </a:lnTo>
                      <a:lnTo>
                        <a:pt x="84" y="166"/>
                      </a:lnTo>
                      <a:lnTo>
                        <a:pt x="103" y="164"/>
                      </a:lnTo>
                      <a:lnTo>
                        <a:pt x="123" y="161"/>
                      </a:lnTo>
                      <a:lnTo>
                        <a:pt x="161" y="161"/>
                      </a:lnTo>
                      <a:lnTo>
                        <a:pt x="161" y="161"/>
                      </a:lnTo>
                      <a:lnTo>
                        <a:pt x="167" y="160"/>
                      </a:lnTo>
                      <a:lnTo>
                        <a:pt x="173" y="157"/>
                      </a:lnTo>
                      <a:lnTo>
                        <a:pt x="178" y="153"/>
                      </a:lnTo>
                      <a:lnTo>
                        <a:pt x="180" y="149"/>
                      </a:lnTo>
                      <a:lnTo>
                        <a:pt x="180" y="149"/>
                      </a:lnTo>
                      <a:lnTo>
                        <a:pt x="192" y="144"/>
                      </a:lnTo>
                      <a:lnTo>
                        <a:pt x="205" y="139"/>
                      </a:lnTo>
                      <a:lnTo>
                        <a:pt x="228" y="126"/>
                      </a:lnTo>
                      <a:lnTo>
                        <a:pt x="250" y="111"/>
                      </a:lnTo>
                      <a:lnTo>
                        <a:pt x="272" y="97"/>
                      </a:lnTo>
                      <a:lnTo>
                        <a:pt x="272" y="97"/>
                      </a:lnTo>
                      <a:lnTo>
                        <a:pt x="289" y="85"/>
                      </a:lnTo>
                      <a:lnTo>
                        <a:pt x="309" y="75"/>
                      </a:lnTo>
                      <a:lnTo>
                        <a:pt x="328" y="67"/>
                      </a:lnTo>
                      <a:lnTo>
                        <a:pt x="348" y="59"/>
                      </a:lnTo>
                      <a:lnTo>
                        <a:pt x="369" y="54"/>
                      </a:lnTo>
                      <a:lnTo>
                        <a:pt x="390" y="50"/>
                      </a:lnTo>
                      <a:lnTo>
                        <a:pt x="411" y="47"/>
                      </a:lnTo>
                      <a:lnTo>
                        <a:pt x="433" y="47"/>
                      </a:lnTo>
                      <a:lnTo>
                        <a:pt x="433" y="47"/>
                      </a:lnTo>
                      <a:lnTo>
                        <a:pt x="445" y="49"/>
                      </a:lnTo>
                      <a:lnTo>
                        <a:pt x="458" y="50"/>
                      </a:lnTo>
                      <a:lnTo>
                        <a:pt x="481" y="56"/>
                      </a:lnTo>
                      <a:lnTo>
                        <a:pt x="504" y="64"/>
                      </a:lnTo>
                      <a:lnTo>
                        <a:pt x="527" y="75"/>
                      </a:lnTo>
                      <a:lnTo>
                        <a:pt x="549" y="85"/>
                      </a:lnTo>
                      <a:lnTo>
                        <a:pt x="572" y="94"/>
                      </a:lnTo>
                      <a:lnTo>
                        <a:pt x="594" y="102"/>
                      </a:lnTo>
                      <a:lnTo>
                        <a:pt x="606" y="106"/>
                      </a:lnTo>
                      <a:lnTo>
                        <a:pt x="617" y="109"/>
                      </a:lnTo>
                      <a:lnTo>
                        <a:pt x="617" y="109"/>
                      </a:lnTo>
                      <a:lnTo>
                        <a:pt x="671" y="117"/>
                      </a:lnTo>
                      <a:lnTo>
                        <a:pt x="697" y="119"/>
                      </a:lnTo>
                      <a:lnTo>
                        <a:pt x="725" y="122"/>
                      </a:lnTo>
                      <a:lnTo>
                        <a:pt x="725" y="122"/>
                      </a:lnTo>
                      <a:lnTo>
                        <a:pt x="730" y="122"/>
                      </a:lnTo>
                      <a:lnTo>
                        <a:pt x="730" y="122"/>
                      </a:lnTo>
                      <a:lnTo>
                        <a:pt x="739" y="122"/>
                      </a:lnTo>
                      <a:lnTo>
                        <a:pt x="739" y="122"/>
                      </a:lnTo>
                      <a:lnTo>
                        <a:pt x="747" y="122"/>
                      </a:lnTo>
                      <a:lnTo>
                        <a:pt x="747" y="122"/>
                      </a:lnTo>
                      <a:lnTo>
                        <a:pt x="753" y="122"/>
                      </a:lnTo>
                      <a:lnTo>
                        <a:pt x="753" y="122"/>
                      </a:lnTo>
                      <a:lnTo>
                        <a:pt x="780" y="119"/>
                      </a:lnTo>
                      <a:lnTo>
                        <a:pt x="807" y="117"/>
                      </a:lnTo>
                      <a:lnTo>
                        <a:pt x="859" y="109"/>
                      </a:lnTo>
                      <a:lnTo>
                        <a:pt x="859" y="109"/>
                      </a:lnTo>
                      <a:lnTo>
                        <a:pt x="872" y="106"/>
                      </a:lnTo>
                      <a:lnTo>
                        <a:pt x="884" y="102"/>
                      </a:lnTo>
                      <a:lnTo>
                        <a:pt x="906" y="94"/>
                      </a:lnTo>
                      <a:lnTo>
                        <a:pt x="929" y="85"/>
                      </a:lnTo>
                      <a:lnTo>
                        <a:pt x="951" y="75"/>
                      </a:lnTo>
                      <a:lnTo>
                        <a:pt x="973" y="64"/>
                      </a:lnTo>
                      <a:lnTo>
                        <a:pt x="997" y="56"/>
                      </a:lnTo>
                      <a:lnTo>
                        <a:pt x="1020" y="50"/>
                      </a:lnTo>
                      <a:lnTo>
                        <a:pt x="1032" y="49"/>
                      </a:lnTo>
                      <a:lnTo>
                        <a:pt x="1045" y="47"/>
                      </a:lnTo>
                      <a:lnTo>
                        <a:pt x="1045" y="47"/>
                      </a:lnTo>
                      <a:lnTo>
                        <a:pt x="1066" y="47"/>
                      </a:lnTo>
                      <a:lnTo>
                        <a:pt x="1088" y="50"/>
                      </a:lnTo>
                      <a:lnTo>
                        <a:pt x="1109" y="54"/>
                      </a:lnTo>
                      <a:lnTo>
                        <a:pt x="1129" y="59"/>
                      </a:lnTo>
                      <a:lnTo>
                        <a:pt x="1150" y="67"/>
                      </a:lnTo>
                      <a:lnTo>
                        <a:pt x="1169" y="75"/>
                      </a:lnTo>
                      <a:lnTo>
                        <a:pt x="1188" y="85"/>
                      </a:lnTo>
                      <a:lnTo>
                        <a:pt x="1206" y="97"/>
                      </a:lnTo>
                      <a:lnTo>
                        <a:pt x="1206" y="97"/>
                      </a:lnTo>
                      <a:lnTo>
                        <a:pt x="1227" y="111"/>
                      </a:lnTo>
                      <a:lnTo>
                        <a:pt x="1249" y="126"/>
                      </a:lnTo>
                      <a:lnTo>
                        <a:pt x="1273" y="139"/>
                      </a:lnTo>
                      <a:lnTo>
                        <a:pt x="1284" y="144"/>
                      </a:lnTo>
                      <a:lnTo>
                        <a:pt x="1298" y="149"/>
                      </a:lnTo>
                      <a:lnTo>
                        <a:pt x="1298" y="149"/>
                      </a:lnTo>
                      <a:lnTo>
                        <a:pt x="1300" y="153"/>
                      </a:lnTo>
                      <a:lnTo>
                        <a:pt x="1304" y="157"/>
                      </a:lnTo>
                      <a:lnTo>
                        <a:pt x="1309" y="160"/>
                      </a:lnTo>
                      <a:lnTo>
                        <a:pt x="1317" y="161"/>
                      </a:lnTo>
                      <a:lnTo>
                        <a:pt x="1317" y="161"/>
                      </a:lnTo>
                      <a:lnTo>
                        <a:pt x="1355" y="161"/>
                      </a:lnTo>
                      <a:lnTo>
                        <a:pt x="1375" y="164"/>
                      </a:lnTo>
                      <a:lnTo>
                        <a:pt x="1393" y="166"/>
                      </a:lnTo>
                      <a:lnTo>
                        <a:pt x="1393" y="166"/>
                      </a:lnTo>
                      <a:lnTo>
                        <a:pt x="1400" y="169"/>
                      </a:lnTo>
                      <a:lnTo>
                        <a:pt x="1406" y="172"/>
                      </a:lnTo>
                      <a:lnTo>
                        <a:pt x="1417" y="178"/>
                      </a:lnTo>
                      <a:lnTo>
                        <a:pt x="1424" y="187"/>
                      </a:lnTo>
                      <a:lnTo>
                        <a:pt x="1427" y="192"/>
                      </a:lnTo>
                      <a:lnTo>
                        <a:pt x="1430" y="198"/>
                      </a:lnTo>
                      <a:lnTo>
                        <a:pt x="1431" y="203"/>
                      </a:lnTo>
                      <a:lnTo>
                        <a:pt x="1432" y="209"/>
                      </a:lnTo>
                      <a:lnTo>
                        <a:pt x="1432" y="215"/>
                      </a:lnTo>
                      <a:lnTo>
                        <a:pt x="1431" y="221"/>
                      </a:lnTo>
                      <a:lnTo>
                        <a:pt x="1428" y="228"/>
                      </a:lnTo>
                      <a:lnTo>
                        <a:pt x="1426" y="233"/>
                      </a:lnTo>
                      <a:lnTo>
                        <a:pt x="1421" y="240"/>
                      </a:lnTo>
                      <a:lnTo>
                        <a:pt x="1415" y="245"/>
                      </a:lnTo>
                      <a:lnTo>
                        <a:pt x="1415" y="24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3" name="Freeform 515">
                  <a:extLst>
                    <a:ext uri="{FF2B5EF4-FFF2-40B4-BE49-F238E27FC236}">
                      <a16:creationId xmlns:a16="http://schemas.microsoft.com/office/drawing/2014/main" id="{26D7F79A-6FC8-4F1A-A6CA-A56035D154E0}"/>
                    </a:ext>
                  </a:extLst>
                </p:cNvPr>
                <p:cNvSpPr/>
                <p:nvPr/>
              </p:nvSpPr>
              <p:spPr bwMode="auto">
                <a:xfrm>
                  <a:off x="3133726" y="1176338"/>
                  <a:ext cx="117475" cy="230188"/>
                </a:xfrm>
                <a:custGeom>
                  <a:avLst/>
                  <a:gdLst/>
                  <a:ahLst/>
                  <a:cxnLst>
                    <a:cxn ang="0">
                      <a:pos x="251" y="10"/>
                    </a:cxn>
                    <a:cxn ang="0">
                      <a:pos x="216" y="78"/>
                    </a:cxn>
                    <a:cxn ang="0">
                      <a:pos x="186" y="149"/>
                    </a:cxn>
                    <a:cxn ang="0">
                      <a:pos x="140" y="255"/>
                    </a:cxn>
                    <a:cxn ang="0">
                      <a:pos x="124" y="290"/>
                    </a:cxn>
                    <a:cxn ang="0">
                      <a:pos x="91" y="349"/>
                    </a:cxn>
                    <a:cxn ang="0">
                      <a:pos x="59" y="406"/>
                    </a:cxn>
                    <a:cxn ang="0">
                      <a:pos x="42" y="440"/>
                    </a:cxn>
                    <a:cxn ang="0">
                      <a:pos x="12" y="515"/>
                    </a:cxn>
                    <a:cxn ang="0">
                      <a:pos x="1" y="553"/>
                    </a:cxn>
                    <a:cxn ang="0">
                      <a:pos x="1" y="553"/>
                    </a:cxn>
                    <a:cxn ang="0">
                      <a:pos x="0" y="558"/>
                    </a:cxn>
                    <a:cxn ang="0">
                      <a:pos x="1" y="567"/>
                    </a:cxn>
                    <a:cxn ang="0">
                      <a:pos x="5" y="574"/>
                    </a:cxn>
                    <a:cxn ang="0">
                      <a:pos x="20" y="580"/>
                    </a:cxn>
                    <a:cxn ang="0">
                      <a:pos x="35" y="578"/>
                    </a:cxn>
                    <a:cxn ang="0">
                      <a:pos x="42" y="573"/>
                    </a:cxn>
                    <a:cxn ang="0">
                      <a:pos x="44" y="565"/>
                    </a:cxn>
                    <a:cxn ang="0">
                      <a:pos x="46" y="563"/>
                    </a:cxn>
                    <a:cxn ang="0">
                      <a:pos x="48" y="558"/>
                    </a:cxn>
                    <a:cxn ang="0">
                      <a:pos x="48" y="552"/>
                    </a:cxn>
                    <a:cxn ang="0">
                      <a:pos x="73" y="485"/>
                    </a:cxn>
                    <a:cxn ang="0">
                      <a:pos x="106" y="421"/>
                    </a:cxn>
                    <a:cxn ang="0">
                      <a:pos x="156" y="328"/>
                    </a:cxn>
                    <a:cxn ang="0">
                      <a:pos x="173" y="297"/>
                    </a:cxn>
                    <a:cxn ang="0">
                      <a:pos x="201" y="230"/>
                    </a:cxn>
                    <a:cxn ang="0">
                      <a:pos x="243" y="130"/>
                    </a:cxn>
                    <a:cxn ang="0">
                      <a:pos x="273" y="65"/>
                    </a:cxn>
                    <a:cxn ang="0">
                      <a:pos x="290" y="34"/>
                    </a:cxn>
                    <a:cxn ang="0">
                      <a:pos x="293" y="25"/>
                    </a:cxn>
                    <a:cxn ang="0">
                      <a:pos x="292" y="15"/>
                    </a:cxn>
                    <a:cxn ang="0">
                      <a:pos x="288" y="9"/>
                    </a:cxn>
                    <a:cxn ang="0">
                      <a:pos x="273" y="0"/>
                    </a:cxn>
                    <a:cxn ang="0">
                      <a:pos x="265" y="0"/>
                    </a:cxn>
                    <a:cxn ang="0">
                      <a:pos x="258" y="4"/>
                    </a:cxn>
                    <a:cxn ang="0">
                      <a:pos x="251" y="10"/>
                    </a:cxn>
                  </a:cxnLst>
                  <a:rect l="0" t="0" r="r" b="b"/>
                  <a:pathLst>
                    <a:path w="293" h="580">
                      <a:moveTo>
                        <a:pt x="251" y="10"/>
                      </a:moveTo>
                      <a:lnTo>
                        <a:pt x="251" y="10"/>
                      </a:lnTo>
                      <a:lnTo>
                        <a:pt x="233" y="44"/>
                      </a:lnTo>
                      <a:lnTo>
                        <a:pt x="216" y="78"/>
                      </a:lnTo>
                      <a:lnTo>
                        <a:pt x="200" y="113"/>
                      </a:lnTo>
                      <a:lnTo>
                        <a:pt x="186" y="149"/>
                      </a:lnTo>
                      <a:lnTo>
                        <a:pt x="156" y="219"/>
                      </a:lnTo>
                      <a:lnTo>
                        <a:pt x="140" y="255"/>
                      </a:lnTo>
                      <a:lnTo>
                        <a:pt x="124" y="290"/>
                      </a:lnTo>
                      <a:lnTo>
                        <a:pt x="124" y="290"/>
                      </a:lnTo>
                      <a:lnTo>
                        <a:pt x="110" y="320"/>
                      </a:lnTo>
                      <a:lnTo>
                        <a:pt x="91" y="349"/>
                      </a:lnTo>
                      <a:lnTo>
                        <a:pt x="74" y="376"/>
                      </a:lnTo>
                      <a:lnTo>
                        <a:pt x="59" y="406"/>
                      </a:lnTo>
                      <a:lnTo>
                        <a:pt x="59" y="406"/>
                      </a:lnTo>
                      <a:lnTo>
                        <a:pt x="42" y="440"/>
                      </a:lnTo>
                      <a:lnTo>
                        <a:pt x="26" y="477"/>
                      </a:lnTo>
                      <a:lnTo>
                        <a:pt x="12" y="515"/>
                      </a:lnTo>
                      <a:lnTo>
                        <a:pt x="1" y="553"/>
                      </a:lnTo>
                      <a:lnTo>
                        <a:pt x="1" y="553"/>
                      </a:lnTo>
                      <a:lnTo>
                        <a:pt x="1" y="553"/>
                      </a:lnTo>
                      <a:lnTo>
                        <a:pt x="1" y="553"/>
                      </a:lnTo>
                      <a:lnTo>
                        <a:pt x="0" y="558"/>
                      </a:lnTo>
                      <a:lnTo>
                        <a:pt x="0" y="558"/>
                      </a:lnTo>
                      <a:lnTo>
                        <a:pt x="0" y="563"/>
                      </a:lnTo>
                      <a:lnTo>
                        <a:pt x="1" y="567"/>
                      </a:lnTo>
                      <a:lnTo>
                        <a:pt x="3" y="571"/>
                      </a:lnTo>
                      <a:lnTo>
                        <a:pt x="5" y="574"/>
                      </a:lnTo>
                      <a:lnTo>
                        <a:pt x="12" y="578"/>
                      </a:lnTo>
                      <a:lnTo>
                        <a:pt x="20" y="580"/>
                      </a:lnTo>
                      <a:lnTo>
                        <a:pt x="27" y="580"/>
                      </a:lnTo>
                      <a:lnTo>
                        <a:pt x="35" y="578"/>
                      </a:lnTo>
                      <a:lnTo>
                        <a:pt x="38" y="575"/>
                      </a:lnTo>
                      <a:lnTo>
                        <a:pt x="42" y="573"/>
                      </a:lnTo>
                      <a:lnTo>
                        <a:pt x="43" y="569"/>
                      </a:lnTo>
                      <a:lnTo>
                        <a:pt x="44" y="565"/>
                      </a:lnTo>
                      <a:lnTo>
                        <a:pt x="44" y="565"/>
                      </a:lnTo>
                      <a:lnTo>
                        <a:pt x="46" y="563"/>
                      </a:lnTo>
                      <a:lnTo>
                        <a:pt x="46" y="563"/>
                      </a:lnTo>
                      <a:lnTo>
                        <a:pt x="48" y="558"/>
                      </a:lnTo>
                      <a:lnTo>
                        <a:pt x="48" y="552"/>
                      </a:lnTo>
                      <a:lnTo>
                        <a:pt x="48" y="552"/>
                      </a:lnTo>
                      <a:lnTo>
                        <a:pt x="60" y="518"/>
                      </a:lnTo>
                      <a:lnTo>
                        <a:pt x="73" y="485"/>
                      </a:lnTo>
                      <a:lnTo>
                        <a:pt x="89" y="452"/>
                      </a:lnTo>
                      <a:lnTo>
                        <a:pt x="106" y="421"/>
                      </a:lnTo>
                      <a:lnTo>
                        <a:pt x="140" y="359"/>
                      </a:lnTo>
                      <a:lnTo>
                        <a:pt x="156" y="328"/>
                      </a:lnTo>
                      <a:lnTo>
                        <a:pt x="173" y="297"/>
                      </a:lnTo>
                      <a:lnTo>
                        <a:pt x="173" y="297"/>
                      </a:lnTo>
                      <a:lnTo>
                        <a:pt x="187" y="264"/>
                      </a:lnTo>
                      <a:lnTo>
                        <a:pt x="201" y="230"/>
                      </a:lnTo>
                      <a:lnTo>
                        <a:pt x="229" y="163"/>
                      </a:lnTo>
                      <a:lnTo>
                        <a:pt x="243" y="130"/>
                      </a:lnTo>
                      <a:lnTo>
                        <a:pt x="258" y="98"/>
                      </a:lnTo>
                      <a:lnTo>
                        <a:pt x="273" y="65"/>
                      </a:lnTo>
                      <a:lnTo>
                        <a:pt x="290" y="34"/>
                      </a:lnTo>
                      <a:lnTo>
                        <a:pt x="290" y="34"/>
                      </a:lnTo>
                      <a:lnTo>
                        <a:pt x="292" y="28"/>
                      </a:lnTo>
                      <a:lnTo>
                        <a:pt x="293" y="25"/>
                      </a:lnTo>
                      <a:lnTo>
                        <a:pt x="293" y="19"/>
                      </a:lnTo>
                      <a:lnTo>
                        <a:pt x="292" y="15"/>
                      </a:lnTo>
                      <a:lnTo>
                        <a:pt x="290" y="11"/>
                      </a:lnTo>
                      <a:lnTo>
                        <a:pt x="288" y="9"/>
                      </a:lnTo>
                      <a:lnTo>
                        <a:pt x="281" y="2"/>
                      </a:lnTo>
                      <a:lnTo>
                        <a:pt x="273" y="0"/>
                      </a:lnTo>
                      <a:lnTo>
                        <a:pt x="269" y="0"/>
                      </a:lnTo>
                      <a:lnTo>
                        <a:pt x="265" y="0"/>
                      </a:lnTo>
                      <a:lnTo>
                        <a:pt x="262" y="1"/>
                      </a:lnTo>
                      <a:lnTo>
                        <a:pt x="258" y="4"/>
                      </a:lnTo>
                      <a:lnTo>
                        <a:pt x="254" y="6"/>
                      </a:lnTo>
                      <a:lnTo>
                        <a:pt x="251" y="10"/>
                      </a:lnTo>
                      <a:lnTo>
                        <a:pt x="251" y="1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4" name="Freeform 516">
                  <a:extLst>
                    <a:ext uri="{FF2B5EF4-FFF2-40B4-BE49-F238E27FC236}">
                      <a16:creationId xmlns:a16="http://schemas.microsoft.com/office/drawing/2014/main" id="{A25FABAB-A575-4EC2-8633-BE6C2C961C19}"/>
                    </a:ext>
                  </a:extLst>
                </p:cNvPr>
                <p:cNvSpPr/>
                <p:nvPr/>
              </p:nvSpPr>
              <p:spPr bwMode="auto">
                <a:xfrm>
                  <a:off x="3255963" y="1174750"/>
                  <a:ext cx="109538" cy="230188"/>
                </a:xfrm>
                <a:custGeom>
                  <a:avLst/>
                  <a:gdLst/>
                  <a:ahLst/>
                  <a:cxnLst>
                    <a:cxn ang="0">
                      <a:pos x="270" y="543"/>
                    </a:cxn>
                    <a:cxn ang="0">
                      <a:pos x="263" y="533"/>
                    </a:cxn>
                    <a:cxn ang="0">
                      <a:pos x="248" y="505"/>
                    </a:cxn>
                    <a:cxn ang="0">
                      <a:pos x="233" y="456"/>
                    </a:cxn>
                    <a:cxn ang="0">
                      <a:pos x="221" y="429"/>
                    </a:cxn>
                    <a:cxn ang="0">
                      <a:pos x="213" y="412"/>
                    </a:cxn>
                    <a:cxn ang="0">
                      <a:pos x="192" y="359"/>
                    </a:cxn>
                    <a:cxn ang="0">
                      <a:pos x="170" y="288"/>
                    </a:cxn>
                    <a:cxn ang="0">
                      <a:pos x="165" y="270"/>
                    </a:cxn>
                    <a:cxn ang="0">
                      <a:pos x="146" y="222"/>
                    </a:cxn>
                    <a:cxn ang="0">
                      <a:pos x="125" y="174"/>
                    </a:cxn>
                    <a:cxn ang="0">
                      <a:pos x="120" y="157"/>
                    </a:cxn>
                    <a:cxn ang="0">
                      <a:pos x="103" y="120"/>
                    </a:cxn>
                    <a:cxn ang="0">
                      <a:pos x="81" y="86"/>
                    </a:cxn>
                    <a:cxn ang="0">
                      <a:pos x="60" y="52"/>
                    </a:cxn>
                    <a:cxn ang="0">
                      <a:pos x="44" y="17"/>
                    </a:cxn>
                    <a:cxn ang="0">
                      <a:pos x="43" y="12"/>
                    </a:cxn>
                    <a:cxn ang="0">
                      <a:pos x="36" y="5"/>
                    </a:cxn>
                    <a:cxn ang="0">
                      <a:pos x="28" y="1"/>
                    </a:cxn>
                    <a:cxn ang="0">
                      <a:pos x="17" y="1"/>
                    </a:cxn>
                    <a:cxn ang="0">
                      <a:pos x="5" y="8"/>
                    </a:cxn>
                    <a:cxn ang="0">
                      <a:pos x="1" y="14"/>
                    </a:cxn>
                    <a:cxn ang="0">
                      <a:pos x="0" y="23"/>
                    </a:cxn>
                    <a:cxn ang="0">
                      <a:pos x="1" y="29"/>
                    </a:cxn>
                    <a:cxn ang="0">
                      <a:pos x="15" y="64"/>
                    </a:cxn>
                    <a:cxn ang="0">
                      <a:pos x="36" y="99"/>
                    </a:cxn>
                    <a:cxn ang="0">
                      <a:pos x="68" y="150"/>
                    </a:cxn>
                    <a:cxn ang="0">
                      <a:pos x="76" y="168"/>
                    </a:cxn>
                    <a:cxn ang="0">
                      <a:pos x="119" y="277"/>
                    </a:cxn>
                    <a:cxn ang="0">
                      <a:pos x="130" y="314"/>
                    </a:cxn>
                    <a:cxn ang="0">
                      <a:pos x="151" y="384"/>
                    </a:cxn>
                    <a:cxn ang="0">
                      <a:pos x="182" y="451"/>
                    </a:cxn>
                    <a:cxn ang="0">
                      <a:pos x="188" y="465"/>
                    </a:cxn>
                    <a:cxn ang="0">
                      <a:pos x="205" y="516"/>
                    </a:cxn>
                    <a:cxn ang="0">
                      <a:pos x="219" y="549"/>
                    </a:cxn>
                    <a:cxn ang="0">
                      <a:pos x="233" y="569"/>
                    </a:cxn>
                    <a:cxn ang="0">
                      <a:pos x="239" y="575"/>
                    </a:cxn>
                    <a:cxn ang="0">
                      <a:pos x="247" y="580"/>
                    </a:cxn>
                    <a:cxn ang="0">
                      <a:pos x="256" y="580"/>
                    </a:cxn>
                    <a:cxn ang="0">
                      <a:pos x="264" y="579"/>
                    </a:cxn>
                    <a:cxn ang="0">
                      <a:pos x="276" y="567"/>
                    </a:cxn>
                    <a:cxn ang="0">
                      <a:pos x="278" y="558"/>
                    </a:cxn>
                    <a:cxn ang="0">
                      <a:pos x="277" y="550"/>
                    </a:cxn>
                    <a:cxn ang="0">
                      <a:pos x="270" y="543"/>
                    </a:cxn>
                  </a:cxnLst>
                  <a:rect l="0" t="0" r="r" b="b"/>
                  <a:pathLst>
                    <a:path w="278" h="580">
                      <a:moveTo>
                        <a:pt x="270" y="543"/>
                      </a:moveTo>
                      <a:lnTo>
                        <a:pt x="270" y="543"/>
                      </a:lnTo>
                      <a:lnTo>
                        <a:pt x="267" y="539"/>
                      </a:lnTo>
                      <a:lnTo>
                        <a:pt x="263" y="533"/>
                      </a:lnTo>
                      <a:lnTo>
                        <a:pt x="255" y="520"/>
                      </a:lnTo>
                      <a:lnTo>
                        <a:pt x="248" y="505"/>
                      </a:lnTo>
                      <a:lnTo>
                        <a:pt x="243" y="489"/>
                      </a:lnTo>
                      <a:lnTo>
                        <a:pt x="233" y="456"/>
                      </a:lnTo>
                      <a:lnTo>
                        <a:pt x="227" y="441"/>
                      </a:lnTo>
                      <a:lnTo>
                        <a:pt x="221" y="429"/>
                      </a:lnTo>
                      <a:lnTo>
                        <a:pt x="221" y="429"/>
                      </a:lnTo>
                      <a:lnTo>
                        <a:pt x="213" y="412"/>
                      </a:lnTo>
                      <a:lnTo>
                        <a:pt x="205" y="395"/>
                      </a:lnTo>
                      <a:lnTo>
                        <a:pt x="192" y="359"/>
                      </a:lnTo>
                      <a:lnTo>
                        <a:pt x="180" y="324"/>
                      </a:lnTo>
                      <a:lnTo>
                        <a:pt x="170" y="288"/>
                      </a:lnTo>
                      <a:lnTo>
                        <a:pt x="170" y="288"/>
                      </a:lnTo>
                      <a:lnTo>
                        <a:pt x="165" y="270"/>
                      </a:lnTo>
                      <a:lnTo>
                        <a:pt x="159" y="253"/>
                      </a:lnTo>
                      <a:lnTo>
                        <a:pt x="146" y="222"/>
                      </a:lnTo>
                      <a:lnTo>
                        <a:pt x="132" y="189"/>
                      </a:lnTo>
                      <a:lnTo>
                        <a:pt x="125" y="174"/>
                      </a:lnTo>
                      <a:lnTo>
                        <a:pt x="120" y="157"/>
                      </a:lnTo>
                      <a:lnTo>
                        <a:pt x="120" y="157"/>
                      </a:lnTo>
                      <a:lnTo>
                        <a:pt x="112" y="138"/>
                      </a:lnTo>
                      <a:lnTo>
                        <a:pt x="103" y="120"/>
                      </a:lnTo>
                      <a:lnTo>
                        <a:pt x="93" y="103"/>
                      </a:lnTo>
                      <a:lnTo>
                        <a:pt x="81" y="86"/>
                      </a:lnTo>
                      <a:lnTo>
                        <a:pt x="70" y="69"/>
                      </a:lnTo>
                      <a:lnTo>
                        <a:pt x="60" y="52"/>
                      </a:lnTo>
                      <a:lnTo>
                        <a:pt x="51" y="34"/>
                      </a:lnTo>
                      <a:lnTo>
                        <a:pt x="44" y="17"/>
                      </a:lnTo>
                      <a:lnTo>
                        <a:pt x="44" y="17"/>
                      </a:lnTo>
                      <a:lnTo>
                        <a:pt x="43" y="12"/>
                      </a:lnTo>
                      <a:lnTo>
                        <a:pt x="40" y="8"/>
                      </a:lnTo>
                      <a:lnTo>
                        <a:pt x="36" y="5"/>
                      </a:lnTo>
                      <a:lnTo>
                        <a:pt x="32" y="2"/>
                      </a:lnTo>
                      <a:lnTo>
                        <a:pt x="28" y="1"/>
                      </a:lnTo>
                      <a:lnTo>
                        <a:pt x="25" y="0"/>
                      </a:lnTo>
                      <a:lnTo>
                        <a:pt x="17" y="1"/>
                      </a:lnTo>
                      <a:lnTo>
                        <a:pt x="9" y="5"/>
                      </a:lnTo>
                      <a:lnTo>
                        <a:pt x="5" y="8"/>
                      </a:lnTo>
                      <a:lnTo>
                        <a:pt x="2" y="10"/>
                      </a:lnTo>
                      <a:lnTo>
                        <a:pt x="1" y="14"/>
                      </a:lnTo>
                      <a:lnTo>
                        <a:pt x="0" y="18"/>
                      </a:lnTo>
                      <a:lnTo>
                        <a:pt x="0" y="23"/>
                      </a:lnTo>
                      <a:lnTo>
                        <a:pt x="1" y="29"/>
                      </a:lnTo>
                      <a:lnTo>
                        <a:pt x="1" y="29"/>
                      </a:lnTo>
                      <a:lnTo>
                        <a:pt x="8" y="47"/>
                      </a:lnTo>
                      <a:lnTo>
                        <a:pt x="15" y="64"/>
                      </a:lnTo>
                      <a:lnTo>
                        <a:pt x="26" y="82"/>
                      </a:lnTo>
                      <a:lnTo>
                        <a:pt x="36" y="99"/>
                      </a:lnTo>
                      <a:lnTo>
                        <a:pt x="57" y="133"/>
                      </a:lnTo>
                      <a:lnTo>
                        <a:pt x="68" y="150"/>
                      </a:lnTo>
                      <a:lnTo>
                        <a:pt x="76" y="168"/>
                      </a:lnTo>
                      <a:lnTo>
                        <a:pt x="76" y="168"/>
                      </a:lnTo>
                      <a:lnTo>
                        <a:pt x="104" y="240"/>
                      </a:lnTo>
                      <a:lnTo>
                        <a:pt x="119" y="277"/>
                      </a:lnTo>
                      <a:lnTo>
                        <a:pt x="130" y="314"/>
                      </a:lnTo>
                      <a:lnTo>
                        <a:pt x="130" y="314"/>
                      </a:lnTo>
                      <a:lnTo>
                        <a:pt x="140" y="349"/>
                      </a:lnTo>
                      <a:lnTo>
                        <a:pt x="151" y="384"/>
                      </a:lnTo>
                      <a:lnTo>
                        <a:pt x="166" y="418"/>
                      </a:lnTo>
                      <a:lnTo>
                        <a:pt x="182" y="451"/>
                      </a:lnTo>
                      <a:lnTo>
                        <a:pt x="182" y="451"/>
                      </a:lnTo>
                      <a:lnTo>
                        <a:pt x="188" y="465"/>
                      </a:lnTo>
                      <a:lnTo>
                        <a:pt x="195" y="482"/>
                      </a:lnTo>
                      <a:lnTo>
                        <a:pt x="205" y="516"/>
                      </a:lnTo>
                      <a:lnTo>
                        <a:pt x="212" y="533"/>
                      </a:lnTo>
                      <a:lnTo>
                        <a:pt x="219" y="549"/>
                      </a:lnTo>
                      <a:lnTo>
                        <a:pt x="229" y="563"/>
                      </a:lnTo>
                      <a:lnTo>
                        <a:pt x="233" y="569"/>
                      </a:lnTo>
                      <a:lnTo>
                        <a:pt x="239" y="575"/>
                      </a:lnTo>
                      <a:lnTo>
                        <a:pt x="239" y="575"/>
                      </a:lnTo>
                      <a:lnTo>
                        <a:pt x="243" y="578"/>
                      </a:lnTo>
                      <a:lnTo>
                        <a:pt x="247" y="580"/>
                      </a:lnTo>
                      <a:lnTo>
                        <a:pt x="251" y="580"/>
                      </a:lnTo>
                      <a:lnTo>
                        <a:pt x="256" y="580"/>
                      </a:lnTo>
                      <a:lnTo>
                        <a:pt x="260" y="580"/>
                      </a:lnTo>
                      <a:lnTo>
                        <a:pt x="264" y="579"/>
                      </a:lnTo>
                      <a:lnTo>
                        <a:pt x="270" y="574"/>
                      </a:lnTo>
                      <a:lnTo>
                        <a:pt x="276" y="567"/>
                      </a:lnTo>
                      <a:lnTo>
                        <a:pt x="277" y="563"/>
                      </a:lnTo>
                      <a:lnTo>
                        <a:pt x="278" y="558"/>
                      </a:lnTo>
                      <a:lnTo>
                        <a:pt x="278" y="554"/>
                      </a:lnTo>
                      <a:lnTo>
                        <a:pt x="277" y="550"/>
                      </a:lnTo>
                      <a:lnTo>
                        <a:pt x="274" y="546"/>
                      </a:lnTo>
                      <a:lnTo>
                        <a:pt x="270" y="543"/>
                      </a:lnTo>
                      <a:lnTo>
                        <a:pt x="270" y="54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5" name="Freeform 517">
                  <a:extLst>
                    <a:ext uri="{FF2B5EF4-FFF2-40B4-BE49-F238E27FC236}">
                      <a16:creationId xmlns:a16="http://schemas.microsoft.com/office/drawing/2014/main" id="{0F95F375-1710-4E17-BE16-62337224623F}"/>
                    </a:ext>
                  </a:extLst>
                </p:cNvPr>
                <p:cNvSpPr/>
                <p:nvPr/>
              </p:nvSpPr>
              <p:spPr bwMode="auto">
                <a:xfrm>
                  <a:off x="3589338" y="1176338"/>
                  <a:ext cx="115888" cy="230188"/>
                </a:xfrm>
                <a:custGeom>
                  <a:avLst/>
                  <a:gdLst/>
                  <a:ahLst/>
                  <a:cxnLst>
                    <a:cxn ang="0">
                      <a:pos x="251" y="10"/>
                    </a:cxn>
                    <a:cxn ang="0">
                      <a:pos x="216" y="78"/>
                    </a:cxn>
                    <a:cxn ang="0">
                      <a:pos x="186" y="149"/>
                    </a:cxn>
                    <a:cxn ang="0">
                      <a:pos x="140" y="255"/>
                    </a:cxn>
                    <a:cxn ang="0">
                      <a:pos x="124" y="290"/>
                    </a:cxn>
                    <a:cxn ang="0">
                      <a:pos x="91" y="349"/>
                    </a:cxn>
                    <a:cxn ang="0">
                      <a:pos x="59" y="406"/>
                    </a:cxn>
                    <a:cxn ang="0">
                      <a:pos x="40" y="440"/>
                    </a:cxn>
                    <a:cxn ang="0">
                      <a:pos x="12" y="515"/>
                    </a:cxn>
                    <a:cxn ang="0">
                      <a:pos x="1" y="553"/>
                    </a:cxn>
                    <a:cxn ang="0">
                      <a:pos x="1" y="553"/>
                    </a:cxn>
                    <a:cxn ang="0">
                      <a:pos x="0" y="558"/>
                    </a:cxn>
                    <a:cxn ang="0">
                      <a:pos x="1" y="567"/>
                    </a:cxn>
                    <a:cxn ang="0">
                      <a:pos x="5" y="574"/>
                    </a:cxn>
                    <a:cxn ang="0">
                      <a:pos x="18" y="580"/>
                    </a:cxn>
                    <a:cxn ang="0">
                      <a:pos x="35" y="578"/>
                    </a:cxn>
                    <a:cxn ang="0">
                      <a:pos x="40" y="573"/>
                    </a:cxn>
                    <a:cxn ang="0">
                      <a:pos x="44" y="565"/>
                    </a:cxn>
                    <a:cxn ang="0">
                      <a:pos x="44" y="563"/>
                    </a:cxn>
                    <a:cxn ang="0">
                      <a:pos x="48" y="558"/>
                    </a:cxn>
                    <a:cxn ang="0">
                      <a:pos x="48" y="552"/>
                    </a:cxn>
                    <a:cxn ang="0">
                      <a:pos x="73" y="485"/>
                    </a:cxn>
                    <a:cxn ang="0">
                      <a:pos x="104" y="421"/>
                    </a:cxn>
                    <a:cxn ang="0">
                      <a:pos x="155" y="328"/>
                    </a:cxn>
                    <a:cxn ang="0">
                      <a:pos x="171" y="297"/>
                    </a:cxn>
                    <a:cxn ang="0">
                      <a:pos x="201" y="230"/>
                    </a:cxn>
                    <a:cxn ang="0">
                      <a:pos x="243" y="130"/>
                    </a:cxn>
                    <a:cxn ang="0">
                      <a:pos x="273" y="65"/>
                    </a:cxn>
                    <a:cxn ang="0">
                      <a:pos x="290" y="34"/>
                    </a:cxn>
                    <a:cxn ang="0">
                      <a:pos x="293" y="25"/>
                    </a:cxn>
                    <a:cxn ang="0">
                      <a:pos x="291" y="15"/>
                    </a:cxn>
                    <a:cxn ang="0">
                      <a:pos x="288" y="9"/>
                    </a:cxn>
                    <a:cxn ang="0">
                      <a:pos x="273" y="0"/>
                    </a:cxn>
                    <a:cxn ang="0">
                      <a:pos x="264" y="0"/>
                    </a:cxn>
                    <a:cxn ang="0">
                      <a:pos x="256" y="4"/>
                    </a:cxn>
                    <a:cxn ang="0">
                      <a:pos x="251" y="10"/>
                    </a:cxn>
                  </a:cxnLst>
                  <a:rect l="0" t="0" r="r" b="b"/>
                  <a:pathLst>
                    <a:path w="293" h="580">
                      <a:moveTo>
                        <a:pt x="251" y="10"/>
                      </a:moveTo>
                      <a:lnTo>
                        <a:pt x="251" y="10"/>
                      </a:lnTo>
                      <a:lnTo>
                        <a:pt x="233" y="44"/>
                      </a:lnTo>
                      <a:lnTo>
                        <a:pt x="216" y="78"/>
                      </a:lnTo>
                      <a:lnTo>
                        <a:pt x="200" y="113"/>
                      </a:lnTo>
                      <a:lnTo>
                        <a:pt x="186" y="149"/>
                      </a:lnTo>
                      <a:lnTo>
                        <a:pt x="155" y="219"/>
                      </a:lnTo>
                      <a:lnTo>
                        <a:pt x="140" y="255"/>
                      </a:lnTo>
                      <a:lnTo>
                        <a:pt x="124" y="290"/>
                      </a:lnTo>
                      <a:lnTo>
                        <a:pt x="124" y="290"/>
                      </a:lnTo>
                      <a:lnTo>
                        <a:pt x="108" y="320"/>
                      </a:lnTo>
                      <a:lnTo>
                        <a:pt x="91" y="349"/>
                      </a:lnTo>
                      <a:lnTo>
                        <a:pt x="74" y="376"/>
                      </a:lnTo>
                      <a:lnTo>
                        <a:pt x="59" y="406"/>
                      </a:lnTo>
                      <a:lnTo>
                        <a:pt x="59" y="406"/>
                      </a:lnTo>
                      <a:lnTo>
                        <a:pt x="40" y="440"/>
                      </a:lnTo>
                      <a:lnTo>
                        <a:pt x="25" y="477"/>
                      </a:lnTo>
                      <a:lnTo>
                        <a:pt x="12" y="515"/>
                      </a:lnTo>
                      <a:lnTo>
                        <a:pt x="1" y="553"/>
                      </a:lnTo>
                      <a:lnTo>
                        <a:pt x="1" y="553"/>
                      </a:lnTo>
                      <a:lnTo>
                        <a:pt x="1" y="553"/>
                      </a:lnTo>
                      <a:lnTo>
                        <a:pt x="1" y="553"/>
                      </a:lnTo>
                      <a:lnTo>
                        <a:pt x="0" y="558"/>
                      </a:lnTo>
                      <a:lnTo>
                        <a:pt x="0" y="558"/>
                      </a:lnTo>
                      <a:lnTo>
                        <a:pt x="0" y="563"/>
                      </a:lnTo>
                      <a:lnTo>
                        <a:pt x="1" y="567"/>
                      </a:lnTo>
                      <a:lnTo>
                        <a:pt x="2" y="571"/>
                      </a:lnTo>
                      <a:lnTo>
                        <a:pt x="5" y="574"/>
                      </a:lnTo>
                      <a:lnTo>
                        <a:pt x="12" y="578"/>
                      </a:lnTo>
                      <a:lnTo>
                        <a:pt x="18" y="580"/>
                      </a:lnTo>
                      <a:lnTo>
                        <a:pt x="27" y="580"/>
                      </a:lnTo>
                      <a:lnTo>
                        <a:pt x="35" y="578"/>
                      </a:lnTo>
                      <a:lnTo>
                        <a:pt x="38" y="575"/>
                      </a:lnTo>
                      <a:lnTo>
                        <a:pt x="40" y="573"/>
                      </a:lnTo>
                      <a:lnTo>
                        <a:pt x="43" y="569"/>
                      </a:lnTo>
                      <a:lnTo>
                        <a:pt x="44" y="565"/>
                      </a:lnTo>
                      <a:lnTo>
                        <a:pt x="44" y="565"/>
                      </a:lnTo>
                      <a:lnTo>
                        <a:pt x="44" y="563"/>
                      </a:lnTo>
                      <a:lnTo>
                        <a:pt x="44" y="563"/>
                      </a:lnTo>
                      <a:lnTo>
                        <a:pt x="48" y="558"/>
                      </a:lnTo>
                      <a:lnTo>
                        <a:pt x="48" y="552"/>
                      </a:lnTo>
                      <a:lnTo>
                        <a:pt x="48" y="552"/>
                      </a:lnTo>
                      <a:lnTo>
                        <a:pt x="60" y="518"/>
                      </a:lnTo>
                      <a:lnTo>
                        <a:pt x="73" y="485"/>
                      </a:lnTo>
                      <a:lnTo>
                        <a:pt x="89" y="452"/>
                      </a:lnTo>
                      <a:lnTo>
                        <a:pt x="104" y="421"/>
                      </a:lnTo>
                      <a:lnTo>
                        <a:pt x="138" y="359"/>
                      </a:lnTo>
                      <a:lnTo>
                        <a:pt x="155" y="328"/>
                      </a:lnTo>
                      <a:lnTo>
                        <a:pt x="171" y="297"/>
                      </a:lnTo>
                      <a:lnTo>
                        <a:pt x="171" y="297"/>
                      </a:lnTo>
                      <a:lnTo>
                        <a:pt x="187" y="264"/>
                      </a:lnTo>
                      <a:lnTo>
                        <a:pt x="201" y="230"/>
                      </a:lnTo>
                      <a:lnTo>
                        <a:pt x="229" y="163"/>
                      </a:lnTo>
                      <a:lnTo>
                        <a:pt x="243" y="130"/>
                      </a:lnTo>
                      <a:lnTo>
                        <a:pt x="257" y="98"/>
                      </a:lnTo>
                      <a:lnTo>
                        <a:pt x="273" y="65"/>
                      </a:lnTo>
                      <a:lnTo>
                        <a:pt x="290" y="34"/>
                      </a:lnTo>
                      <a:lnTo>
                        <a:pt x="290" y="34"/>
                      </a:lnTo>
                      <a:lnTo>
                        <a:pt x="291" y="28"/>
                      </a:lnTo>
                      <a:lnTo>
                        <a:pt x="293" y="25"/>
                      </a:lnTo>
                      <a:lnTo>
                        <a:pt x="293" y="19"/>
                      </a:lnTo>
                      <a:lnTo>
                        <a:pt x="291" y="15"/>
                      </a:lnTo>
                      <a:lnTo>
                        <a:pt x="290" y="11"/>
                      </a:lnTo>
                      <a:lnTo>
                        <a:pt x="288" y="9"/>
                      </a:lnTo>
                      <a:lnTo>
                        <a:pt x="281" y="2"/>
                      </a:lnTo>
                      <a:lnTo>
                        <a:pt x="273" y="0"/>
                      </a:lnTo>
                      <a:lnTo>
                        <a:pt x="269" y="0"/>
                      </a:lnTo>
                      <a:lnTo>
                        <a:pt x="264" y="0"/>
                      </a:lnTo>
                      <a:lnTo>
                        <a:pt x="260" y="1"/>
                      </a:lnTo>
                      <a:lnTo>
                        <a:pt x="256" y="4"/>
                      </a:lnTo>
                      <a:lnTo>
                        <a:pt x="254" y="6"/>
                      </a:lnTo>
                      <a:lnTo>
                        <a:pt x="251" y="10"/>
                      </a:lnTo>
                      <a:lnTo>
                        <a:pt x="251" y="1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6" name="Freeform 518">
                  <a:extLst>
                    <a:ext uri="{FF2B5EF4-FFF2-40B4-BE49-F238E27FC236}">
                      <a16:creationId xmlns:a16="http://schemas.microsoft.com/office/drawing/2014/main" id="{4E07B412-FFB6-4947-85E2-646955E132EC}"/>
                    </a:ext>
                  </a:extLst>
                </p:cNvPr>
                <p:cNvSpPr/>
                <p:nvPr/>
              </p:nvSpPr>
              <p:spPr bwMode="auto">
                <a:xfrm>
                  <a:off x="3709988" y="1174750"/>
                  <a:ext cx="111125" cy="230188"/>
                </a:xfrm>
                <a:custGeom>
                  <a:avLst/>
                  <a:gdLst/>
                  <a:ahLst/>
                  <a:cxnLst>
                    <a:cxn ang="0">
                      <a:pos x="270" y="543"/>
                    </a:cxn>
                    <a:cxn ang="0">
                      <a:pos x="262" y="533"/>
                    </a:cxn>
                    <a:cxn ang="0">
                      <a:pos x="248" y="505"/>
                    </a:cxn>
                    <a:cxn ang="0">
                      <a:pos x="232" y="456"/>
                    </a:cxn>
                    <a:cxn ang="0">
                      <a:pos x="221" y="429"/>
                    </a:cxn>
                    <a:cxn ang="0">
                      <a:pos x="211" y="412"/>
                    </a:cxn>
                    <a:cxn ang="0">
                      <a:pos x="191" y="359"/>
                    </a:cxn>
                    <a:cxn ang="0">
                      <a:pos x="170" y="288"/>
                    </a:cxn>
                    <a:cxn ang="0">
                      <a:pos x="164" y="270"/>
                    </a:cxn>
                    <a:cxn ang="0">
                      <a:pos x="145" y="222"/>
                    </a:cxn>
                    <a:cxn ang="0">
                      <a:pos x="125" y="174"/>
                    </a:cxn>
                    <a:cxn ang="0">
                      <a:pos x="119" y="157"/>
                    </a:cxn>
                    <a:cxn ang="0">
                      <a:pos x="103" y="120"/>
                    </a:cxn>
                    <a:cxn ang="0">
                      <a:pos x="81" y="86"/>
                    </a:cxn>
                    <a:cxn ang="0">
                      <a:pos x="60" y="52"/>
                    </a:cxn>
                    <a:cxn ang="0">
                      <a:pos x="44" y="17"/>
                    </a:cxn>
                    <a:cxn ang="0">
                      <a:pos x="43" y="12"/>
                    </a:cxn>
                    <a:cxn ang="0">
                      <a:pos x="36" y="5"/>
                    </a:cxn>
                    <a:cxn ang="0">
                      <a:pos x="28" y="1"/>
                    </a:cxn>
                    <a:cxn ang="0">
                      <a:pos x="17" y="1"/>
                    </a:cxn>
                    <a:cxn ang="0">
                      <a:pos x="5" y="8"/>
                    </a:cxn>
                    <a:cxn ang="0">
                      <a:pos x="1" y="14"/>
                    </a:cxn>
                    <a:cxn ang="0">
                      <a:pos x="0" y="23"/>
                    </a:cxn>
                    <a:cxn ang="0">
                      <a:pos x="0" y="29"/>
                    </a:cxn>
                    <a:cxn ang="0">
                      <a:pos x="15" y="64"/>
                    </a:cxn>
                    <a:cxn ang="0">
                      <a:pos x="36" y="99"/>
                    </a:cxn>
                    <a:cxn ang="0">
                      <a:pos x="66" y="150"/>
                    </a:cxn>
                    <a:cxn ang="0">
                      <a:pos x="75" y="168"/>
                    </a:cxn>
                    <a:cxn ang="0">
                      <a:pos x="119" y="277"/>
                    </a:cxn>
                    <a:cxn ang="0">
                      <a:pos x="129" y="314"/>
                    </a:cxn>
                    <a:cxn ang="0">
                      <a:pos x="151" y="384"/>
                    </a:cxn>
                    <a:cxn ang="0">
                      <a:pos x="181" y="451"/>
                    </a:cxn>
                    <a:cxn ang="0">
                      <a:pos x="188" y="465"/>
                    </a:cxn>
                    <a:cxn ang="0">
                      <a:pos x="205" y="516"/>
                    </a:cxn>
                    <a:cxn ang="0">
                      <a:pos x="219" y="549"/>
                    </a:cxn>
                    <a:cxn ang="0">
                      <a:pos x="232" y="569"/>
                    </a:cxn>
                    <a:cxn ang="0">
                      <a:pos x="238" y="575"/>
                    </a:cxn>
                    <a:cxn ang="0">
                      <a:pos x="247" y="580"/>
                    </a:cxn>
                    <a:cxn ang="0">
                      <a:pos x="256" y="580"/>
                    </a:cxn>
                    <a:cxn ang="0">
                      <a:pos x="264" y="579"/>
                    </a:cxn>
                    <a:cxn ang="0">
                      <a:pos x="276" y="567"/>
                    </a:cxn>
                    <a:cxn ang="0">
                      <a:pos x="278" y="558"/>
                    </a:cxn>
                    <a:cxn ang="0">
                      <a:pos x="277" y="550"/>
                    </a:cxn>
                    <a:cxn ang="0">
                      <a:pos x="270" y="543"/>
                    </a:cxn>
                  </a:cxnLst>
                  <a:rect l="0" t="0" r="r" b="b"/>
                  <a:pathLst>
                    <a:path w="278" h="580">
                      <a:moveTo>
                        <a:pt x="270" y="543"/>
                      </a:moveTo>
                      <a:lnTo>
                        <a:pt x="270" y="543"/>
                      </a:lnTo>
                      <a:lnTo>
                        <a:pt x="266" y="539"/>
                      </a:lnTo>
                      <a:lnTo>
                        <a:pt x="262" y="533"/>
                      </a:lnTo>
                      <a:lnTo>
                        <a:pt x="255" y="520"/>
                      </a:lnTo>
                      <a:lnTo>
                        <a:pt x="248" y="505"/>
                      </a:lnTo>
                      <a:lnTo>
                        <a:pt x="243" y="489"/>
                      </a:lnTo>
                      <a:lnTo>
                        <a:pt x="232" y="456"/>
                      </a:lnTo>
                      <a:lnTo>
                        <a:pt x="226" y="441"/>
                      </a:lnTo>
                      <a:lnTo>
                        <a:pt x="221" y="429"/>
                      </a:lnTo>
                      <a:lnTo>
                        <a:pt x="221" y="429"/>
                      </a:lnTo>
                      <a:lnTo>
                        <a:pt x="211" y="412"/>
                      </a:lnTo>
                      <a:lnTo>
                        <a:pt x="205" y="395"/>
                      </a:lnTo>
                      <a:lnTo>
                        <a:pt x="191" y="359"/>
                      </a:lnTo>
                      <a:lnTo>
                        <a:pt x="180" y="324"/>
                      </a:lnTo>
                      <a:lnTo>
                        <a:pt x="170" y="288"/>
                      </a:lnTo>
                      <a:lnTo>
                        <a:pt x="170" y="288"/>
                      </a:lnTo>
                      <a:lnTo>
                        <a:pt x="164" y="270"/>
                      </a:lnTo>
                      <a:lnTo>
                        <a:pt x="159" y="253"/>
                      </a:lnTo>
                      <a:lnTo>
                        <a:pt x="145" y="222"/>
                      </a:lnTo>
                      <a:lnTo>
                        <a:pt x="132" y="189"/>
                      </a:lnTo>
                      <a:lnTo>
                        <a:pt x="125" y="174"/>
                      </a:lnTo>
                      <a:lnTo>
                        <a:pt x="119" y="157"/>
                      </a:lnTo>
                      <a:lnTo>
                        <a:pt x="119" y="157"/>
                      </a:lnTo>
                      <a:lnTo>
                        <a:pt x="112" y="138"/>
                      </a:lnTo>
                      <a:lnTo>
                        <a:pt x="103" y="120"/>
                      </a:lnTo>
                      <a:lnTo>
                        <a:pt x="92" y="103"/>
                      </a:lnTo>
                      <a:lnTo>
                        <a:pt x="81" y="86"/>
                      </a:lnTo>
                      <a:lnTo>
                        <a:pt x="70" y="69"/>
                      </a:lnTo>
                      <a:lnTo>
                        <a:pt x="60" y="52"/>
                      </a:lnTo>
                      <a:lnTo>
                        <a:pt x="51" y="34"/>
                      </a:lnTo>
                      <a:lnTo>
                        <a:pt x="44" y="17"/>
                      </a:lnTo>
                      <a:lnTo>
                        <a:pt x="44" y="17"/>
                      </a:lnTo>
                      <a:lnTo>
                        <a:pt x="43" y="12"/>
                      </a:lnTo>
                      <a:lnTo>
                        <a:pt x="40" y="8"/>
                      </a:lnTo>
                      <a:lnTo>
                        <a:pt x="36" y="5"/>
                      </a:lnTo>
                      <a:lnTo>
                        <a:pt x="32" y="2"/>
                      </a:lnTo>
                      <a:lnTo>
                        <a:pt x="28" y="1"/>
                      </a:lnTo>
                      <a:lnTo>
                        <a:pt x="24" y="0"/>
                      </a:lnTo>
                      <a:lnTo>
                        <a:pt x="17" y="1"/>
                      </a:lnTo>
                      <a:lnTo>
                        <a:pt x="9" y="5"/>
                      </a:lnTo>
                      <a:lnTo>
                        <a:pt x="5" y="8"/>
                      </a:lnTo>
                      <a:lnTo>
                        <a:pt x="2" y="10"/>
                      </a:lnTo>
                      <a:lnTo>
                        <a:pt x="1" y="14"/>
                      </a:lnTo>
                      <a:lnTo>
                        <a:pt x="0" y="18"/>
                      </a:lnTo>
                      <a:lnTo>
                        <a:pt x="0" y="23"/>
                      </a:lnTo>
                      <a:lnTo>
                        <a:pt x="0" y="29"/>
                      </a:lnTo>
                      <a:lnTo>
                        <a:pt x="0" y="29"/>
                      </a:lnTo>
                      <a:lnTo>
                        <a:pt x="6" y="47"/>
                      </a:lnTo>
                      <a:lnTo>
                        <a:pt x="15" y="64"/>
                      </a:lnTo>
                      <a:lnTo>
                        <a:pt x="24" y="82"/>
                      </a:lnTo>
                      <a:lnTo>
                        <a:pt x="36" y="99"/>
                      </a:lnTo>
                      <a:lnTo>
                        <a:pt x="57" y="133"/>
                      </a:lnTo>
                      <a:lnTo>
                        <a:pt x="66" y="150"/>
                      </a:lnTo>
                      <a:lnTo>
                        <a:pt x="75" y="168"/>
                      </a:lnTo>
                      <a:lnTo>
                        <a:pt x="75" y="168"/>
                      </a:lnTo>
                      <a:lnTo>
                        <a:pt x="104" y="240"/>
                      </a:lnTo>
                      <a:lnTo>
                        <a:pt x="119" y="277"/>
                      </a:lnTo>
                      <a:lnTo>
                        <a:pt x="129" y="314"/>
                      </a:lnTo>
                      <a:lnTo>
                        <a:pt x="129" y="314"/>
                      </a:lnTo>
                      <a:lnTo>
                        <a:pt x="140" y="349"/>
                      </a:lnTo>
                      <a:lnTo>
                        <a:pt x="151" y="384"/>
                      </a:lnTo>
                      <a:lnTo>
                        <a:pt x="164" y="418"/>
                      </a:lnTo>
                      <a:lnTo>
                        <a:pt x="181" y="451"/>
                      </a:lnTo>
                      <a:lnTo>
                        <a:pt x="181" y="451"/>
                      </a:lnTo>
                      <a:lnTo>
                        <a:pt x="188" y="465"/>
                      </a:lnTo>
                      <a:lnTo>
                        <a:pt x="194" y="482"/>
                      </a:lnTo>
                      <a:lnTo>
                        <a:pt x="205" y="516"/>
                      </a:lnTo>
                      <a:lnTo>
                        <a:pt x="211" y="533"/>
                      </a:lnTo>
                      <a:lnTo>
                        <a:pt x="219" y="549"/>
                      </a:lnTo>
                      <a:lnTo>
                        <a:pt x="227" y="563"/>
                      </a:lnTo>
                      <a:lnTo>
                        <a:pt x="232" y="569"/>
                      </a:lnTo>
                      <a:lnTo>
                        <a:pt x="238" y="575"/>
                      </a:lnTo>
                      <a:lnTo>
                        <a:pt x="238" y="575"/>
                      </a:lnTo>
                      <a:lnTo>
                        <a:pt x="243" y="578"/>
                      </a:lnTo>
                      <a:lnTo>
                        <a:pt x="247" y="580"/>
                      </a:lnTo>
                      <a:lnTo>
                        <a:pt x="251" y="580"/>
                      </a:lnTo>
                      <a:lnTo>
                        <a:pt x="256" y="580"/>
                      </a:lnTo>
                      <a:lnTo>
                        <a:pt x="260" y="580"/>
                      </a:lnTo>
                      <a:lnTo>
                        <a:pt x="264" y="579"/>
                      </a:lnTo>
                      <a:lnTo>
                        <a:pt x="270" y="574"/>
                      </a:lnTo>
                      <a:lnTo>
                        <a:pt x="276" y="567"/>
                      </a:lnTo>
                      <a:lnTo>
                        <a:pt x="277" y="563"/>
                      </a:lnTo>
                      <a:lnTo>
                        <a:pt x="278" y="558"/>
                      </a:lnTo>
                      <a:lnTo>
                        <a:pt x="277" y="554"/>
                      </a:lnTo>
                      <a:lnTo>
                        <a:pt x="277" y="550"/>
                      </a:lnTo>
                      <a:lnTo>
                        <a:pt x="274" y="546"/>
                      </a:lnTo>
                      <a:lnTo>
                        <a:pt x="270" y="543"/>
                      </a:lnTo>
                      <a:lnTo>
                        <a:pt x="270" y="54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7" name="Freeform 519">
                  <a:extLst>
                    <a:ext uri="{FF2B5EF4-FFF2-40B4-BE49-F238E27FC236}">
                      <a16:creationId xmlns:a16="http://schemas.microsoft.com/office/drawing/2014/main" id="{75EC950C-55E7-491A-BFDC-65EBC6BAE1BE}"/>
                    </a:ext>
                  </a:extLst>
                </p:cNvPr>
                <p:cNvSpPr/>
                <p:nvPr/>
              </p:nvSpPr>
              <p:spPr bwMode="auto">
                <a:xfrm>
                  <a:off x="3429001" y="984250"/>
                  <a:ext cx="101600" cy="120650"/>
                </a:xfrm>
                <a:custGeom>
                  <a:avLst/>
                  <a:gdLst/>
                  <a:ahLst/>
                  <a:cxnLst>
                    <a:cxn ang="0">
                      <a:pos x="248" y="90"/>
                    </a:cxn>
                    <a:cxn ang="0">
                      <a:pos x="241" y="68"/>
                    </a:cxn>
                    <a:cxn ang="0">
                      <a:pos x="232" y="48"/>
                    </a:cxn>
                    <a:cxn ang="0">
                      <a:pos x="219" y="33"/>
                    </a:cxn>
                    <a:cxn ang="0">
                      <a:pos x="204" y="19"/>
                    </a:cxn>
                    <a:cxn ang="0">
                      <a:pos x="186" y="10"/>
                    </a:cxn>
                    <a:cxn ang="0">
                      <a:pos x="166" y="4"/>
                    </a:cxn>
                    <a:cxn ang="0">
                      <a:pos x="122" y="0"/>
                    </a:cxn>
                    <a:cxn ang="0">
                      <a:pos x="102" y="0"/>
                    </a:cxn>
                    <a:cxn ang="0">
                      <a:pos x="75" y="4"/>
                    </a:cxn>
                    <a:cxn ang="0">
                      <a:pos x="57" y="10"/>
                    </a:cxn>
                    <a:cxn ang="0">
                      <a:pos x="47" y="14"/>
                    </a:cxn>
                    <a:cxn ang="0">
                      <a:pos x="33" y="26"/>
                    </a:cxn>
                    <a:cxn ang="0">
                      <a:pos x="24" y="39"/>
                    </a:cxn>
                    <a:cxn ang="0">
                      <a:pos x="8" y="70"/>
                    </a:cxn>
                    <a:cxn ang="0">
                      <a:pos x="4" y="78"/>
                    </a:cxn>
                    <a:cxn ang="0">
                      <a:pos x="2" y="97"/>
                    </a:cxn>
                    <a:cxn ang="0">
                      <a:pos x="3" y="144"/>
                    </a:cxn>
                    <a:cxn ang="0">
                      <a:pos x="3" y="281"/>
                    </a:cxn>
                    <a:cxn ang="0">
                      <a:pos x="4" y="291"/>
                    </a:cxn>
                    <a:cxn ang="0">
                      <a:pos x="9" y="298"/>
                    </a:cxn>
                    <a:cxn ang="0">
                      <a:pos x="17" y="302"/>
                    </a:cxn>
                    <a:cxn ang="0">
                      <a:pos x="33" y="302"/>
                    </a:cxn>
                    <a:cxn ang="0">
                      <a:pos x="41" y="298"/>
                    </a:cxn>
                    <a:cxn ang="0">
                      <a:pos x="46" y="291"/>
                    </a:cxn>
                    <a:cxn ang="0">
                      <a:pos x="47" y="281"/>
                    </a:cxn>
                    <a:cxn ang="0">
                      <a:pos x="47" y="144"/>
                    </a:cxn>
                    <a:cxn ang="0">
                      <a:pos x="49" y="98"/>
                    </a:cxn>
                    <a:cxn ang="0">
                      <a:pos x="53" y="84"/>
                    </a:cxn>
                    <a:cxn ang="0">
                      <a:pos x="59" y="72"/>
                    </a:cxn>
                    <a:cxn ang="0">
                      <a:pos x="74" y="56"/>
                    </a:cxn>
                    <a:cxn ang="0">
                      <a:pos x="89" y="48"/>
                    </a:cxn>
                    <a:cxn ang="0">
                      <a:pos x="109" y="46"/>
                    </a:cxn>
                    <a:cxn ang="0">
                      <a:pos x="122" y="46"/>
                    </a:cxn>
                    <a:cxn ang="0">
                      <a:pos x="145" y="47"/>
                    </a:cxn>
                    <a:cxn ang="0">
                      <a:pos x="165" y="52"/>
                    </a:cxn>
                    <a:cxn ang="0">
                      <a:pos x="179" y="61"/>
                    </a:cxn>
                    <a:cxn ang="0">
                      <a:pos x="190" y="73"/>
                    </a:cxn>
                    <a:cxn ang="0">
                      <a:pos x="196" y="89"/>
                    </a:cxn>
                    <a:cxn ang="0">
                      <a:pos x="203" y="127"/>
                    </a:cxn>
                    <a:cxn ang="0">
                      <a:pos x="204" y="149"/>
                    </a:cxn>
                    <a:cxn ang="0">
                      <a:pos x="208" y="210"/>
                    </a:cxn>
                    <a:cxn ang="0">
                      <a:pos x="212" y="274"/>
                    </a:cxn>
                    <a:cxn ang="0">
                      <a:pos x="212" y="280"/>
                    </a:cxn>
                    <a:cxn ang="0">
                      <a:pos x="216" y="288"/>
                    </a:cxn>
                    <a:cxn ang="0">
                      <a:pos x="223" y="293"/>
                    </a:cxn>
                    <a:cxn ang="0">
                      <a:pos x="234" y="295"/>
                    </a:cxn>
                    <a:cxn ang="0">
                      <a:pos x="246" y="293"/>
                    </a:cxn>
                    <a:cxn ang="0">
                      <a:pos x="253" y="288"/>
                    </a:cxn>
                    <a:cxn ang="0">
                      <a:pos x="257" y="280"/>
                    </a:cxn>
                    <a:cxn ang="0">
                      <a:pos x="258" y="274"/>
                    </a:cxn>
                    <a:cxn ang="0">
                      <a:pos x="257" y="182"/>
                    </a:cxn>
                    <a:cxn ang="0">
                      <a:pos x="251" y="112"/>
                    </a:cxn>
                    <a:cxn ang="0">
                      <a:pos x="248" y="90"/>
                    </a:cxn>
                  </a:cxnLst>
                  <a:rect l="0" t="0" r="r" b="b"/>
                  <a:pathLst>
                    <a:path w="258" h="303">
                      <a:moveTo>
                        <a:pt x="248" y="90"/>
                      </a:moveTo>
                      <a:lnTo>
                        <a:pt x="248" y="90"/>
                      </a:lnTo>
                      <a:lnTo>
                        <a:pt x="245" y="78"/>
                      </a:lnTo>
                      <a:lnTo>
                        <a:pt x="241" y="68"/>
                      </a:lnTo>
                      <a:lnTo>
                        <a:pt x="237" y="57"/>
                      </a:lnTo>
                      <a:lnTo>
                        <a:pt x="232" y="48"/>
                      </a:lnTo>
                      <a:lnTo>
                        <a:pt x="225" y="40"/>
                      </a:lnTo>
                      <a:lnTo>
                        <a:pt x="219" y="33"/>
                      </a:lnTo>
                      <a:lnTo>
                        <a:pt x="212" y="26"/>
                      </a:lnTo>
                      <a:lnTo>
                        <a:pt x="204" y="19"/>
                      </a:lnTo>
                      <a:lnTo>
                        <a:pt x="195" y="16"/>
                      </a:lnTo>
                      <a:lnTo>
                        <a:pt x="186" y="10"/>
                      </a:lnTo>
                      <a:lnTo>
                        <a:pt x="177" y="8"/>
                      </a:lnTo>
                      <a:lnTo>
                        <a:pt x="166" y="4"/>
                      </a:lnTo>
                      <a:lnTo>
                        <a:pt x="144" y="1"/>
                      </a:lnTo>
                      <a:lnTo>
                        <a:pt x="122" y="0"/>
                      </a:lnTo>
                      <a:lnTo>
                        <a:pt x="122" y="0"/>
                      </a:lnTo>
                      <a:lnTo>
                        <a:pt x="102" y="0"/>
                      </a:lnTo>
                      <a:lnTo>
                        <a:pt x="84" y="1"/>
                      </a:lnTo>
                      <a:lnTo>
                        <a:pt x="75" y="4"/>
                      </a:lnTo>
                      <a:lnTo>
                        <a:pt x="66" y="6"/>
                      </a:lnTo>
                      <a:lnTo>
                        <a:pt x="57" y="10"/>
                      </a:lnTo>
                      <a:lnTo>
                        <a:pt x="47" y="14"/>
                      </a:lnTo>
                      <a:lnTo>
                        <a:pt x="47" y="14"/>
                      </a:lnTo>
                      <a:lnTo>
                        <a:pt x="40" y="21"/>
                      </a:lnTo>
                      <a:lnTo>
                        <a:pt x="33" y="26"/>
                      </a:lnTo>
                      <a:lnTo>
                        <a:pt x="28" y="33"/>
                      </a:lnTo>
                      <a:lnTo>
                        <a:pt x="24" y="39"/>
                      </a:lnTo>
                      <a:lnTo>
                        <a:pt x="16" y="53"/>
                      </a:lnTo>
                      <a:lnTo>
                        <a:pt x="8" y="70"/>
                      </a:lnTo>
                      <a:lnTo>
                        <a:pt x="8" y="70"/>
                      </a:lnTo>
                      <a:lnTo>
                        <a:pt x="4" y="78"/>
                      </a:lnTo>
                      <a:lnTo>
                        <a:pt x="3" y="87"/>
                      </a:lnTo>
                      <a:lnTo>
                        <a:pt x="2" y="97"/>
                      </a:lnTo>
                      <a:lnTo>
                        <a:pt x="0" y="106"/>
                      </a:lnTo>
                      <a:lnTo>
                        <a:pt x="3" y="144"/>
                      </a:lnTo>
                      <a:lnTo>
                        <a:pt x="3" y="281"/>
                      </a:lnTo>
                      <a:lnTo>
                        <a:pt x="3" y="281"/>
                      </a:lnTo>
                      <a:lnTo>
                        <a:pt x="3" y="286"/>
                      </a:lnTo>
                      <a:lnTo>
                        <a:pt x="4" y="291"/>
                      </a:lnTo>
                      <a:lnTo>
                        <a:pt x="7" y="295"/>
                      </a:lnTo>
                      <a:lnTo>
                        <a:pt x="9" y="298"/>
                      </a:lnTo>
                      <a:lnTo>
                        <a:pt x="13" y="301"/>
                      </a:lnTo>
                      <a:lnTo>
                        <a:pt x="17" y="302"/>
                      </a:lnTo>
                      <a:lnTo>
                        <a:pt x="25" y="303"/>
                      </a:lnTo>
                      <a:lnTo>
                        <a:pt x="33" y="302"/>
                      </a:lnTo>
                      <a:lnTo>
                        <a:pt x="37" y="301"/>
                      </a:lnTo>
                      <a:lnTo>
                        <a:pt x="41" y="298"/>
                      </a:lnTo>
                      <a:lnTo>
                        <a:pt x="43" y="295"/>
                      </a:lnTo>
                      <a:lnTo>
                        <a:pt x="46" y="291"/>
                      </a:lnTo>
                      <a:lnTo>
                        <a:pt x="47" y="286"/>
                      </a:lnTo>
                      <a:lnTo>
                        <a:pt x="47" y="281"/>
                      </a:lnTo>
                      <a:lnTo>
                        <a:pt x="47" y="144"/>
                      </a:lnTo>
                      <a:lnTo>
                        <a:pt x="47" y="144"/>
                      </a:lnTo>
                      <a:lnTo>
                        <a:pt x="47" y="114"/>
                      </a:lnTo>
                      <a:lnTo>
                        <a:pt x="49" y="98"/>
                      </a:lnTo>
                      <a:lnTo>
                        <a:pt x="50" y="90"/>
                      </a:lnTo>
                      <a:lnTo>
                        <a:pt x="53" y="84"/>
                      </a:lnTo>
                      <a:lnTo>
                        <a:pt x="53" y="84"/>
                      </a:lnTo>
                      <a:lnTo>
                        <a:pt x="59" y="72"/>
                      </a:lnTo>
                      <a:lnTo>
                        <a:pt x="66" y="63"/>
                      </a:lnTo>
                      <a:lnTo>
                        <a:pt x="74" y="56"/>
                      </a:lnTo>
                      <a:lnTo>
                        <a:pt x="80" y="52"/>
                      </a:lnTo>
                      <a:lnTo>
                        <a:pt x="89" y="48"/>
                      </a:lnTo>
                      <a:lnTo>
                        <a:pt x="98" y="47"/>
                      </a:lnTo>
                      <a:lnTo>
                        <a:pt x="109" y="46"/>
                      </a:lnTo>
                      <a:lnTo>
                        <a:pt x="122" y="46"/>
                      </a:lnTo>
                      <a:lnTo>
                        <a:pt x="122" y="46"/>
                      </a:lnTo>
                      <a:lnTo>
                        <a:pt x="135" y="46"/>
                      </a:lnTo>
                      <a:lnTo>
                        <a:pt x="145" y="47"/>
                      </a:lnTo>
                      <a:lnTo>
                        <a:pt x="156" y="50"/>
                      </a:lnTo>
                      <a:lnTo>
                        <a:pt x="165" y="52"/>
                      </a:lnTo>
                      <a:lnTo>
                        <a:pt x="173" y="56"/>
                      </a:lnTo>
                      <a:lnTo>
                        <a:pt x="179" y="61"/>
                      </a:lnTo>
                      <a:lnTo>
                        <a:pt x="185" y="67"/>
                      </a:lnTo>
                      <a:lnTo>
                        <a:pt x="190" y="73"/>
                      </a:lnTo>
                      <a:lnTo>
                        <a:pt x="194" y="81"/>
                      </a:lnTo>
                      <a:lnTo>
                        <a:pt x="196" y="89"/>
                      </a:lnTo>
                      <a:lnTo>
                        <a:pt x="202" y="106"/>
                      </a:lnTo>
                      <a:lnTo>
                        <a:pt x="203" y="127"/>
                      </a:lnTo>
                      <a:lnTo>
                        <a:pt x="204" y="149"/>
                      </a:lnTo>
                      <a:lnTo>
                        <a:pt x="204" y="149"/>
                      </a:lnTo>
                      <a:lnTo>
                        <a:pt x="206" y="179"/>
                      </a:lnTo>
                      <a:lnTo>
                        <a:pt x="208" y="210"/>
                      </a:lnTo>
                      <a:lnTo>
                        <a:pt x="211" y="242"/>
                      </a:lnTo>
                      <a:lnTo>
                        <a:pt x="212" y="274"/>
                      </a:lnTo>
                      <a:lnTo>
                        <a:pt x="212" y="274"/>
                      </a:lnTo>
                      <a:lnTo>
                        <a:pt x="212" y="280"/>
                      </a:lnTo>
                      <a:lnTo>
                        <a:pt x="214" y="284"/>
                      </a:lnTo>
                      <a:lnTo>
                        <a:pt x="216" y="288"/>
                      </a:lnTo>
                      <a:lnTo>
                        <a:pt x="219" y="290"/>
                      </a:lnTo>
                      <a:lnTo>
                        <a:pt x="223" y="293"/>
                      </a:lnTo>
                      <a:lnTo>
                        <a:pt x="227" y="294"/>
                      </a:lnTo>
                      <a:lnTo>
                        <a:pt x="234" y="295"/>
                      </a:lnTo>
                      <a:lnTo>
                        <a:pt x="242" y="294"/>
                      </a:lnTo>
                      <a:lnTo>
                        <a:pt x="246" y="293"/>
                      </a:lnTo>
                      <a:lnTo>
                        <a:pt x="250" y="290"/>
                      </a:lnTo>
                      <a:lnTo>
                        <a:pt x="253" y="288"/>
                      </a:lnTo>
                      <a:lnTo>
                        <a:pt x="255" y="284"/>
                      </a:lnTo>
                      <a:lnTo>
                        <a:pt x="257" y="280"/>
                      </a:lnTo>
                      <a:lnTo>
                        <a:pt x="258" y="274"/>
                      </a:lnTo>
                      <a:lnTo>
                        <a:pt x="258" y="274"/>
                      </a:lnTo>
                      <a:lnTo>
                        <a:pt x="257" y="229"/>
                      </a:lnTo>
                      <a:lnTo>
                        <a:pt x="257" y="182"/>
                      </a:lnTo>
                      <a:lnTo>
                        <a:pt x="253" y="136"/>
                      </a:lnTo>
                      <a:lnTo>
                        <a:pt x="251" y="112"/>
                      </a:lnTo>
                      <a:lnTo>
                        <a:pt x="248" y="90"/>
                      </a:lnTo>
                      <a:lnTo>
                        <a:pt x="248" y="9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8" name="Freeform 520">
                  <a:extLst>
                    <a:ext uri="{FF2B5EF4-FFF2-40B4-BE49-F238E27FC236}">
                      <a16:creationId xmlns:a16="http://schemas.microsoft.com/office/drawing/2014/main" id="{761F93D9-2010-47C5-AB83-1BC344B298A2}"/>
                    </a:ext>
                  </a:extLst>
                </p:cNvPr>
                <p:cNvSpPr/>
                <p:nvPr/>
              </p:nvSpPr>
              <p:spPr bwMode="auto">
                <a:xfrm>
                  <a:off x="3425826" y="1157288"/>
                  <a:ext cx="25400" cy="434975"/>
                </a:xfrm>
                <a:custGeom>
                  <a:avLst/>
                  <a:gdLst/>
                  <a:ahLst/>
                  <a:cxnLst>
                    <a:cxn ang="0">
                      <a:pos x="56" y="777"/>
                    </a:cxn>
                    <a:cxn ang="0">
                      <a:pos x="59" y="715"/>
                    </a:cxn>
                    <a:cxn ang="0">
                      <a:pos x="63" y="624"/>
                    </a:cxn>
                    <a:cxn ang="0">
                      <a:pos x="63" y="562"/>
                    </a:cxn>
                    <a:cxn ang="0">
                      <a:pos x="60" y="532"/>
                    </a:cxn>
                    <a:cxn ang="0">
                      <a:pos x="58" y="466"/>
                    </a:cxn>
                    <a:cxn ang="0">
                      <a:pos x="59" y="267"/>
                    </a:cxn>
                    <a:cxn ang="0">
                      <a:pos x="58" y="237"/>
                    </a:cxn>
                    <a:cxn ang="0">
                      <a:pos x="52" y="145"/>
                    </a:cxn>
                    <a:cxn ang="0">
                      <a:pos x="46" y="54"/>
                    </a:cxn>
                    <a:cxn ang="0">
                      <a:pos x="46" y="22"/>
                    </a:cxn>
                    <a:cxn ang="0">
                      <a:pos x="43" y="13"/>
                    </a:cxn>
                    <a:cxn ang="0">
                      <a:pos x="38" y="7"/>
                    </a:cxn>
                    <a:cxn ang="0">
                      <a:pos x="31" y="1"/>
                    </a:cxn>
                    <a:cxn ang="0">
                      <a:pos x="14" y="1"/>
                    </a:cxn>
                    <a:cxn ang="0">
                      <a:pos x="7" y="7"/>
                    </a:cxn>
                    <a:cxn ang="0">
                      <a:pos x="1" y="13"/>
                    </a:cxn>
                    <a:cxn ang="0">
                      <a:pos x="0" y="22"/>
                    </a:cxn>
                    <a:cxn ang="0">
                      <a:pos x="0" y="54"/>
                    </a:cxn>
                    <a:cxn ang="0">
                      <a:pos x="5" y="145"/>
                    </a:cxn>
                    <a:cxn ang="0">
                      <a:pos x="13" y="267"/>
                    </a:cxn>
                    <a:cxn ang="0">
                      <a:pos x="13" y="334"/>
                    </a:cxn>
                    <a:cxn ang="0">
                      <a:pos x="12" y="466"/>
                    </a:cxn>
                    <a:cxn ang="0">
                      <a:pos x="14" y="532"/>
                    </a:cxn>
                    <a:cxn ang="0">
                      <a:pos x="17" y="562"/>
                    </a:cxn>
                    <a:cxn ang="0">
                      <a:pos x="16" y="655"/>
                    </a:cxn>
                    <a:cxn ang="0">
                      <a:pos x="12" y="747"/>
                    </a:cxn>
                    <a:cxn ang="0">
                      <a:pos x="11" y="777"/>
                    </a:cxn>
                    <a:cxn ang="0">
                      <a:pos x="16" y="872"/>
                    </a:cxn>
                    <a:cxn ang="0">
                      <a:pos x="18" y="949"/>
                    </a:cxn>
                    <a:cxn ang="0">
                      <a:pos x="17" y="966"/>
                    </a:cxn>
                    <a:cxn ang="0">
                      <a:pos x="14" y="1021"/>
                    </a:cxn>
                    <a:cxn ang="0">
                      <a:pos x="14" y="1076"/>
                    </a:cxn>
                    <a:cxn ang="0">
                      <a:pos x="17" y="1087"/>
                    </a:cxn>
                    <a:cxn ang="0">
                      <a:pos x="22" y="1093"/>
                    </a:cxn>
                    <a:cxn ang="0">
                      <a:pos x="29" y="1097"/>
                    </a:cxn>
                    <a:cxn ang="0">
                      <a:pos x="46" y="1097"/>
                    </a:cxn>
                    <a:cxn ang="0">
                      <a:pos x="54" y="1093"/>
                    </a:cxn>
                    <a:cxn ang="0">
                      <a:pos x="59" y="1087"/>
                    </a:cxn>
                    <a:cxn ang="0">
                      <a:pos x="60" y="1076"/>
                    </a:cxn>
                    <a:cxn ang="0">
                      <a:pos x="62" y="1048"/>
                    </a:cxn>
                    <a:cxn ang="0">
                      <a:pos x="64" y="987"/>
                    </a:cxn>
                    <a:cxn ang="0">
                      <a:pos x="64" y="959"/>
                    </a:cxn>
                    <a:cxn ang="0">
                      <a:pos x="60" y="867"/>
                    </a:cxn>
                    <a:cxn ang="0">
                      <a:pos x="56" y="777"/>
                    </a:cxn>
                  </a:cxnLst>
                  <a:rect l="0" t="0" r="r" b="b"/>
                  <a:pathLst>
                    <a:path w="64" h="1099">
                      <a:moveTo>
                        <a:pt x="56" y="777"/>
                      </a:moveTo>
                      <a:lnTo>
                        <a:pt x="56" y="777"/>
                      </a:lnTo>
                      <a:lnTo>
                        <a:pt x="58" y="747"/>
                      </a:lnTo>
                      <a:lnTo>
                        <a:pt x="59" y="715"/>
                      </a:lnTo>
                      <a:lnTo>
                        <a:pt x="62" y="655"/>
                      </a:lnTo>
                      <a:lnTo>
                        <a:pt x="63" y="624"/>
                      </a:lnTo>
                      <a:lnTo>
                        <a:pt x="63" y="594"/>
                      </a:lnTo>
                      <a:lnTo>
                        <a:pt x="63" y="562"/>
                      </a:lnTo>
                      <a:lnTo>
                        <a:pt x="60" y="532"/>
                      </a:lnTo>
                      <a:lnTo>
                        <a:pt x="60" y="532"/>
                      </a:lnTo>
                      <a:lnTo>
                        <a:pt x="59" y="498"/>
                      </a:lnTo>
                      <a:lnTo>
                        <a:pt x="58" y="466"/>
                      </a:lnTo>
                      <a:lnTo>
                        <a:pt x="56" y="399"/>
                      </a:lnTo>
                      <a:lnTo>
                        <a:pt x="59" y="267"/>
                      </a:lnTo>
                      <a:lnTo>
                        <a:pt x="59" y="267"/>
                      </a:lnTo>
                      <a:lnTo>
                        <a:pt x="58" y="237"/>
                      </a:lnTo>
                      <a:lnTo>
                        <a:pt x="56" y="205"/>
                      </a:lnTo>
                      <a:lnTo>
                        <a:pt x="52" y="145"/>
                      </a:lnTo>
                      <a:lnTo>
                        <a:pt x="47" y="84"/>
                      </a:lnTo>
                      <a:lnTo>
                        <a:pt x="46" y="54"/>
                      </a:lnTo>
                      <a:lnTo>
                        <a:pt x="46" y="22"/>
                      </a:lnTo>
                      <a:lnTo>
                        <a:pt x="46" y="22"/>
                      </a:lnTo>
                      <a:lnTo>
                        <a:pt x="45" y="17"/>
                      </a:lnTo>
                      <a:lnTo>
                        <a:pt x="43" y="13"/>
                      </a:lnTo>
                      <a:lnTo>
                        <a:pt x="41" y="9"/>
                      </a:lnTo>
                      <a:lnTo>
                        <a:pt x="38" y="7"/>
                      </a:lnTo>
                      <a:lnTo>
                        <a:pt x="35" y="4"/>
                      </a:lnTo>
                      <a:lnTo>
                        <a:pt x="31" y="1"/>
                      </a:lnTo>
                      <a:lnTo>
                        <a:pt x="22" y="0"/>
                      </a:lnTo>
                      <a:lnTo>
                        <a:pt x="14" y="1"/>
                      </a:lnTo>
                      <a:lnTo>
                        <a:pt x="11" y="4"/>
                      </a:lnTo>
                      <a:lnTo>
                        <a:pt x="7" y="7"/>
                      </a:lnTo>
                      <a:lnTo>
                        <a:pt x="4" y="9"/>
                      </a:lnTo>
                      <a:lnTo>
                        <a:pt x="1" y="13"/>
                      </a:lnTo>
                      <a:lnTo>
                        <a:pt x="0" y="17"/>
                      </a:lnTo>
                      <a:lnTo>
                        <a:pt x="0" y="22"/>
                      </a:lnTo>
                      <a:lnTo>
                        <a:pt x="0" y="22"/>
                      </a:lnTo>
                      <a:lnTo>
                        <a:pt x="0" y="54"/>
                      </a:lnTo>
                      <a:lnTo>
                        <a:pt x="1" y="84"/>
                      </a:lnTo>
                      <a:lnTo>
                        <a:pt x="5" y="145"/>
                      </a:lnTo>
                      <a:lnTo>
                        <a:pt x="11" y="205"/>
                      </a:lnTo>
                      <a:lnTo>
                        <a:pt x="13" y="267"/>
                      </a:lnTo>
                      <a:lnTo>
                        <a:pt x="13" y="267"/>
                      </a:lnTo>
                      <a:lnTo>
                        <a:pt x="13" y="334"/>
                      </a:lnTo>
                      <a:lnTo>
                        <a:pt x="12" y="399"/>
                      </a:lnTo>
                      <a:lnTo>
                        <a:pt x="12" y="466"/>
                      </a:lnTo>
                      <a:lnTo>
                        <a:pt x="13" y="498"/>
                      </a:lnTo>
                      <a:lnTo>
                        <a:pt x="14" y="532"/>
                      </a:lnTo>
                      <a:lnTo>
                        <a:pt x="14" y="532"/>
                      </a:lnTo>
                      <a:lnTo>
                        <a:pt x="17" y="562"/>
                      </a:lnTo>
                      <a:lnTo>
                        <a:pt x="17" y="594"/>
                      </a:lnTo>
                      <a:lnTo>
                        <a:pt x="16" y="655"/>
                      </a:lnTo>
                      <a:lnTo>
                        <a:pt x="13" y="715"/>
                      </a:lnTo>
                      <a:lnTo>
                        <a:pt x="12" y="747"/>
                      </a:lnTo>
                      <a:lnTo>
                        <a:pt x="11" y="777"/>
                      </a:lnTo>
                      <a:lnTo>
                        <a:pt x="11" y="777"/>
                      </a:lnTo>
                      <a:lnTo>
                        <a:pt x="13" y="816"/>
                      </a:lnTo>
                      <a:lnTo>
                        <a:pt x="16" y="872"/>
                      </a:lnTo>
                      <a:lnTo>
                        <a:pt x="18" y="927"/>
                      </a:lnTo>
                      <a:lnTo>
                        <a:pt x="18" y="949"/>
                      </a:lnTo>
                      <a:lnTo>
                        <a:pt x="17" y="966"/>
                      </a:lnTo>
                      <a:lnTo>
                        <a:pt x="17" y="966"/>
                      </a:lnTo>
                      <a:lnTo>
                        <a:pt x="16" y="994"/>
                      </a:lnTo>
                      <a:lnTo>
                        <a:pt x="14" y="1021"/>
                      </a:lnTo>
                      <a:lnTo>
                        <a:pt x="14" y="1076"/>
                      </a:lnTo>
                      <a:lnTo>
                        <a:pt x="14" y="1076"/>
                      </a:lnTo>
                      <a:lnTo>
                        <a:pt x="16" y="1082"/>
                      </a:lnTo>
                      <a:lnTo>
                        <a:pt x="17" y="1087"/>
                      </a:lnTo>
                      <a:lnTo>
                        <a:pt x="20" y="1091"/>
                      </a:lnTo>
                      <a:lnTo>
                        <a:pt x="22" y="1093"/>
                      </a:lnTo>
                      <a:lnTo>
                        <a:pt x="25" y="1096"/>
                      </a:lnTo>
                      <a:lnTo>
                        <a:pt x="29" y="1097"/>
                      </a:lnTo>
                      <a:lnTo>
                        <a:pt x="38" y="1099"/>
                      </a:lnTo>
                      <a:lnTo>
                        <a:pt x="46" y="1097"/>
                      </a:lnTo>
                      <a:lnTo>
                        <a:pt x="50" y="1096"/>
                      </a:lnTo>
                      <a:lnTo>
                        <a:pt x="54" y="1093"/>
                      </a:lnTo>
                      <a:lnTo>
                        <a:pt x="56" y="1091"/>
                      </a:lnTo>
                      <a:lnTo>
                        <a:pt x="59" y="1087"/>
                      </a:lnTo>
                      <a:lnTo>
                        <a:pt x="60" y="1082"/>
                      </a:lnTo>
                      <a:lnTo>
                        <a:pt x="60" y="1076"/>
                      </a:lnTo>
                      <a:lnTo>
                        <a:pt x="60" y="1076"/>
                      </a:lnTo>
                      <a:lnTo>
                        <a:pt x="62" y="1048"/>
                      </a:lnTo>
                      <a:lnTo>
                        <a:pt x="63" y="1017"/>
                      </a:lnTo>
                      <a:lnTo>
                        <a:pt x="64" y="987"/>
                      </a:lnTo>
                      <a:lnTo>
                        <a:pt x="64" y="959"/>
                      </a:lnTo>
                      <a:lnTo>
                        <a:pt x="64" y="959"/>
                      </a:lnTo>
                      <a:lnTo>
                        <a:pt x="63" y="921"/>
                      </a:lnTo>
                      <a:lnTo>
                        <a:pt x="60" y="867"/>
                      </a:lnTo>
                      <a:lnTo>
                        <a:pt x="58" y="815"/>
                      </a:lnTo>
                      <a:lnTo>
                        <a:pt x="56" y="777"/>
                      </a:lnTo>
                      <a:lnTo>
                        <a:pt x="56" y="777"/>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9" name="Freeform 521">
                  <a:extLst>
                    <a:ext uri="{FF2B5EF4-FFF2-40B4-BE49-F238E27FC236}">
                      <a16:creationId xmlns:a16="http://schemas.microsoft.com/office/drawing/2014/main" id="{3BB00FED-A19E-465C-B6DB-FF9DD4C77CEB}"/>
                    </a:ext>
                  </a:extLst>
                </p:cNvPr>
                <p:cNvSpPr/>
                <p:nvPr/>
              </p:nvSpPr>
              <p:spPr bwMode="auto">
                <a:xfrm>
                  <a:off x="3509963" y="1157288"/>
                  <a:ext cx="25400" cy="434975"/>
                </a:xfrm>
                <a:custGeom>
                  <a:avLst/>
                  <a:gdLst/>
                  <a:ahLst/>
                  <a:cxnLst>
                    <a:cxn ang="0">
                      <a:pos x="8" y="777"/>
                    </a:cxn>
                    <a:cxn ang="0">
                      <a:pos x="6" y="715"/>
                    </a:cxn>
                    <a:cxn ang="0">
                      <a:pos x="2" y="624"/>
                    </a:cxn>
                    <a:cxn ang="0">
                      <a:pos x="2" y="562"/>
                    </a:cxn>
                    <a:cxn ang="0">
                      <a:pos x="4" y="532"/>
                    </a:cxn>
                    <a:cxn ang="0">
                      <a:pos x="8" y="466"/>
                    </a:cxn>
                    <a:cxn ang="0">
                      <a:pos x="6" y="267"/>
                    </a:cxn>
                    <a:cxn ang="0">
                      <a:pos x="7" y="237"/>
                    </a:cxn>
                    <a:cxn ang="0">
                      <a:pos x="12" y="145"/>
                    </a:cxn>
                    <a:cxn ang="0">
                      <a:pos x="19" y="54"/>
                    </a:cxn>
                    <a:cxn ang="0">
                      <a:pos x="19" y="22"/>
                    </a:cxn>
                    <a:cxn ang="0">
                      <a:pos x="21" y="13"/>
                    </a:cxn>
                    <a:cxn ang="0">
                      <a:pos x="27" y="7"/>
                    </a:cxn>
                    <a:cxn ang="0">
                      <a:pos x="33" y="1"/>
                    </a:cxn>
                    <a:cxn ang="0">
                      <a:pos x="50" y="1"/>
                    </a:cxn>
                    <a:cxn ang="0">
                      <a:pos x="58" y="7"/>
                    </a:cxn>
                    <a:cxn ang="0">
                      <a:pos x="63" y="13"/>
                    </a:cxn>
                    <a:cxn ang="0">
                      <a:pos x="64" y="22"/>
                    </a:cxn>
                    <a:cxn ang="0">
                      <a:pos x="64" y="54"/>
                    </a:cxn>
                    <a:cxn ang="0">
                      <a:pos x="59" y="145"/>
                    </a:cxn>
                    <a:cxn ang="0">
                      <a:pos x="51" y="267"/>
                    </a:cxn>
                    <a:cxn ang="0">
                      <a:pos x="51" y="334"/>
                    </a:cxn>
                    <a:cxn ang="0">
                      <a:pos x="53" y="466"/>
                    </a:cxn>
                    <a:cxn ang="0">
                      <a:pos x="50" y="532"/>
                    </a:cxn>
                    <a:cxn ang="0">
                      <a:pos x="47" y="562"/>
                    </a:cxn>
                    <a:cxn ang="0">
                      <a:pos x="49" y="655"/>
                    </a:cxn>
                    <a:cxn ang="0">
                      <a:pos x="53" y="747"/>
                    </a:cxn>
                    <a:cxn ang="0">
                      <a:pos x="54" y="777"/>
                    </a:cxn>
                    <a:cxn ang="0">
                      <a:pos x="49" y="872"/>
                    </a:cxn>
                    <a:cxn ang="0">
                      <a:pos x="46" y="949"/>
                    </a:cxn>
                    <a:cxn ang="0">
                      <a:pos x="47" y="966"/>
                    </a:cxn>
                    <a:cxn ang="0">
                      <a:pos x="50" y="1021"/>
                    </a:cxn>
                    <a:cxn ang="0">
                      <a:pos x="50" y="1076"/>
                    </a:cxn>
                    <a:cxn ang="0">
                      <a:pos x="47" y="1087"/>
                    </a:cxn>
                    <a:cxn ang="0">
                      <a:pos x="42" y="1093"/>
                    </a:cxn>
                    <a:cxn ang="0">
                      <a:pos x="36" y="1097"/>
                    </a:cxn>
                    <a:cxn ang="0">
                      <a:pos x="19" y="1097"/>
                    </a:cxn>
                    <a:cxn ang="0">
                      <a:pos x="11" y="1093"/>
                    </a:cxn>
                    <a:cxn ang="0">
                      <a:pos x="6" y="1087"/>
                    </a:cxn>
                    <a:cxn ang="0">
                      <a:pos x="4" y="1076"/>
                    </a:cxn>
                    <a:cxn ang="0">
                      <a:pos x="3" y="1048"/>
                    </a:cxn>
                    <a:cxn ang="0">
                      <a:pos x="0" y="987"/>
                    </a:cxn>
                    <a:cxn ang="0">
                      <a:pos x="0" y="959"/>
                    </a:cxn>
                    <a:cxn ang="0">
                      <a:pos x="4" y="867"/>
                    </a:cxn>
                    <a:cxn ang="0">
                      <a:pos x="8" y="777"/>
                    </a:cxn>
                  </a:cxnLst>
                  <a:rect l="0" t="0" r="r" b="b"/>
                  <a:pathLst>
                    <a:path w="64" h="1099">
                      <a:moveTo>
                        <a:pt x="8" y="777"/>
                      </a:moveTo>
                      <a:lnTo>
                        <a:pt x="8" y="777"/>
                      </a:lnTo>
                      <a:lnTo>
                        <a:pt x="7" y="747"/>
                      </a:lnTo>
                      <a:lnTo>
                        <a:pt x="6" y="715"/>
                      </a:lnTo>
                      <a:lnTo>
                        <a:pt x="3" y="655"/>
                      </a:lnTo>
                      <a:lnTo>
                        <a:pt x="2" y="624"/>
                      </a:lnTo>
                      <a:lnTo>
                        <a:pt x="2" y="594"/>
                      </a:lnTo>
                      <a:lnTo>
                        <a:pt x="2" y="562"/>
                      </a:lnTo>
                      <a:lnTo>
                        <a:pt x="4" y="532"/>
                      </a:lnTo>
                      <a:lnTo>
                        <a:pt x="4" y="532"/>
                      </a:lnTo>
                      <a:lnTo>
                        <a:pt x="6" y="498"/>
                      </a:lnTo>
                      <a:lnTo>
                        <a:pt x="8" y="466"/>
                      </a:lnTo>
                      <a:lnTo>
                        <a:pt x="8" y="399"/>
                      </a:lnTo>
                      <a:lnTo>
                        <a:pt x="6" y="267"/>
                      </a:lnTo>
                      <a:lnTo>
                        <a:pt x="6" y="267"/>
                      </a:lnTo>
                      <a:lnTo>
                        <a:pt x="7" y="237"/>
                      </a:lnTo>
                      <a:lnTo>
                        <a:pt x="8" y="205"/>
                      </a:lnTo>
                      <a:lnTo>
                        <a:pt x="12" y="145"/>
                      </a:lnTo>
                      <a:lnTo>
                        <a:pt x="17" y="84"/>
                      </a:lnTo>
                      <a:lnTo>
                        <a:pt x="19" y="54"/>
                      </a:lnTo>
                      <a:lnTo>
                        <a:pt x="19" y="22"/>
                      </a:lnTo>
                      <a:lnTo>
                        <a:pt x="19" y="22"/>
                      </a:lnTo>
                      <a:lnTo>
                        <a:pt x="20" y="17"/>
                      </a:lnTo>
                      <a:lnTo>
                        <a:pt x="21" y="13"/>
                      </a:lnTo>
                      <a:lnTo>
                        <a:pt x="24" y="9"/>
                      </a:lnTo>
                      <a:lnTo>
                        <a:pt x="27" y="7"/>
                      </a:lnTo>
                      <a:lnTo>
                        <a:pt x="29" y="4"/>
                      </a:lnTo>
                      <a:lnTo>
                        <a:pt x="33" y="1"/>
                      </a:lnTo>
                      <a:lnTo>
                        <a:pt x="42" y="0"/>
                      </a:lnTo>
                      <a:lnTo>
                        <a:pt x="50" y="1"/>
                      </a:lnTo>
                      <a:lnTo>
                        <a:pt x="54" y="4"/>
                      </a:lnTo>
                      <a:lnTo>
                        <a:pt x="58" y="7"/>
                      </a:lnTo>
                      <a:lnTo>
                        <a:pt x="61" y="9"/>
                      </a:lnTo>
                      <a:lnTo>
                        <a:pt x="63" y="13"/>
                      </a:lnTo>
                      <a:lnTo>
                        <a:pt x="64" y="17"/>
                      </a:lnTo>
                      <a:lnTo>
                        <a:pt x="64" y="22"/>
                      </a:lnTo>
                      <a:lnTo>
                        <a:pt x="64" y="22"/>
                      </a:lnTo>
                      <a:lnTo>
                        <a:pt x="64" y="54"/>
                      </a:lnTo>
                      <a:lnTo>
                        <a:pt x="63" y="84"/>
                      </a:lnTo>
                      <a:lnTo>
                        <a:pt x="59" y="145"/>
                      </a:lnTo>
                      <a:lnTo>
                        <a:pt x="54" y="205"/>
                      </a:lnTo>
                      <a:lnTo>
                        <a:pt x="51" y="267"/>
                      </a:lnTo>
                      <a:lnTo>
                        <a:pt x="51" y="267"/>
                      </a:lnTo>
                      <a:lnTo>
                        <a:pt x="51" y="334"/>
                      </a:lnTo>
                      <a:lnTo>
                        <a:pt x="53" y="399"/>
                      </a:lnTo>
                      <a:lnTo>
                        <a:pt x="53" y="466"/>
                      </a:lnTo>
                      <a:lnTo>
                        <a:pt x="51" y="498"/>
                      </a:lnTo>
                      <a:lnTo>
                        <a:pt x="50" y="532"/>
                      </a:lnTo>
                      <a:lnTo>
                        <a:pt x="50" y="532"/>
                      </a:lnTo>
                      <a:lnTo>
                        <a:pt x="47" y="562"/>
                      </a:lnTo>
                      <a:lnTo>
                        <a:pt x="47" y="594"/>
                      </a:lnTo>
                      <a:lnTo>
                        <a:pt x="49" y="655"/>
                      </a:lnTo>
                      <a:lnTo>
                        <a:pt x="51" y="715"/>
                      </a:lnTo>
                      <a:lnTo>
                        <a:pt x="53" y="747"/>
                      </a:lnTo>
                      <a:lnTo>
                        <a:pt x="54" y="777"/>
                      </a:lnTo>
                      <a:lnTo>
                        <a:pt x="54" y="777"/>
                      </a:lnTo>
                      <a:lnTo>
                        <a:pt x="51" y="816"/>
                      </a:lnTo>
                      <a:lnTo>
                        <a:pt x="49" y="872"/>
                      </a:lnTo>
                      <a:lnTo>
                        <a:pt x="46" y="927"/>
                      </a:lnTo>
                      <a:lnTo>
                        <a:pt x="46" y="949"/>
                      </a:lnTo>
                      <a:lnTo>
                        <a:pt x="47" y="966"/>
                      </a:lnTo>
                      <a:lnTo>
                        <a:pt x="47" y="966"/>
                      </a:lnTo>
                      <a:lnTo>
                        <a:pt x="49" y="994"/>
                      </a:lnTo>
                      <a:lnTo>
                        <a:pt x="50" y="1021"/>
                      </a:lnTo>
                      <a:lnTo>
                        <a:pt x="50" y="1076"/>
                      </a:lnTo>
                      <a:lnTo>
                        <a:pt x="50" y="1076"/>
                      </a:lnTo>
                      <a:lnTo>
                        <a:pt x="49" y="1082"/>
                      </a:lnTo>
                      <a:lnTo>
                        <a:pt x="47" y="1087"/>
                      </a:lnTo>
                      <a:lnTo>
                        <a:pt x="45" y="1091"/>
                      </a:lnTo>
                      <a:lnTo>
                        <a:pt x="42" y="1093"/>
                      </a:lnTo>
                      <a:lnTo>
                        <a:pt x="40" y="1096"/>
                      </a:lnTo>
                      <a:lnTo>
                        <a:pt x="36" y="1097"/>
                      </a:lnTo>
                      <a:lnTo>
                        <a:pt x="27" y="1099"/>
                      </a:lnTo>
                      <a:lnTo>
                        <a:pt x="19" y="1097"/>
                      </a:lnTo>
                      <a:lnTo>
                        <a:pt x="15" y="1096"/>
                      </a:lnTo>
                      <a:lnTo>
                        <a:pt x="11" y="1093"/>
                      </a:lnTo>
                      <a:lnTo>
                        <a:pt x="8" y="1091"/>
                      </a:lnTo>
                      <a:lnTo>
                        <a:pt x="6" y="1087"/>
                      </a:lnTo>
                      <a:lnTo>
                        <a:pt x="4" y="1082"/>
                      </a:lnTo>
                      <a:lnTo>
                        <a:pt x="4" y="1076"/>
                      </a:lnTo>
                      <a:lnTo>
                        <a:pt x="4" y="1076"/>
                      </a:lnTo>
                      <a:lnTo>
                        <a:pt x="3" y="1048"/>
                      </a:lnTo>
                      <a:lnTo>
                        <a:pt x="2" y="1017"/>
                      </a:lnTo>
                      <a:lnTo>
                        <a:pt x="0" y="987"/>
                      </a:lnTo>
                      <a:lnTo>
                        <a:pt x="0" y="959"/>
                      </a:lnTo>
                      <a:lnTo>
                        <a:pt x="0" y="959"/>
                      </a:lnTo>
                      <a:lnTo>
                        <a:pt x="2" y="921"/>
                      </a:lnTo>
                      <a:lnTo>
                        <a:pt x="4" y="867"/>
                      </a:lnTo>
                      <a:lnTo>
                        <a:pt x="7" y="815"/>
                      </a:lnTo>
                      <a:lnTo>
                        <a:pt x="8" y="777"/>
                      </a:lnTo>
                      <a:lnTo>
                        <a:pt x="8" y="777"/>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0" name="Freeform 522">
                  <a:extLst>
                    <a:ext uri="{FF2B5EF4-FFF2-40B4-BE49-F238E27FC236}">
                      <a16:creationId xmlns:a16="http://schemas.microsoft.com/office/drawing/2014/main" id="{BAEF55FC-9FC0-4E47-97DE-10B5C8B59E59}"/>
                    </a:ext>
                  </a:extLst>
                </p:cNvPr>
                <p:cNvSpPr>
                  <a:spLocks noEditPoints="1"/>
                </p:cNvSpPr>
                <p:nvPr/>
              </p:nvSpPr>
              <p:spPr bwMode="auto">
                <a:xfrm>
                  <a:off x="3327401" y="1573213"/>
                  <a:ext cx="307975" cy="87313"/>
                </a:xfrm>
                <a:custGeom>
                  <a:avLst/>
                  <a:gdLst/>
                  <a:ahLst/>
                  <a:cxnLst>
                    <a:cxn ang="0">
                      <a:pos x="776" y="155"/>
                    </a:cxn>
                    <a:cxn ang="0">
                      <a:pos x="769" y="136"/>
                    </a:cxn>
                    <a:cxn ang="0">
                      <a:pos x="752" y="98"/>
                    </a:cxn>
                    <a:cxn ang="0">
                      <a:pos x="727" y="68"/>
                    </a:cxn>
                    <a:cxn ang="0">
                      <a:pos x="694" y="44"/>
                    </a:cxn>
                    <a:cxn ang="0">
                      <a:pos x="645" y="22"/>
                    </a:cxn>
                    <a:cxn ang="0">
                      <a:pos x="560" y="5"/>
                    </a:cxn>
                    <a:cxn ang="0">
                      <a:pos x="445" y="0"/>
                    </a:cxn>
                    <a:cxn ang="0">
                      <a:pos x="327" y="1"/>
                    </a:cxn>
                    <a:cxn ang="0">
                      <a:pos x="226" y="9"/>
                    </a:cxn>
                    <a:cxn ang="0">
                      <a:pos x="127" y="27"/>
                    </a:cxn>
                    <a:cxn ang="0">
                      <a:pos x="80" y="43"/>
                    </a:cxn>
                    <a:cxn ang="0">
                      <a:pos x="50" y="61"/>
                    </a:cxn>
                    <a:cxn ang="0">
                      <a:pos x="26" y="85"/>
                    </a:cxn>
                    <a:cxn ang="0">
                      <a:pos x="9" y="116"/>
                    </a:cxn>
                    <a:cxn ang="0">
                      <a:pos x="4" y="153"/>
                    </a:cxn>
                    <a:cxn ang="0">
                      <a:pos x="4" y="157"/>
                    </a:cxn>
                    <a:cxn ang="0">
                      <a:pos x="0" y="171"/>
                    </a:cxn>
                    <a:cxn ang="0">
                      <a:pos x="6" y="184"/>
                    </a:cxn>
                    <a:cxn ang="0">
                      <a:pos x="16" y="191"/>
                    </a:cxn>
                    <a:cxn ang="0">
                      <a:pos x="77" y="201"/>
                    </a:cxn>
                    <a:cxn ang="0">
                      <a:pos x="140" y="203"/>
                    </a:cxn>
                    <a:cxn ang="0">
                      <a:pos x="380" y="206"/>
                    </a:cxn>
                    <a:cxn ang="0">
                      <a:pos x="522" y="214"/>
                    </a:cxn>
                    <a:cxn ang="0">
                      <a:pos x="663" y="217"/>
                    </a:cxn>
                    <a:cxn ang="0">
                      <a:pos x="732" y="210"/>
                    </a:cxn>
                    <a:cxn ang="0">
                      <a:pos x="762" y="203"/>
                    </a:cxn>
                    <a:cxn ang="0">
                      <a:pos x="772" y="184"/>
                    </a:cxn>
                    <a:cxn ang="0">
                      <a:pos x="772" y="178"/>
                    </a:cxn>
                    <a:cxn ang="0">
                      <a:pos x="776" y="165"/>
                    </a:cxn>
                    <a:cxn ang="0">
                      <a:pos x="380" y="161"/>
                    </a:cxn>
                    <a:cxn ang="0">
                      <a:pos x="230" y="161"/>
                    </a:cxn>
                    <a:cxn ang="0">
                      <a:pos x="115" y="158"/>
                    </a:cxn>
                    <a:cxn ang="0">
                      <a:pos x="50" y="152"/>
                    </a:cxn>
                    <a:cxn ang="0">
                      <a:pos x="55" y="127"/>
                    </a:cxn>
                    <a:cxn ang="0">
                      <a:pos x="76" y="99"/>
                    </a:cxn>
                    <a:cxn ang="0">
                      <a:pos x="108" y="82"/>
                    </a:cxn>
                    <a:cxn ang="0">
                      <a:pos x="206" y="56"/>
                    </a:cxn>
                    <a:cxn ang="0">
                      <a:pos x="231" y="52"/>
                    </a:cxn>
                    <a:cxn ang="0">
                      <a:pos x="307" y="52"/>
                    </a:cxn>
                    <a:cxn ang="0">
                      <a:pos x="373" y="47"/>
                    </a:cxn>
                    <a:cxn ang="0">
                      <a:pos x="437" y="44"/>
                    </a:cxn>
                    <a:cxn ang="0">
                      <a:pos x="539" y="47"/>
                    </a:cxn>
                    <a:cxn ang="0">
                      <a:pos x="615" y="60"/>
                    </a:cxn>
                    <a:cxn ang="0">
                      <a:pos x="670" y="82"/>
                    </a:cxn>
                    <a:cxn ang="0">
                      <a:pos x="697" y="103"/>
                    </a:cxn>
                    <a:cxn ang="0">
                      <a:pos x="717" y="131"/>
                    </a:cxn>
                    <a:cxn ang="0">
                      <a:pos x="730" y="165"/>
                    </a:cxn>
                    <a:cxn ang="0">
                      <a:pos x="687" y="170"/>
                    </a:cxn>
                    <a:cxn ang="0">
                      <a:pos x="556" y="172"/>
                    </a:cxn>
                    <a:cxn ang="0">
                      <a:pos x="380" y="161"/>
                    </a:cxn>
                  </a:cxnLst>
                  <a:rect l="0" t="0" r="r" b="b"/>
                  <a:pathLst>
                    <a:path w="776" h="218">
                      <a:moveTo>
                        <a:pt x="776" y="161"/>
                      </a:moveTo>
                      <a:lnTo>
                        <a:pt x="776" y="161"/>
                      </a:lnTo>
                      <a:lnTo>
                        <a:pt x="776" y="155"/>
                      </a:lnTo>
                      <a:lnTo>
                        <a:pt x="773" y="150"/>
                      </a:lnTo>
                      <a:lnTo>
                        <a:pt x="773" y="150"/>
                      </a:lnTo>
                      <a:lnTo>
                        <a:pt x="769" y="136"/>
                      </a:lnTo>
                      <a:lnTo>
                        <a:pt x="764" y="121"/>
                      </a:lnTo>
                      <a:lnTo>
                        <a:pt x="759" y="110"/>
                      </a:lnTo>
                      <a:lnTo>
                        <a:pt x="752" y="98"/>
                      </a:lnTo>
                      <a:lnTo>
                        <a:pt x="744" y="86"/>
                      </a:lnTo>
                      <a:lnTo>
                        <a:pt x="736" y="77"/>
                      </a:lnTo>
                      <a:lnTo>
                        <a:pt x="727" y="68"/>
                      </a:lnTo>
                      <a:lnTo>
                        <a:pt x="717" y="59"/>
                      </a:lnTo>
                      <a:lnTo>
                        <a:pt x="706" y="51"/>
                      </a:lnTo>
                      <a:lnTo>
                        <a:pt x="694" y="44"/>
                      </a:lnTo>
                      <a:lnTo>
                        <a:pt x="683" y="38"/>
                      </a:lnTo>
                      <a:lnTo>
                        <a:pt x="671" y="33"/>
                      </a:lnTo>
                      <a:lnTo>
                        <a:pt x="645" y="22"/>
                      </a:lnTo>
                      <a:lnTo>
                        <a:pt x="617" y="16"/>
                      </a:lnTo>
                      <a:lnTo>
                        <a:pt x="590" y="9"/>
                      </a:lnTo>
                      <a:lnTo>
                        <a:pt x="560" y="5"/>
                      </a:lnTo>
                      <a:lnTo>
                        <a:pt x="531" y="2"/>
                      </a:lnTo>
                      <a:lnTo>
                        <a:pt x="502" y="1"/>
                      </a:lnTo>
                      <a:lnTo>
                        <a:pt x="445" y="0"/>
                      </a:lnTo>
                      <a:lnTo>
                        <a:pt x="394" y="0"/>
                      </a:lnTo>
                      <a:lnTo>
                        <a:pt x="394" y="0"/>
                      </a:lnTo>
                      <a:lnTo>
                        <a:pt x="327" y="1"/>
                      </a:lnTo>
                      <a:lnTo>
                        <a:pt x="293" y="4"/>
                      </a:lnTo>
                      <a:lnTo>
                        <a:pt x="259" y="6"/>
                      </a:lnTo>
                      <a:lnTo>
                        <a:pt x="226" y="9"/>
                      </a:lnTo>
                      <a:lnTo>
                        <a:pt x="193" y="14"/>
                      </a:lnTo>
                      <a:lnTo>
                        <a:pt x="159" y="19"/>
                      </a:lnTo>
                      <a:lnTo>
                        <a:pt x="127" y="27"/>
                      </a:lnTo>
                      <a:lnTo>
                        <a:pt x="127" y="27"/>
                      </a:lnTo>
                      <a:lnTo>
                        <a:pt x="102" y="34"/>
                      </a:lnTo>
                      <a:lnTo>
                        <a:pt x="80" y="43"/>
                      </a:lnTo>
                      <a:lnTo>
                        <a:pt x="69" y="48"/>
                      </a:lnTo>
                      <a:lnTo>
                        <a:pt x="59" y="55"/>
                      </a:lnTo>
                      <a:lnTo>
                        <a:pt x="50" y="61"/>
                      </a:lnTo>
                      <a:lnTo>
                        <a:pt x="40" y="69"/>
                      </a:lnTo>
                      <a:lnTo>
                        <a:pt x="33" y="77"/>
                      </a:lnTo>
                      <a:lnTo>
                        <a:pt x="26" y="85"/>
                      </a:lnTo>
                      <a:lnTo>
                        <a:pt x="19" y="94"/>
                      </a:lnTo>
                      <a:lnTo>
                        <a:pt x="14" y="104"/>
                      </a:lnTo>
                      <a:lnTo>
                        <a:pt x="9" y="116"/>
                      </a:lnTo>
                      <a:lnTo>
                        <a:pt x="6" y="127"/>
                      </a:lnTo>
                      <a:lnTo>
                        <a:pt x="4" y="140"/>
                      </a:lnTo>
                      <a:lnTo>
                        <a:pt x="4" y="153"/>
                      </a:lnTo>
                      <a:lnTo>
                        <a:pt x="4" y="153"/>
                      </a:lnTo>
                      <a:lnTo>
                        <a:pt x="4" y="157"/>
                      </a:lnTo>
                      <a:lnTo>
                        <a:pt x="4" y="157"/>
                      </a:lnTo>
                      <a:lnTo>
                        <a:pt x="1" y="161"/>
                      </a:lnTo>
                      <a:lnTo>
                        <a:pt x="0" y="166"/>
                      </a:lnTo>
                      <a:lnTo>
                        <a:pt x="0" y="171"/>
                      </a:lnTo>
                      <a:lnTo>
                        <a:pt x="1" y="176"/>
                      </a:lnTo>
                      <a:lnTo>
                        <a:pt x="4" y="180"/>
                      </a:lnTo>
                      <a:lnTo>
                        <a:pt x="6" y="184"/>
                      </a:lnTo>
                      <a:lnTo>
                        <a:pt x="10" y="188"/>
                      </a:lnTo>
                      <a:lnTo>
                        <a:pt x="16" y="191"/>
                      </a:lnTo>
                      <a:lnTo>
                        <a:pt x="16" y="191"/>
                      </a:lnTo>
                      <a:lnTo>
                        <a:pt x="31" y="195"/>
                      </a:lnTo>
                      <a:lnTo>
                        <a:pt x="46" y="197"/>
                      </a:lnTo>
                      <a:lnTo>
                        <a:pt x="77" y="201"/>
                      </a:lnTo>
                      <a:lnTo>
                        <a:pt x="110" y="203"/>
                      </a:lnTo>
                      <a:lnTo>
                        <a:pt x="140" y="203"/>
                      </a:lnTo>
                      <a:lnTo>
                        <a:pt x="140" y="203"/>
                      </a:lnTo>
                      <a:lnTo>
                        <a:pt x="260" y="204"/>
                      </a:lnTo>
                      <a:lnTo>
                        <a:pt x="380" y="206"/>
                      </a:lnTo>
                      <a:lnTo>
                        <a:pt x="380" y="206"/>
                      </a:lnTo>
                      <a:lnTo>
                        <a:pt x="428" y="209"/>
                      </a:lnTo>
                      <a:lnTo>
                        <a:pt x="475" y="212"/>
                      </a:lnTo>
                      <a:lnTo>
                        <a:pt x="522" y="214"/>
                      </a:lnTo>
                      <a:lnTo>
                        <a:pt x="569" y="217"/>
                      </a:lnTo>
                      <a:lnTo>
                        <a:pt x="616" y="218"/>
                      </a:lnTo>
                      <a:lnTo>
                        <a:pt x="663" y="217"/>
                      </a:lnTo>
                      <a:lnTo>
                        <a:pt x="687" y="216"/>
                      </a:lnTo>
                      <a:lnTo>
                        <a:pt x="709" y="213"/>
                      </a:lnTo>
                      <a:lnTo>
                        <a:pt x="732" y="210"/>
                      </a:lnTo>
                      <a:lnTo>
                        <a:pt x="755" y="205"/>
                      </a:lnTo>
                      <a:lnTo>
                        <a:pt x="755" y="205"/>
                      </a:lnTo>
                      <a:lnTo>
                        <a:pt x="762" y="203"/>
                      </a:lnTo>
                      <a:lnTo>
                        <a:pt x="768" y="197"/>
                      </a:lnTo>
                      <a:lnTo>
                        <a:pt x="770" y="191"/>
                      </a:lnTo>
                      <a:lnTo>
                        <a:pt x="772" y="184"/>
                      </a:lnTo>
                      <a:lnTo>
                        <a:pt x="772" y="180"/>
                      </a:lnTo>
                      <a:lnTo>
                        <a:pt x="772" y="180"/>
                      </a:lnTo>
                      <a:lnTo>
                        <a:pt x="772" y="178"/>
                      </a:lnTo>
                      <a:lnTo>
                        <a:pt x="772" y="178"/>
                      </a:lnTo>
                      <a:lnTo>
                        <a:pt x="774" y="171"/>
                      </a:lnTo>
                      <a:lnTo>
                        <a:pt x="776" y="165"/>
                      </a:lnTo>
                      <a:lnTo>
                        <a:pt x="776" y="161"/>
                      </a:lnTo>
                      <a:close/>
                      <a:moveTo>
                        <a:pt x="380" y="161"/>
                      </a:moveTo>
                      <a:lnTo>
                        <a:pt x="380" y="161"/>
                      </a:lnTo>
                      <a:lnTo>
                        <a:pt x="331" y="161"/>
                      </a:lnTo>
                      <a:lnTo>
                        <a:pt x="281" y="161"/>
                      </a:lnTo>
                      <a:lnTo>
                        <a:pt x="230" y="161"/>
                      </a:lnTo>
                      <a:lnTo>
                        <a:pt x="180" y="161"/>
                      </a:lnTo>
                      <a:lnTo>
                        <a:pt x="180" y="161"/>
                      </a:lnTo>
                      <a:lnTo>
                        <a:pt x="115" y="158"/>
                      </a:lnTo>
                      <a:lnTo>
                        <a:pt x="81" y="157"/>
                      </a:lnTo>
                      <a:lnTo>
                        <a:pt x="65" y="154"/>
                      </a:lnTo>
                      <a:lnTo>
                        <a:pt x="50" y="152"/>
                      </a:lnTo>
                      <a:lnTo>
                        <a:pt x="50" y="152"/>
                      </a:lnTo>
                      <a:lnTo>
                        <a:pt x="51" y="138"/>
                      </a:lnTo>
                      <a:lnTo>
                        <a:pt x="55" y="127"/>
                      </a:lnTo>
                      <a:lnTo>
                        <a:pt x="60" y="116"/>
                      </a:lnTo>
                      <a:lnTo>
                        <a:pt x="68" y="108"/>
                      </a:lnTo>
                      <a:lnTo>
                        <a:pt x="76" y="99"/>
                      </a:lnTo>
                      <a:lnTo>
                        <a:pt x="86" y="93"/>
                      </a:lnTo>
                      <a:lnTo>
                        <a:pt x="97" y="87"/>
                      </a:lnTo>
                      <a:lnTo>
                        <a:pt x="108" y="82"/>
                      </a:lnTo>
                      <a:lnTo>
                        <a:pt x="133" y="73"/>
                      </a:lnTo>
                      <a:lnTo>
                        <a:pt x="159" y="67"/>
                      </a:lnTo>
                      <a:lnTo>
                        <a:pt x="206" y="56"/>
                      </a:lnTo>
                      <a:lnTo>
                        <a:pt x="206" y="56"/>
                      </a:lnTo>
                      <a:lnTo>
                        <a:pt x="218" y="53"/>
                      </a:lnTo>
                      <a:lnTo>
                        <a:pt x="231" y="52"/>
                      </a:lnTo>
                      <a:lnTo>
                        <a:pt x="256" y="51"/>
                      </a:lnTo>
                      <a:lnTo>
                        <a:pt x="307" y="52"/>
                      </a:lnTo>
                      <a:lnTo>
                        <a:pt x="307" y="52"/>
                      </a:lnTo>
                      <a:lnTo>
                        <a:pt x="328" y="51"/>
                      </a:lnTo>
                      <a:lnTo>
                        <a:pt x="350" y="50"/>
                      </a:lnTo>
                      <a:lnTo>
                        <a:pt x="373" y="47"/>
                      </a:lnTo>
                      <a:lnTo>
                        <a:pt x="394" y="46"/>
                      </a:lnTo>
                      <a:lnTo>
                        <a:pt x="394" y="46"/>
                      </a:lnTo>
                      <a:lnTo>
                        <a:pt x="437" y="44"/>
                      </a:lnTo>
                      <a:lnTo>
                        <a:pt x="486" y="44"/>
                      </a:lnTo>
                      <a:lnTo>
                        <a:pt x="513" y="44"/>
                      </a:lnTo>
                      <a:lnTo>
                        <a:pt x="539" y="47"/>
                      </a:lnTo>
                      <a:lnTo>
                        <a:pt x="565" y="50"/>
                      </a:lnTo>
                      <a:lnTo>
                        <a:pt x="590" y="53"/>
                      </a:lnTo>
                      <a:lnTo>
                        <a:pt x="615" y="60"/>
                      </a:lnTo>
                      <a:lnTo>
                        <a:pt x="638" y="68"/>
                      </a:lnTo>
                      <a:lnTo>
                        <a:pt x="659" y="77"/>
                      </a:lnTo>
                      <a:lnTo>
                        <a:pt x="670" y="82"/>
                      </a:lnTo>
                      <a:lnTo>
                        <a:pt x="679" y="89"/>
                      </a:lnTo>
                      <a:lnTo>
                        <a:pt x="688" y="95"/>
                      </a:lnTo>
                      <a:lnTo>
                        <a:pt x="697" y="103"/>
                      </a:lnTo>
                      <a:lnTo>
                        <a:pt x="704" y="112"/>
                      </a:lnTo>
                      <a:lnTo>
                        <a:pt x="711" y="120"/>
                      </a:lnTo>
                      <a:lnTo>
                        <a:pt x="717" y="131"/>
                      </a:lnTo>
                      <a:lnTo>
                        <a:pt x="722" y="141"/>
                      </a:lnTo>
                      <a:lnTo>
                        <a:pt x="726" y="152"/>
                      </a:lnTo>
                      <a:lnTo>
                        <a:pt x="730" y="165"/>
                      </a:lnTo>
                      <a:lnTo>
                        <a:pt x="730" y="165"/>
                      </a:lnTo>
                      <a:lnTo>
                        <a:pt x="709" y="167"/>
                      </a:lnTo>
                      <a:lnTo>
                        <a:pt x="687" y="170"/>
                      </a:lnTo>
                      <a:lnTo>
                        <a:pt x="643" y="172"/>
                      </a:lnTo>
                      <a:lnTo>
                        <a:pt x="600" y="174"/>
                      </a:lnTo>
                      <a:lnTo>
                        <a:pt x="556" y="172"/>
                      </a:lnTo>
                      <a:lnTo>
                        <a:pt x="511" y="170"/>
                      </a:lnTo>
                      <a:lnTo>
                        <a:pt x="467" y="167"/>
                      </a:lnTo>
                      <a:lnTo>
                        <a:pt x="380" y="161"/>
                      </a:lnTo>
                      <a:lnTo>
                        <a:pt x="380" y="16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433" name="组合 432">
              <a:extLst>
                <a:ext uri="{FF2B5EF4-FFF2-40B4-BE49-F238E27FC236}">
                  <a16:creationId xmlns:a16="http://schemas.microsoft.com/office/drawing/2014/main" id="{88991C16-1411-4CE3-A5B7-65E8ACA7C7D2}"/>
                </a:ext>
              </a:extLst>
            </p:cNvPr>
            <p:cNvGrpSpPr/>
            <p:nvPr/>
          </p:nvGrpSpPr>
          <p:grpSpPr>
            <a:xfrm>
              <a:off x="2792888" y="2788728"/>
              <a:ext cx="1313209" cy="1326436"/>
              <a:chOff x="-174154" y="1927021"/>
              <a:chExt cx="1313209" cy="1326436"/>
            </a:xfrm>
          </p:grpSpPr>
          <p:sp useBgFill="1">
            <p:nvSpPr>
              <p:cNvPr id="510" name="椭圆 31">
                <a:extLst>
                  <a:ext uri="{FF2B5EF4-FFF2-40B4-BE49-F238E27FC236}">
                    <a16:creationId xmlns:a16="http://schemas.microsoft.com/office/drawing/2014/main" id="{7482A189-DDC2-4551-A379-BBC36FAE3878}"/>
                  </a:ext>
                </a:extLst>
              </p:cNvPr>
              <p:cNvSpPr/>
              <p:nvPr/>
            </p:nvSpPr>
            <p:spPr>
              <a:xfrm rot="15654318">
                <a:off x="-180767" y="1933634"/>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511" name="组合 510">
                <a:extLst>
                  <a:ext uri="{FF2B5EF4-FFF2-40B4-BE49-F238E27FC236}">
                    <a16:creationId xmlns:a16="http://schemas.microsoft.com/office/drawing/2014/main" id="{AB9DED79-9325-4923-AE4F-E2A7D3C4F351}"/>
                  </a:ext>
                </a:extLst>
              </p:cNvPr>
              <p:cNvGrpSpPr/>
              <p:nvPr/>
            </p:nvGrpSpPr>
            <p:grpSpPr>
              <a:xfrm>
                <a:off x="103122" y="2274004"/>
                <a:ext cx="775758" cy="614082"/>
                <a:chOff x="4151313" y="2036763"/>
                <a:chExt cx="792163" cy="700087"/>
              </a:xfrm>
              <a:solidFill>
                <a:schemeClr val="bg1"/>
              </a:solidFill>
            </p:grpSpPr>
            <p:sp>
              <p:nvSpPr>
                <p:cNvPr id="512" name="Freeform 596">
                  <a:extLst>
                    <a:ext uri="{FF2B5EF4-FFF2-40B4-BE49-F238E27FC236}">
                      <a16:creationId xmlns:a16="http://schemas.microsoft.com/office/drawing/2014/main" id="{1B58400B-1F57-4305-8C79-30B7A137C20F}"/>
                    </a:ext>
                  </a:extLst>
                </p:cNvPr>
                <p:cNvSpPr/>
                <p:nvPr/>
              </p:nvSpPr>
              <p:spPr bwMode="auto">
                <a:xfrm>
                  <a:off x="4214813" y="2354263"/>
                  <a:ext cx="23813" cy="22225"/>
                </a:xfrm>
                <a:custGeom>
                  <a:avLst/>
                  <a:gdLst/>
                  <a:ahLst/>
                  <a:cxnLst>
                    <a:cxn ang="0">
                      <a:pos x="53" y="1"/>
                    </a:cxn>
                    <a:cxn ang="0">
                      <a:pos x="53" y="1"/>
                    </a:cxn>
                    <a:cxn ang="0">
                      <a:pos x="49" y="3"/>
                    </a:cxn>
                    <a:cxn ang="0">
                      <a:pos x="45" y="5"/>
                    </a:cxn>
                    <a:cxn ang="0">
                      <a:pos x="41" y="7"/>
                    </a:cxn>
                    <a:cxn ang="0">
                      <a:pos x="37" y="9"/>
                    </a:cxn>
                    <a:cxn ang="0">
                      <a:pos x="37" y="9"/>
                    </a:cxn>
                    <a:cxn ang="0">
                      <a:pos x="30" y="17"/>
                    </a:cxn>
                    <a:cxn ang="0">
                      <a:pos x="27" y="21"/>
                    </a:cxn>
                    <a:cxn ang="0">
                      <a:pos x="23" y="24"/>
                    </a:cxn>
                    <a:cxn ang="0">
                      <a:pos x="23" y="24"/>
                    </a:cxn>
                    <a:cxn ang="0">
                      <a:pos x="15" y="29"/>
                    </a:cxn>
                    <a:cxn ang="0">
                      <a:pos x="8" y="35"/>
                    </a:cxn>
                    <a:cxn ang="0">
                      <a:pos x="3" y="43"/>
                    </a:cxn>
                    <a:cxn ang="0">
                      <a:pos x="2" y="47"/>
                    </a:cxn>
                    <a:cxn ang="0">
                      <a:pos x="0" y="51"/>
                    </a:cxn>
                    <a:cxn ang="0">
                      <a:pos x="0" y="51"/>
                    </a:cxn>
                    <a:cxn ang="0">
                      <a:pos x="0" y="54"/>
                    </a:cxn>
                    <a:cxn ang="0">
                      <a:pos x="2" y="56"/>
                    </a:cxn>
                    <a:cxn ang="0">
                      <a:pos x="4" y="56"/>
                    </a:cxn>
                    <a:cxn ang="0">
                      <a:pos x="6" y="58"/>
                    </a:cxn>
                    <a:cxn ang="0">
                      <a:pos x="10" y="55"/>
                    </a:cxn>
                    <a:cxn ang="0">
                      <a:pos x="11" y="54"/>
                    </a:cxn>
                    <a:cxn ang="0">
                      <a:pos x="12" y="51"/>
                    </a:cxn>
                    <a:cxn ang="0">
                      <a:pos x="12" y="51"/>
                    </a:cxn>
                    <a:cxn ang="0">
                      <a:pos x="13" y="48"/>
                    </a:cxn>
                    <a:cxn ang="0">
                      <a:pos x="15" y="45"/>
                    </a:cxn>
                    <a:cxn ang="0">
                      <a:pos x="20" y="39"/>
                    </a:cxn>
                    <a:cxn ang="0">
                      <a:pos x="33" y="30"/>
                    </a:cxn>
                    <a:cxn ang="0">
                      <a:pos x="33" y="30"/>
                    </a:cxn>
                    <a:cxn ang="0">
                      <a:pos x="38" y="25"/>
                    </a:cxn>
                    <a:cxn ang="0">
                      <a:pos x="42" y="20"/>
                    </a:cxn>
                    <a:cxn ang="0">
                      <a:pos x="42" y="20"/>
                    </a:cxn>
                    <a:cxn ang="0">
                      <a:pos x="46" y="17"/>
                    </a:cxn>
                    <a:cxn ang="0">
                      <a:pos x="50" y="14"/>
                    </a:cxn>
                    <a:cxn ang="0">
                      <a:pos x="54" y="13"/>
                    </a:cxn>
                    <a:cxn ang="0">
                      <a:pos x="59" y="11"/>
                    </a:cxn>
                    <a:cxn ang="0">
                      <a:pos x="59" y="11"/>
                    </a:cxn>
                    <a:cxn ang="0">
                      <a:pos x="61" y="9"/>
                    </a:cxn>
                    <a:cxn ang="0">
                      <a:pos x="61" y="7"/>
                    </a:cxn>
                    <a:cxn ang="0">
                      <a:pos x="61" y="3"/>
                    </a:cxn>
                    <a:cxn ang="0">
                      <a:pos x="59" y="1"/>
                    </a:cxn>
                    <a:cxn ang="0">
                      <a:pos x="57" y="0"/>
                    </a:cxn>
                    <a:cxn ang="0">
                      <a:pos x="55" y="0"/>
                    </a:cxn>
                    <a:cxn ang="0">
                      <a:pos x="53" y="1"/>
                    </a:cxn>
                    <a:cxn ang="0">
                      <a:pos x="53" y="1"/>
                    </a:cxn>
                  </a:cxnLst>
                  <a:rect l="0" t="0" r="r" b="b"/>
                  <a:pathLst>
                    <a:path w="61" h="58">
                      <a:moveTo>
                        <a:pt x="53" y="1"/>
                      </a:moveTo>
                      <a:lnTo>
                        <a:pt x="53" y="1"/>
                      </a:lnTo>
                      <a:lnTo>
                        <a:pt x="49" y="3"/>
                      </a:lnTo>
                      <a:lnTo>
                        <a:pt x="45" y="5"/>
                      </a:lnTo>
                      <a:lnTo>
                        <a:pt x="41" y="7"/>
                      </a:lnTo>
                      <a:lnTo>
                        <a:pt x="37" y="9"/>
                      </a:lnTo>
                      <a:lnTo>
                        <a:pt x="37" y="9"/>
                      </a:lnTo>
                      <a:lnTo>
                        <a:pt x="30" y="17"/>
                      </a:lnTo>
                      <a:lnTo>
                        <a:pt x="27" y="21"/>
                      </a:lnTo>
                      <a:lnTo>
                        <a:pt x="23" y="24"/>
                      </a:lnTo>
                      <a:lnTo>
                        <a:pt x="23" y="24"/>
                      </a:lnTo>
                      <a:lnTo>
                        <a:pt x="15" y="29"/>
                      </a:lnTo>
                      <a:lnTo>
                        <a:pt x="8" y="35"/>
                      </a:lnTo>
                      <a:lnTo>
                        <a:pt x="3" y="43"/>
                      </a:lnTo>
                      <a:lnTo>
                        <a:pt x="2" y="47"/>
                      </a:lnTo>
                      <a:lnTo>
                        <a:pt x="0" y="51"/>
                      </a:lnTo>
                      <a:lnTo>
                        <a:pt x="0" y="51"/>
                      </a:lnTo>
                      <a:lnTo>
                        <a:pt x="0" y="54"/>
                      </a:lnTo>
                      <a:lnTo>
                        <a:pt x="2" y="56"/>
                      </a:lnTo>
                      <a:lnTo>
                        <a:pt x="4" y="56"/>
                      </a:lnTo>
                      <a:lnTo>
                        <a:pt x="6" y="58"/>
                      </a:lnTo>
                      <a:lnTo>
                        <a:pt x="10" y="55"/>
                      </a:lnTo>
                      <a:lnTo>
                        <a:pt x="11" y="54"/>
                      </a:lnTo>
                      <a:lnTo>
                        <a:pt x="12" y="51"/>
                      </a:lnTo>
                      <a:lnTo>
                        <a:pt x="12" y="51"/>
                      </a:lnTo>
                      <a:lnTo>
                        <a:pt x="13" y="48"/>
                      </a:lnTo>
                      <a:lnTo>
                        <a:pt x="15" y="45"/>
                      </a:lnTo>
                      <a:lnTo>
                        <a:pt x="20" y="39"/>
                      </a:lnTo>
                      <a:lnTo>
                        <a:pt x="33" y="30"/>
                      </a:lnTo>
                      <a:lnTo>
                        <a:pt x="33" y="30"/>
                      </a:lnTo>
                      <a:lnTo>
                        <a:pt x="38" y="25"/>
                      </a:lnTo>
                      <a:lnTo>
                        <a:pt x="42" y="20"/>
                      </a:lnTo>
                      <a:lnTo>
                        <a:pt x="42" y="20"/>
                      </a:lnTo>
                      <a:lnTo>
                        <a:pt x="46" y="17"/>
                      </a:lnTo>
                      <a:lnTo>
                        <a:pt x="50" y="14"/>
                      </a:lnTo>
                      <a:lnTo>
                        <a:pt x="54" y="13"/>
                      </a:lnTo>
                      <a:lnTo>
                        <a:pt x="59" y="11"/>
                      </a:lnTo>
                      <a:lnTo>
                        <a:pt x="59" y="11"/>
                      </a:lnTo>
                      <a:lnTo>
                        <a:pt x="61" y="9"/>
                      </a:lnTo>
                      <a:lnTo>
                        <a:pt x="61" y="7"/>
                      </a:lnTo>
                      <a:lnTo>
                        <a:pt x="61" y="3"/>
                      </a:lnTo>
                      <a:lnTo>
                        <a:pt x="59" y="1"/>
                      </a:lnTo>
                      <a:lnTo>
                        <a:pt x="57" y="0"/>
                      </a:lnTo>
                      <a:lnTo>
                        <a:pt x="55" y="0"/>
                      </a:lnTo>
                      <a:lnTo>
                        <a:pt x="53" y="1"/>
                      </a:lnTo>
                      <a:lnTo>
                        <a:pt x="53"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3" name="Freeform 597">
                  <a:extLst>
                    <a:ext uri="{FF2B5EF4-FFF2-40B4-BE49-F238E27FC236}">
                      <a16:creationId xmlns:a16="http://schemas.microsoft.com/office/drawing/2014/main" id="{842375DD-A415-4F2E-A264-1E17C652DEF5}"/>
                    </a:ext>
                  </a:extLst>
                </p:cNvPr>
                <p:cNvSpPr/>
                <p:nvPr/>
              </p:nvSpPr>
              <p:spPr bwMode="auto">
                <a:xfrm>
                  <a:off x="4232276" y="2370138"/>
                  <a:ext cx="31750" cy="26988"/>
                </a:xfrm>
                <a:custGeom>
                  <a:avLst/>
                  <a:gdLst/>
                  <a:ahLst/>
                  <a:cxnLst>
                    <a:cxn ang="0">
                      <a:pos x="72" y="1"/>
                    </a:cxn>
                    <a:cxn ang="0">
                      <a:pos x="72" y="1"/>
                    </a:cxn>
                    <a:cxn ang="0">
                      <a:pos x="60" y="8"/>
                    </a:cxn>
                    <a:cxn ang="0">
                      <a:pos x="51" y="14"/>
                    </a:cxn>
                    <a:cxn ang="0">
                      <a:pos x="30" y="30"/>
                    </a:cxn>
                    <a:cxn ang="0">
                      <a:pos x="30" y="30"/>
                    </a:cxn>
                    <a:cxn ang="0">
                      <a:pos x="21" y="37"/>
                    </a:cxn>
                    <a:cxn ang="0">
                      <a:pos x="13" y="43"/>
                    </a:cxn>
                    <a:cxn ang="0">
                      <a:pos x="7" y="52"/>
                    </a:cxn>
                    <a:cxn ang="0">
                      <a:pos x="0" y="61"/>
                    </a:cxn>
                    <a:cxn ang="0">
                      <a:pos x="0" y="61"/>
                    </a:cxn>
                    <a:cxn ang="0">
                      <a:pos x="0" y="63"/>
                    </a:cxn>
                    <a:cxn ang="0">
                      <a:pos x="0" y="65"/>
                    </a:cxn>
                    <a:cxn ang="0">
                      <a:pos x="3" y="68"/>
                    </a:cxn>
                    <a:cxn ang="0">
                      <a:pos x="7" y="68"/>
                    </a:cxn>
                    <a:cxn ang="0">
                      <a:pos x="11" y="67"/>
                    </a:cxn>
                    <a:cxn ang="0">
                      <a:pos x="15" y="63"/>
                    </a:cxn>
                    <a:cxn ang="0">
                      <a:pos x="15" y="63"/>
                    </a:cxn>
                    <a:cxn ang="0">
                      <a:pos x="16" y="60"/>
                    </a:cxn>
                    <a:cxn ang="0">
                      <a:pos x="16" y="57"/>
                    </a:cxn>
                    <a:cxn ang="0">
                      <a:pos x="16" y="57"/>
                    </a:cxn>
                    <a:cxn ang="0">
                      <a:pos x="21" y="52"/>
                    </a:cxn>
                    <a:cxn ang="0">
                      <a:pos x="28" y="47"/>
                    </a:cxn>
                    <a:cxn ang="0">
                      <a:pos x="34" y="42"/>
                    </a:cxn>
                    <a:cxn ang="0">
                      <a:pos x="41" y="37"/>
                    </a:cxn>
                    <a:cxn ang="0">
                      <a:pos x="41" y="37"/>
                    </a:cxn>
                    <a:cxn ang="0">
                      <a:pos x="49" y="29"/>
                    </a:cxn>
                    <a:cxn ang="0">
                      <a:pos x="58" y="22"/>
                    </a:cxn>
                    <a:cxn ang="0">
                      <a:pos x="77" y="10"/>
                    </a:cxn>
                    <a:cxn ang="0">
                      <a:pos x="77" y="10"/>
                    </a:cxn>
                    <a:cxn ang="0">
                      <a:pos x="80" y="9"/>
                    </a:cxn>
                    <a:cxn ang="0">
                      <a:pos x="80" y="8"/>
                    </a:cxn>
                    <a:cxn ang="0">
                      <a:pos x="80" y="4"/>
                    </a:cxn>
                    <a:cxn ang="0">
                      <a:pos x="76" y="0"/>
                    </a:cxn>
                    <a:cxn ang="0">
                      <a:pos x="75" y="0"/>
                    </a:cxn>
                    <a:cxn ang="0">
                      <a:pos x="72" y="1"/>
                    </a:cxn>
                    <a:cxn ang="0">
                      <a:pos x="72" y="1"/>
                    </a:cxn>
                  </a:cxnLst>
                  <a:rect l="0" t="0" r="r" b="b"/>
                  <a:pathLst>
                    <a:path w="80" h="68">
                      <a:moveTo>
                        <a:pt x="72" y="1"/>
                      </a:moveTo>
                      <a:lnTo>
                        <a:pt x="72" y="1"/>
                      </a:lnTo>
                      <a:lnTo>
                        <a:pt x="60" y="8"/>
                      </a:lnTo>
                      <a:lnTo>
                        <a:pt x="51" y="14"/>
                      </a:lnTo>
                      <a:lnTo>
                        <a:pt x="30" y="30"/>
                      </a:lnTo>
                      <a:lnTo>
                        <a:pt x="30" y="30"/>
                      </a:lnTo>
                      <a:lnTo>
                        <a:pt x="21" y="37"/>
                      </a:lnTo>
                      <a:lnTo>
                        <a:pt x="13" y="43"/>
                      </a:lnTo>
                      <a:lnTo>
                        <a:pt x="7" y="52"/>
                      </a:lnTo>
                      <a:lnTo>
                        <a:pt x="0" y="61"/>
                      </a:lnTo>
                      <a:lnTo>
                        <a:pt x="0" y="61"/>
                      </a:lnTo>
                      <a:lnTo>
                        <a:pt x="0" y="63"/>
                      </a:lnTo>
                      <a:lnTo>
                        <a:pt x="0" y="65"/>
                      </a:lnTo>
                      <a:lnTo>
                        <a:pt x="3" y="68"/>
                      </a:lnTo>
                      <a:lnTo>
                        <a:pt x="7" y="68"/>
                      </a:lnTo>
                      <a:lnTo>
                        <a:pt x="11" y="67"/>
                      </a:lnTo>
                      <a:lnTo>
                        <a:pt x="15" y="63"/>
                      </a:lnTo>
                      <a:lnTo>
                        <a:pt x="15" y="63"/>
                      </a:lnTo>
                      <a:lnTo>
                        <a:pt x="16" y="60"/>
                      </a:lnTo>
                      <a:lnTo>
                        <a:pt x="16" y="57"/>
                      </a:lnTo>
                      <a:lnTo>
                        <a:pt x="16" y="57"/>
                      </a:lnTo>
                      <a:lnTo>
                        <a:pt x="21" y="52"/>
                      </a:lnTo>
                      <a:lnTo>
                        <a:pt x="28" y="47"/>
                      </a:lnTo>
                      <a:lnTo>
                        <a:pt x="34" y="42"/>
                      </a:lnTo>
                      <a:lnTo>
                        <a:pt x="41" y="37"/>
                      </a:lnTo>
                      <a:lnTo>
                        <a:pt x="41" y="37"/>
                      </a:lnTo>
                      <a:lnTo>
                        <a:pt x="49" y="29"/>
                      </a:lnTo>
                      <a:lnTo>
                        <a:pt x="58" y="22"/>
                      </a:lnTo>
                      <a:lnTo>
                        <a:pt x="77" y="10"/>
                      </a:lnTo>
                      <a:lnTo>
                        <a:pt x="77" y="10"/>
                      </a:lnTo>
                      <a:lnTo>
                        <a:pt x="80" y="9"/>
                      </a:lnTo>
                      <a:lnTo>
                        <a:pt x="80" y="8"/>
                      </a:lnTo>
                      <a:lnTo>
                        <a:pt x="80" y="4"/>
                      </a:lnTo>
                      <a:lnTo>
                        <a:pt x="76" y="0"/>
                      </a:lnTo>
                      <a:lnTo>
                        <a:pt x="75" y="0"/>
                      </a:lnTo>
                      <a:lnTo>
                        <a:pt x="72" y="1"/>
                      </a:lnTo>
                      <a:lnTo>
                        <a:pt x="72"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4" name="Freeform 598">
                  <a:extLst>
                    <a:ext uri="{FF2B5EF4-FFF2-40B4-BE49-F238E27FC236}">
                      <a16:creationId xmlns:a16="http://schemas.microsoft.com/office/drawing/2014/main" id="{E26C235B-52E1-484E-85D9-C2717AC87F25}"/>
                    </a:ext>
                  </a:extLst>
                </p:cNvPr>
                <p:cNvSpPr/>
                <p:nvPr/>
              </p:nvSpPr>
              <p:spPr bwMode="auto">
                <a:xfrm>
                  <a:off x="4260851" y="2381250"/>
                  <a:ext cx="36513" cy="28575"/>
                </a:xfrm>
                <a:custGeom>
                  <a:avLst/>
                  <a:gdLst/>
                  <a:ahLst/>
                  <a:cxnLst>
                    <a:cxn ang="0">
                      <a:pos x="84" y="1"/>
                    </a:cxn>
                    <a:cxn ang="0">
                      <a:pos x="84" y="1"/>
                    </a:cxn>
                    <a:cxn ang="0">
                      <a:pos x="76" y="4"/>
                    </a:cxn>
                    <a:cxn ang="0">
                      <a:pos x="68" y="7"/>
                    </a:cxn>
                    <a:cxn ang="0">
                      <a:pos x="55" y="16"/>
                    </a:cxn>
                    <a:cxn ang="0">
                      <a:pos x="41" y="25"/>
                    </a:cxn>
                    <a:cxn ang="0">
                      <a:pos x="27" y="33"/>
                    </a:cxn>
                    <a:cxn ang="0">
                      <a:pos x="27" y="33"/>
                    </a:cxn>
                    <a:cxn ang="0">
                      <a:pos x="17" y="39"/>
                    </a:cxn>
                    <a:cxn ang="0">
                      <a:pos x="8" y="47"/>
                    </a:cxn>
                    <a:cxn ang="0">
                      <a:pos x="4" y="52"/>
                    </a:cxn>
                    <a:cxn ang="0">
                      <a:pos x="2" y="58"/>
                    </a:cxn>
                    <a:cxn ang="0">
                      <a:pos x="0" y="63"/>
                    </a:cxn>
                    <a:cxn ang="0">
                      <a:pos x="0" y="69"/>
                    </a:cxn>
                    <a:cxn ang="0">
                      <a:pos x="0" y="69"/>
                    </a:cxn>
                    <a:cxn ang="0">
                      <a:pos x="0" y="71"/>
                    </a:cxn>
                    <a:cxn ang="0">
                      <a:pos x="2" y="72"/>
                    </a:cxn>
                    <a:cxn ang="0">
                      <a:pos x="4" y="73"/>
                    </a:cxn>
                    <a:cxn ang="0">
                      <a:pos x="7" y="73"/>
                    </a:cxn>
                    <a:cxn ang="0">
                      <a:pos x="10" y="71"/>
                    </a:cxn>
                    <a:cxn ang="0">
                      <a:pos x="11" y="68"/>
                    </a:cxn>
                    <a:cxn ang="0">
                      <a:pos x="11" y="65"/>
                    </a:cxn>
                    <a:cxn ang="0">
                      <a:pos x="11" y="65"/>
                    </a:cxn>
                    <a:cxn ang="0">
                      <a:pos x="11" y="62"/>
                    </a:cxn>
                    <a:cxn ang="0">
                      <a:pos x="14" y="56"/>
                    </a:cxn>
                    <a:cxn ang="0">
                      <a:pos x="17" y="52"/>
                    </a:cxn>
                    <a:cxn ang="0">
                      <a:pos x="23" y="48"/>
                    </a:cxn>
                    <a:cxn ang="0">
                      <a:pos x="33" y="43"/>
                    </a:cxn>
                    <a:cxn ang="0">
                      <a:pos x="42" y="38"/>
                    </a:cxn>
                    <a:cxn ang="0">
                      <a:pos x="42" y="38"/>
                    </a:cxn>
                    <a:cxn ang="0">
                      <a:pos x="63" y="24"/>
                    </a:cxn>
                    <a:cxn ang="0">
                      <a:pos x="75" y="17"/>
                    </a:cxn>
                    <a:cxn ang="0">
                      <a:pos x="87" y="12"/>
                    </a:cxn>
                    <a:cxn ang="0">
                      <a:pos x="87" y="12"/>
                    </a:cxn>
                    <a:cxn ang="0">
                      <a:pos x="89" y="11"/>
                    </a:cxn>
                    <a:cxn ang="0">
                      <a:pos x="91" y="9"/>
                    </a:cxn>
                    <a:cxn ang="0">
                      <a:pos x="91" y="5"/>
                    </a:cxn>
                    <a:cxn ang="0">
                      <a:pos x="88" y="1"/>
                    </a:cxn>
                    <a:cxn ang="0">
                      <a:pos x="87" y="0"/>
                    </a:cxn>
                    <a:cxn ang="0">
                      <a:pos x="84" y="1"/>
                    </a:cxn>
                    <a:cxn ang="0">
                      <a:pos x="84" y="1"/>
                    </a:cxn>
                  </a:cxnLst>
                  <a:rect l="0" t="0" r="r" b="b"/>
                  <a:pathLst>
                    <a:path w="91" h="73">
                      <a:moveTo>
                        <a:pt x="84" y="1"/>
                      </a:moveTo>
                      <a:lnTo>
                        <a:pt x="84" y="1"/>
                      </a:lnTo>
                      <a:lnTo>
                        <a:pt x="76" y="4"/>
                      </a:lnTo>
                      <a:lnTo>
                        <a:pt x="68" y="7"/>
                      </a:lnTo>
                      <a:lnTo>
                        <a:pt x="55" y="16"/>
                      </a:lnTo>
                      <a:lnTo>
                        <a:pt x="41" y="25"/>
                      </a:lnTo>
                      <a:lnTo>
                        <a:pt x="27" y="33"/>
                      </a:lnTo>
                      <a:lnTo>
                        <a:pt x="27" y="33"/>
                      </a:lnTo>
                      <a:lnTo>
                        <a:pt x="17" y="39"/>
                      </a:lnTo>
                      <a:lnTo>
                        <a:pt x="8" y="47"/>
                      </a:lnTo>
                      <a:lnTo>
                        <a:pt x="4" y="52"/>
                      </a:lnTo>
                      <a:lnTo>
                        <a:pt x="2" y="58"/>
                      </a:lnTo>
                      <a:lnTo>
                        <a:pt x="0" y="63"/>
                      </a:lnTo>
                      <a:lnTo>
                        <a:pt x="0" y="69"/>
                      </a:lnTo>
                      <a:lnTo>
                        <a:pt x="0" y="69"/>
                      </a:lnTo>
                      <a:lnTo>
                        <a:pt x="0" y="71"/>
                      </a:lnTo>
                      <a:lnTo>
                        <a:pt x="2" y="72"/>
                      </a:lnTo>
                      <a:lnTo>
                        <a:pt x="4" y="73"/>
                      </a:lnTo>
                      <a:lnTo>
                        <a:pt x="7" y="73"/>
                      </a:lnTo>
                      <a:lnTo>
                        <a:pt x="10" y="71"/>
                      </a:lnTo>
                      <a:lnTo>
                        <a:pt x="11" y="68"/>
                      </a:lnTo>
                      <a:lnTo>
                        <a:pt x="11" y="65"/>
                      </a:lnTo>
                      <a:lnTo>
                        <a:pt x="11" y="65"/>
                      </a:lnTo>
                      <a:lnTo>
                        <a:pt x="11" y="62"/>
                      </a:lnTo>
                      <a:lnTo>
                        <a:pt x="14" y="56"/>
                      </a:lnTo>
                      <a:lnTo>
                        <a:pt x="17" y="52"/>
                      </a:lnTo>
                      <a:lnTo>
                        <a:pt x="23" y="48"/>
                      </a:lnTo>
                      <a:lnTo>
                        <a:pt x="33" y="43"/>
                      </a:lnTo>
                      <a:lnTo>
                        <a:pt x="42" y="38"/>
                      </a:lnTo>
                      <a:lnTo>
                        <a:pt x="42" y="38"/>
                      </a:lnTo>
                      <a:lnTo>
                        <a:pt x="63" y="24"/>
                      </a:lnTo>
                      <a:lnTo>
                        <a:pt x="75" y="17"/>
                      </a:lnTo>
                      <a:lnTo>
                        <a:pt x="87" y="12"/>
                      </a:lnTo>
                      <a:lnTo>
                        <a:pt x="87" y="12"/>
                      </a:lnTo>
                      <a:lnTo>
                        <a:pt x="89" y="11"/>
                      </a:lnTo>
                      <a:lnTo>
                        <a:pt x="91" y="9"/>
                      </a:lnTo>
                      <a:lnTo>
                        <a:pt x="91" y="5"/>
                      </a:lnTo>
                      <a:lnTo>
                        <a:pt x="88" y="1"/>
                      </a:lnTo>
                      <a:lnTo>
                        <a:pt x="87" y="0"/>
                      </a:lnTo>
                      <a:lnTo>
                        <a:pt x="84" y="1"/>
                      </a:lnTo>
                      <a:lnTo>
                        <a:pt x="84"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5" name="Freeform 599">
                  <a:extLst>
                    <a:ext uri="{FF2B5EF4-FFF2-40B4-BE49-F238E27FC236}">
                      <a16:creationId xmlns:a16="http://schemas.microsoft.com/office/drawing/2014/main" id="{69B397A7-320C-47E2-B4F4-FE43EAF3ABFA}"/>
                    </a:ext>
                  </a:extLst>
                </p:cNvPr>
                <p:cNvSpPr/>
                <p:nvPr/>
              </p:nvSpPr>
              <p:spPr bwMode="auto">
                <a:xfrm>
                  <a:off x="4284663" y="2398713"/>
                  <a:ext cx="34925" cy="25400"/>
                </a:xfrm>
                <a:custGeom>
                  <a:avLst/>
                  <a:gdLst/>
                  <a:ahLst/>
                  <a:cxnLst>
                    <a:cxn ang="0">
                      <a:pos x="78" y="1"/>
                    </a:cxn>
                    <a:cxn ang="0">
                      <a:pos x="78" y="1"/>
                    </a:cxn>
                    <a:cxn ang="0">
                      <a:pos x="39" y="25"/>
                    </a:cxn>
                    <a:cxn ang="0">
                      <a:pos x="19" y="38"/>
                    </a:cxn>
                    <a:cxn ang="0">
                      <a:pos x="1" y="51"/>
                    </a:cxn>
                    <a:cxn ang="0">
                      <a:pos x="1" y="51"/>
                    </a:cxn>
                    <a:cxn ang="0">
                      <a:pos x="0" y="53"/>
                    </a:cxn>
                    <a:cxn ang="0">
                      <a:pos x="0" y="55"/>
                    </a:cxn>
                    <a:cxn ang="0">
                      <a:pos x="0" y="57"/>
                    </a:cxn>
                    <a:cxn ang="0">
                      <a:pos x="1" y="59"/>
                    </a:cxn>
                    <a:cxn ang="0">
                      <a:pos x="5" y="61"/>
                    </a:cxn>
                    <a:cxn ang="0">
                      <a:pos x="7" y="61"/>
                    </a:cxn>
                    <a:cxn ang="0">
                      <a:pos x="10" y="60"/>
                    </a:cxn>
                    <a:cxn ang="0">
                      <a:pos x="10" y="60"/>
                    </a:cxn>
                    <a:cxn ang="0">
                      <a:pos x="27" y="46"/>
                    </a:cxn>
                    <a:cxn ang="0">
                      <a:pos x="45" y="34"/>
                    </a:cxn>
                    <a:cxn ang="0">
                      <a:pos x="85" y="10"/>
                    </a:cxn>
                    <a:cxn ang="0">
                      <a:pos x="85" y="10"/>
                    </a:cxn>
                    <a:cxn ang="0">
                      <a:pos x="86" y="9"/>
                    </a:cxn>
                    <a:cxn ang="0">
                      <a:pos x="87" y="8"/>
                    </a:cxn>
                    <a:cxn ang="0">
                      <a:pos x="86" y="4"/>
                    </a:cxn>
                    <a:cxn ang="0">
                      <a:pos x="83" y="1"/>
                    </a:cxn>
                    <a:cxn ang="0">
                      <a:pos x="81" y="0"/>
                    </a:cxn>
                    <a:cxn ang="0">
                      <a:pos x="78" y="1"/>
                    </a:cxn>
                    <a:cxn ang="0">
                      <a:pos x="78" y="1"/>
                    </a:cxn>
                  </a:cxnLst>
                  <a:rect l="0" t="0" r="r" b="b"/>
                  <a:pathLst>
                    <a:path w="87" h="61">
                      <a:moveTo>
                        <a:pt x="78" y="1"/>
                      </a:moveTo>
                      <a:lnTo>
                        <a:pt x="78" y="1"/>
                      </a:lnTo>
                      <a:lnTo>
                        <a:pt x="39" y="25"/>
                      </a:lnTo>
                      <a:lnTo>
                        <a:pt x="19" y="38"/>
                      </a:lnTo>
                      <a:lnTo>
                        <a:pt x="1" y="51"/>
                      </a:lnTo>
                      <a:lnTo>
                        <a:pt x="1" y="51"/>
                      </a:lnTo>
                      <a:lnTo>
                        <a:pt x="0" y="53"/>
                      </a:lnTo>
                      <a:lnTo>
                        <a:pt x="0" y="55"/>
                      </a:lnTo>
                      <a:lnTo>
                        <a:pt x="0" y="57"/>
                      </a:lnTo>
                      <a:lnTo>
                        <a:pt x="1" y="59"/>
                      </a:lnTo>
                      <a:lnTo>
                        <a:pt x="5" y="61"/>
                      </a:lnTo>
                      <a:lnTo>
                        <a:pt x="7" y="61"/>
                      </a:lnTo>
                      <a:lnTo>
                        <a:pt x="10" y="60"/>
                      </a:lnTo>
                      <a:lnTo>
                        <a:pt x="10" y="60"/>
                      </a:lnTo>
                      <a:lnTo>
                        <a:pt x="27" y="46"/>
                      </a:lnTo>
                      <a:lnTo>
                        <a:pt x="45" y="34"/>
                      </a:lnTo>
                      <a:lnTo>
                        <a:pt x="85" y="10"/>
                      </a:lnTo>
                      <a:lnTo>
                        <a:pt x="85" y="10"/>
                      </a:lnTo>
                      <a:lnTo>
                        <a:pt x="86" y="9"/>
                      </a:lnTo>
                      <a:lnTo>
                        <a:pt x="87" y="8"/>
                      </a:lnTo>
                      <a:lnTo>
                        <a:pt x="86" y="4"/>
                      </a:lnTo>
                      <a:lnTo>
                        <a:pt x="83" y="1"/>
                      </a:lnTo>
                      <a:lnTo>
                        <a:pt x="81" y="0"/>
                      </a:lnTo>
                      <a:lnTo>
                        <a:pt x="78" y="1"/>
                      </a:lnTo>
                      <a:lnTo>
                        <a:pt x="78"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6" name="Freeform 600">
                  <a:extLst>
                    <a:ext uri="{FF2B5EF4-FFF2-40B4-BE49-F238E27FC236}">
                      <a16:creationId xmlns:a16="http://schemas.microsoft.com/office/drawing/2014/main" id="{EFB79220-4418-47DD-8A7B-CCC6AE3D52C7}"/>
                    </a:ext>
                  </a:extLst>
                </p:cNvPr>
                <p:cNvSpPr/>
                <p:nvPr/>
              </p:nvSpPr>
              <p:spPr bwMode="auto">
                <a:xfrm>
                  <a:off x="4310063" y="2420938"/>
                  <a:ext cx="42863" cy="25400"/>
                </a:xfrm>
                <a:custGeom>
                  <a:avLst/>
                  <a:gdLst/>
                  <a:ahLst/>
                  <a:cxnLst>
                    <a:cxn ang="0">
                      <a:pos x="102" y="0"/>
                    </a:cxn>
                    <a:cxn ang="0">
                      <a:pos x="102" y="0"/>
                    </a:cxn>
                    <a:cxn ang="0">
                      <a:pos x="88" y="8"/>
                    </a:cxn>
                    <a:cxn ang="0">
                      <a:pos x="72" y="16"/>
                    </a:cxn>
                    <a:cxn ang="0">
                      <a:pos x="58" y="25"/>
                    </a:cxn>
                    <a:cxn ang="0">
                      <a:pos x="42" y="33"/>
                    </a:cxn>
                    <a:cxn ang="0">
                      <a:pos x="42" y="33"/>
                    </a:cxn>
                    <a:cxn ang="0">
                      <a:pos x="33" y="38"/>
                    </a:cxn>
                    <a:cxn ang="0">
                      <a:pos x="24" y="45"/>
                    </a:cxn>
                    <a:cxn ang="0">
                      <a:pos x="14" y="50"/>
                    </a:cxn>
                    <a:cxn ang="0">
                      <a:pos x="9" y="53"/>
                    </a:cxn>
                    <a:cxn ang="0">
                      <a:pos x="4" y="54"/>
                    </a:cxn>
                    <a:cxn ang="0">
                      <a:pos x="4" y="54"/>
                    </a:cxn>
                    <a:cxn ang="0">
                      <a:pos x="1" y="55"/>
                    </a:cxn>
                    <a:cxn ang="0">
                      <a:pos x="0" y="57"/>
                    </a:cxn>
                    <a:cxn ang="0">
                      <a:pos x="0" y="58"/>
                    </a:cxn>
                    <a:cxn ang="0">
                      <a:pos x="0" y="61"/>
                    </a:cxn>
                    <a:cxn ang="0">
                      <a:pos x="3" y="65"/>
                    </a:cxn>
                    <a:cxn ang="0">
                      <a:pos x="4" y="65"/>
                    </a:cxn>
                    <a:cxn ang="0">
                      <a:pos x="7" y="65"/>
                    </a:cxn>
                    <a:cxn ang="0">
                      <a:pos x="7" y="65"/>
                    </a:cxn>
                    <a:cxn ang="0">
                      <a:pos x="17" y="62"/>
                    </a:cxn>
                    <a:cxn ang="0">
                      <a:pos x="26" y="57"/>
                    </a:cxn>
                    <a:cxn ang="0">
                      <a:pos x="43" y="45"/>
                    </a:cxn>
                    <a:cxn ang="0">
                      <a:pos x="43" y="45"/>
                    </a:cxn>
                    <a:cxn ang="0">
                      <a:pos x="73" y="27"/>
                    </a:cxn>
                    <a:cxn ang="0">
                      <a:pos x="90" y="19"/>
                    </a:cxn>
                    <a:cxn ang="0">
                      <a:pos x="106" y="12"/>
                    </a:cxn>
                    <a:cxn ang="0">
                      <a:pos x="106" y="12"/>
                    </a:cxn>
                    <a:cxn ang="0">
                      <a:pos x="107" y="11"/>
                    </a:cxn>
                    <a:cxn ang="0">
                      <a:pos x="109" y="8"/>
                    </a:cxn>
                    <a:cxn ang="0">
                      <a:pos x="109" y="4"/>
                    </a:cxn>
                    <a:cxn ang="0">
                      <a:pos x="109" y="2"/>
                    </a:cxn>
                    <a:cxn ang="0">
                      <a:pos x="107" y="0"/>
                    </a:cxn>
                    <a:cxn ang="0">
                      <a:pos x="105" y="0"/>
                    </a:cxn>
                    <a:cxn ang="0">
                      <a:pos x="102" y="0"/>
                    </a:cxn>
                    <a:cxn ang="0">
                      <a:pos x="102" y="0"/>
                    </a:cxn>
                  </a:cxnLst>
                  <a:rect l="0" t="0" r="r" b="b"/>
                  <a:pathLst>
                    <a:path w="109" h="65">
                      <a:moveTo>
                        <a:pt x="102" y="0"/>
                      </a:moveTo>
                      <a:lnTo>
                        <a:pt x="102" y="0"/>
                      </a:lnTo>
                      <a:lnTo>
                        <a:pt x="88" y="8"/>
                      </a:lnTo>
                      <a:lnTo>
                        <a:pt x="72" y="16"/>
                      </a:lnTo>
                      <a:lnTo>
                        <a:pt x="58" y="25"/>
                      </a:lnTo>
                      <a:lnTo>
                        <a:pt x="42" y="33"/>
                      </a:lnTo>
                      <a:lnTo>
                        <a:pt x="42" y="33"/>
                      </a:lnTo>
                      <a:lnTo>
                        <a:pt x="33" y="38"/>
                      </a:lnTo>
                      <a:lnTo>
                        <a:pt x="24" y="45"/>
                      </a:lnTo>
                      <a:lnTo>
                        <a:pt x="14" y="50"/>
                      </a:lnTo>
                      <a:lnTo>
                        <a:pt x="9" y="53"/>
                      </a:lnTo>
                      <a:lnTo>
                        <a:pt x="4" y="54"/>
                      </a:lnTo>
                      <a:lnTo>
                        <a:pt x="4" y="54"/>
                      </a:lnTo>
                      <a:lnTo>
                        <a:pt x="1" y="55"/>
                      </a:lnTo>
                      <a:lnTo>
                        <a:pt x="0" y="57"/>
                      </a:lnTo>
                      <a:lnTo>
                        <a:pt x="0" y="58"/>
                      </a:lnTo>
                      <a:lnTo>
                        <a:pt x="0" y="61"/>
                      </a:lnTo>
                      <a:lnTo>
                        <a:pt x="3" y="65"/>
                      </a:lnTo>
                      <a:lnTo>
                        <a:pt x="4" y="65"/>
                      </a:lnTo>
                      <a:lnTo>
                        <a:pt x="7" y="65"/>
                      </a:lnTo>
                      <a:lnTo>
                        <a:pt x="7" y="65"/>
                      </a:lnTo>
                      <a:lnTo>
                        <a:pt x="17" y="62"/>
                      </a:lnTo>
                      <a:lnTo>
                        <a:pt x="26" y="57"/>
                      </a:lnTo>
                      <a:lnTo>
                        <a:pt x="43" y="45"/>
                      </a:lnTo>
                      <a:lnTo>
                        <a:pt x="43" y="45"/>
                      </a:lnTo>
                      <a:lnTo>
                        <a:pt x="73" y="27"/>
                      </a:lnTo>
                      <a:lnTo>
                        <a:pt x="90" y="19"/>
                      </a:lnTo>
                      <a:lnTo>
                        <a:pt x="106" y="12"/>
                      </a:lnTo>
                      <a:lnTo>
                        <a:pt x="106" y="12"/>
                      </a:lnTo>
                      <a:lnTo>
                        <a:pt x="107" y="11"/>
                      </a:lnTo>
                      <a:lnTo>
                        <a:pt x="109" y="8"/>
                      </a:lnTo>
                      <a:lnTo>
                        <a:pt x="109" y="4"/>
                      </a:lnTo>
                      <a:lnTo>
                        <a:pt x="109" y="2"/>
                      </a:lnTo>
                      <a:lnTo>
                        <a:pt x="107" y="0"/>
                      </a:lnTo>
                      <a:lnTo>
                        <a:pt x="105" y="0"/>
                      </a:lnTo>
                      <a:lnTo>
                        <a:pt x="102" y="0"/>
                      </a:lnTo>
                      <a:lnTo>
                        <a:pt x="102"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7" name="Freeform 601">
                  <a:extLst>
                    <a:ext uri="{FF2B5EF4-FFF2-40B4-BE49-F238E27FC236}">
                      <a16:creationId xmlns:a16="http://schemas.microsoft.com/office/drawing/2014/main" id="{0D281130-64B3-4316-B91F-8172D5D40E60}"/>
                    </a:ext>
                  </a:extLst>
                </p:cNvPr>
                <p:cNvSpPr/>
                <p:nvPr/>
              </p:nvSpPr>
              <p:spPr bwMode="auto">
                <a:xfrm>
                  <a:off x="4337051" y="2435225"/>
                  <a:ext cx="44450" cy="25400"/>
                </a:xfrm>
                <a:custGeom>
                  <a:avLst/>
                  <a:gdLst/>
                  <a:ahLst/>
                  <a:cxnLst>
                    <a:cxn ang="0">
                      <a:pos x="106" y="2"/>
                    </a:cxn>
                    <a:cxn ang="0">
                      <a:pos x="106" y="2"/>
                    </a:cxn>
                    <a:cxn ang="0">
                      <a:pos x="81" y="15"/>
                    </a:cxn>
                    <a:cxn ang="0">
                      <a:pos x="56" y="28"/>
                    </a:cxn>
                    <a:cxn ang="0">
                      <a:pos x="30" y="40"/>
                    </a:cxn>
                    <a:cxn ang="0">
                      <a:pos x="4" y="50"/>
                    </a:cxn>
                    <a:cxn ang="0">
                      <a:pos x="4" y="50"/>
                    </a:cxn>
                    <a:cxn ang="0">
                      <a:pos x="3" y="51"/>
                    </a:cxn>
                    <a:cxn ang="0">
                      <a:pos x="1" y="54"/>
                    </a:cxn>
                    <a:cxn ang="0">
                      <a:pos x="0" y="58"/>
                    </a:cxn>
                    <a:cxn ang="0">
                      <a:pos x="1" y="59"/>
                    </a:cxn>
                    <a:cxn ang="0">
                      <a:pos x="3" y="61"/>
                    </a:cxn>
                    <a:cxn ang="0">
                      <a:pos x="5" y="62"/>
                    </a:cxn>
                    <a:cxn ang="0">
                      <a:pos x="8" y="62"/>
                    </a:cxn>
                    <a:cxn ang="0">
                      <a:pos x="8" y="62"/>
                    </a:cxn>
                    <a:cxn ang="0">
                      <a:pos x="34" y="51"/>
                    </a:cxn>
                    <a:cxn ang="0">
                      <a:pos x="60" y="38"/>
                    </a:cxn>
                    <a:cxn ang="0">
                      <a:pos x="86" y="25"/>
                    </a:cxn>
                    <a:cxn ang="0">
                      <a:pos x="111" y="11"/>
                    </a:cxn>
                    <a:cxn ang="0">
                      <a:pos x="111" y="11"/>
                    </a:cxn>
                    <a:cxn ang="0">
                      <a:pos x="114" y="10"/>
                    </a:cxn>
                    <a:cxn ang="0">
                      <a:pos x="114" y="8"/>
                    </a:cxn>
                    <a:cxn ang="0">
                      <a:pos x="114" y="4"/>
                    </a:cxn>
                    <a:cxn ang="0">
                      <a:pos x="110" y="0"/>
                    </a:cxn>
                    <a:cxn ang="0">
                      <a:pos x="109" y="0"/>
                    </a:cxn>
                    <a:cxn ang="0">
                      <a:pos x="106" y="2"/>
                    </a:cxn>
                    <a:cxn ang="0">
                      <a:pos x="106" y="2"/>
                    </a:cxn>
                  </a:cxnLst>
                  <a:rect l="0" t="0" r="r" b="b"/>
                  <a:pathLst>
                    <a:path w="114" h="62">
                      <a:moveTo>
                        <a:pt x="106" y="2"/>
                      </a:moveTo>
                      <a:lnTo>
                        <a:pt x="106" y="2"/>
                      </a:lnTo>
                      <a:lnTo>
                        <a:pt x="81" y="15"/>
                      </a:lnTo>
                      <a:lnTo>
                        <a:pt x="56" y="28"/>
                      </a:lnTo>
                      <a:lnTo>
                        <a:pt x="30" y="40"/>
                      </a:lnTo>
                      <a:lnTo>
                        <a:pt x="4" y="50"/>
                      </a:lnTo>
                      <a:lnTo>
                        <a:pt x="4" y="50"/>
                      </a:lnTo>
                      <a:lnTo>
                        <a:pt x="3" y="51"/>
                      </a:lnTo>
                      <a:lnTo>
                        <a:pt x="1" y="54"/>
                      </a:lnTo>
                      <a:lnTo>
                        <a:pt x="0" y="58"/>
                      </a:lnTo>
                      <a:lnTo>
                        <a:pt x="1" y="59"/>
                      </a:lnTo>
                      <a:lnTo>
                        <a:pt x="3" y="61"/>
                      </a:lnTo>
                      <a:lnTo>
                        <a:pt x="5" y="62"/>
                      </a:lnTo>
                      <a:lnTo>
                        <a:pt x="8" y="62"/>
                      </a:lnTo>
                      <a:lnTo>
                        <a:pt x="8" y="62"/>
                      </a:lnTo>
                      <a:lnTo>
                        <a:pt x="34" y="51"/>
                      </a:lnTo>
                      <a:lnTo>
                        <a:pt x="60" y="38"/>
                      </a:lnTo>
                      <a:lnTo>
                        <a:pt x="86" y="25"/>
                      </a:lnTo>
                      <a:lnTo>
                        <a:pt x="111" y="11"/>
                      </a:lnTo>
                      <a:lnTo>
                        <a:pt x="111" y="11"/>
                      </a:lnTo>
                      <a:lnTo>
                        <a:pt x="114" y="10"/>
                      </a:lnTo>
                      <a:lnTo>
                        <a:pt x="114" y="8"/>
                      </a:lnTo>
                      <a:lnTo>
                        <a:pt x="114" y="4"/>
                      </a:lnTo>
                      <a:lnTo>
                        <a:pt x="110" y="0"/>
                      </a:lnTo>
                      <a:lnTo>
                        <a:pt x="109" y="0"/>
                      </a:lnTo>
                      <a:lnTo>
                        <a:pt x="106" y="2"/>
                      </a:lnTo>
                      <a:lnTo>
                        <a:pt x="106"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8" name="Freeform 602">
                  <a:extLst>
                    <a:ext uri="{FF2B5EF4-FFF2-40B4-BE49-F238E27FC236}">
                      <a16:creationId xmlns:a16="http://schemas.microsoft.com/office/drawing/2014/main" id="{2A4E1A88-72A2-4A8E-9501-9C99D27DD7D8}"/>
                    </a:ext>
                  </a:extLst>
                </p:cNvPr>
                <p:cNvSpPr/>
                <p:nvPr/>
              </p:nvSpPr>
              <p:spPr bwMode="auto">
                <a:xfrm>
                  <a:off x="4367213" y="2444750"/>
                  <a:ext cx="46038" cy="25400"/>
                </a:xfrm>
                <a:custGeom>
                  <a:avLst/>
                  <a:gdLst/>
                  <a:ahLst/>
                  <a:cxnLst>
                    <a:cxn ang="0">
                      <a:pos x="109" y="1"/>
                    </a:cxn>
                    <a:cxn ang="0">
                      <a:pos x="109" y="1"/>
                    </a:cxn>
                    <a:cxn ang="0">
                      <a:pos x="84" y="18"/>
                    </a:cxn>
                    <a:cxn ang="0">
                      <a:pos x="58" y="32"/>
                    </a:cxn>
                    <a:cxn ang="0">
                      <a:pos x="32" y="44"/>
                    </a:cxn>
                    <a:cxn ang="0">
                      <a:pos x="3" y="55"/>
                    </a:cxn>
                    <a:cxn ang="0">
                      <a:pos x="3" y="55"/>
                    </a:cxn>
                    <a:cxn ang="0">
                      <a:pos x="2" y="55"/>
                    </a:cxn>
                    <a:cxn ang="0">
                      <a:pos x="0" y="57"/>
                    </a:cxn>
                    <a:cxn ang="0">
                      <a:pos x="0" y="61"/>
                    </a:cxn>
                    <a:cxn ang="0">
                      <a:pos x="2" y="65"/>
                    </a:cxn>
                    <a:cxn ang="0">
                      <a:pos x="4" y="65"/>
                    </a:cxn>
                    <a:cxn ang="0">
                      <a:pos x="7" y="65"/>
                    </a:cxn>
                    <a:cxn ang="0">
                      <a:pos x="7" y="65"/>
                    </a:cxn>
                    <a:cxn ang="0">
                      <a:pos x="36" y="55"/>
                    </a:cxn>
                    <a:cxn ang="0">
                      <a:pos x="63" y="43"/>
                    </a:cxn>
                    <a:cxn ang="0">
                      <a:pos x="89" y="28"/>
                    </a:cxn>
                    <a:cxn ang="0">
                      <a:pos x="114" y="11"/>
                    </a:cxn>
                    <a:cxn ang="0">
                      <a:pos x="114" y="11"/>
                    </a:cxn>
                    <a:cxn ang="0">
                      <a:pos x="117" y="9"/>
                    </a:cxn>
                    <a:cxn ang="0">
                      <a:pos x="117" y="7"/>
                    </a:cxn>
                    <a:cxn ang="0">
                      <a:pos x="115" y="4"/>
                    </a:cxn>
                    <a:cxn ang="0">
                      <a:pos x="114" y="1"/>
                    </a:cxn>
                    <a:cxn ang="0">
                      <a:pos x="113" y="1"/>
                    </a:cxn>
                    <a:cxn ang="0">
                      <a:pos x="110" y="0"/>
                    </a:cxn>
                    <a:cxn ang="0">
                      <a:pos x="109" y="1"/>
                    </a:cxn>
                    <a:cxn ang="0">
                      <a:pos x="109" y="1"/>
                    </a:cxn>
                  </a:cxnLst>
                  <a:rect l="0" t="0" r="r" b="b"/>
                  <a:pathLst>
                    <a:path w="117" h="65">
                      <a:moveTo>
                        <a:pt x="109" y="1"/>
                      </a:moveTo>
                      <a:lnTo>
                        <a:pt x="109" y="1"/>
                      </a:lnTo>
                      <a:lnTo>
                        <a:pt x="84" y="18"/>
                      </a:lnTo>
                      <a:lnTo>
                        <a:pt x="58" y="32"/>
                      </a:lnTo>
                      <a:lnTo>
                        <a:pt x="32" y="44"/>
                      </a:lnTo>
                      <a:lnTo>
                        <a:pt x="3" y="55"/>
                      </a:lnTo>
                      <a:lnTo>
                        <a:pt x="3" y="55"/>
                      </a:lnTo>
                      <a:lnTo>
                        <a:pt x="2" y="55"/>
                      </a:lnTo>
                      <a:lnTo>
                        <a:pt x="0" y="57"/>
                      </a:lnTo>
                      <a:lnTo>
                        <a:pt x="0" y="61"/>
                      </a:lnTo>
                      <a:lnTo>
                        <a:pt x="2" y="65"/>
                      </a:lnTo>
                      <a:lnTo>
                        <a:pt x="4" y="65"/>
                      </a:lnTo>
                      <a:lnTo>
                        <a:pt x="7" y="65"/>
                      </a:lnTo>
                      <a:lnTo>
                        <a:pt x="7" y="65"/>
                      </a:lnTo>
                      <a:lnTo>
                        <a:pt x="36" y="55"/>
                      </a:lnTo>
                      <a:lnTo>
                        <a:pt x="63" y="43"/>
                      </a:lnTo>
                      <a:lnTo>
                        <a:pt x="89" y="28"/>
                      </a:lnTo>
                      <a:lnTo>
                        <a:pt x="114" y="11"/>
                      </a:lnTo>
                      <a:lnTo>
                        <a:pt x="114" y="11"/>
                      </a:lnTo>
                      <a:lnTo>
                        <a:pt x="117" y="9"/>
                      </a:lnTo>
                      <a:lnTo>
                        <a:pt x="117" y="7"/>
                      </a:lnTo>
                      <a:lnTo>
                        <a:pt x="115" y="4"/>
                      </a:lnTo>
                      <a:lnTo>
                        <a:pt x="114" y="1"/>
                      </a:lnTo>
                      <a:lnTo>
                        <a:pt x="113" y="1"/>
                      </a:lnTo>
                      <a:lnTo>
                        <a:pt x="110" y="0"/>
                      </a:lnTo>
                      <a:lnTo>
                        <a:pt x="109" y="1"/>
                      </a:lnTo>
                      <a:lnTo>
                        <a:pt x="109"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9" name="Freeform 603">
                  <a:extLst>
                    <a:ext uri="{FF2B5EF4-FFF2-40B4-BE49-F238E27FC236}">
                      <a16:creationId xmlns:a16="http://schemas.microsoft.com/office/drawing/2014/main" id="{36B9C3D0-F0DF-49A2-86FD-B635ACB8B13F}"/>
                    </a:ext>
                  </a:extLst>
                </p:cNvPr>
                <p:cNvSpPr/>
                <p:nvPr/>
              </p:nvSpPr>
              <p:spPr bwMode="auto">
                <a:xfrm>
                  <a:off x="4341813" y="2081213"/>
                  <a:ext cx="34925" cy="12700"/>
                </a:xfrm>
                <a:custGeom>
                  <a:avLst/>
                  <a:gdLst/>
                  <a:ahLst/>
                  <a:cxnLst>
                    <a:cxn ang="0">
                      <a:pos x="81" y="0"/>
                    </a:cxn>
                    <a:cxn ang="0">
                      <a:pos x="81" y="0"/>
                    </a:cxn>
                    <a:cxn ang="0">
                      <a:pos x="72" y="1"/>
                    </a:cxn>
                    <a:cxn ang="0">
                      <a:pos x="61" y="4"/>
                    </a:cxn>
                    <a:cxn ang="0">
                      <a:pos x="43" y="10"/>
                    </a:cxn>
                    <a:cxn ang="0">
                      <a:pos x="25" y="16"/>
                    </a:cxn>
                    <a:cxn ang="0">
                      <a:pos x="14" y="18"/>
                    </a:cxn>
                    <a:cxn ang="0">
                      <a:pos x="5" y="19"/>
                    </a:cxn>
                    <a:cxn ang="0">
                      <a:pos x="5" y="19"/>
                    </a:cxn>
                    <a:cxn ang="0">
                      <a:pos x="2" y="19"/>
                    </a:cxn>
                    <a:cxn ang="0">
                      <a:pos x="1" y="21"/>
                    </a:cxn>
                    <a:cxn ang="0">
                      <a:pos x="0" y="25"/>
                    </a:cxn>
                    <a:cxn ang="0">
                      <a:pos x="1" y="29"/>
                    </a:cxn>
                    <a:cxn ang="0">
                      <a:pos x="2" y="30"/>
                    </a:cxn>
                    <a:cxn ang="0">
                      <a:pos x="5" y="31"/>
                    </a:cxn>
                    <a:cxn ang="0">
                      <a:pos x="5" y="31"/>
                    </a:cxn>
                    <a:cxn ang="0">
                      <a:pos x="16" y="30"/>
                    </a:cxn>
                    <a:cxn ang="0">
                      <a:pos x="25" y="27"/>
                    </a:cxn>
                    <a:cxn ang="0">
                      <a:pos x="43" y="21"/>
                    </a:cxn>
                    <a:cxn ang="0">
                      <a:pos x="61" y="16"/>
                    </a:cxn>
                    <a:cxn ang="0">
                      <a:pos x="72" y="13"/>
                    </a:cxn>
                    <a:cxn ang="0">
                      <a:pos x="81" y="12"/>
                    </a:cxn>
                    <a:cxn ang="0">
                      <a:pos x="81" y="12"/>
                    </a:cxn>
                    <a:cxn ang="0">
                      <a:pos x="84" y="12"/>
                    </a:cxn>
                    <a:cxn ang="0">
                      <a:pos x="85" y="10"/>
                    </a:cxn>
                    <a:cxn ang="0">
                      <a:pos x="86" y="6"/>
                    </a:cxn>
                    <a:cxn ang="0">
                      <a:pos x="85" y="2"/>
                    </a:cxn>
                    <a:cxn ang="0">
                      <a:pos x="84" y="1"/>
                    </a:cxn>
                    <a:cxn ang="0">
                      <a:pos x="81" y="0"/>
                    </a:cxn>
                    <a:cxn ang="0">
                      <a:pos x="81" y="0"/>
                    </a:cxn>
                  </a:cxnLst>
                  <a:rect l="0" t="0" r="r" b="b"/>
                  <a:pathLst>
                    <a:path w="86" h="31">
                      <a:moveTo>
                        <a:pt x="81" y="0"/>
                      </a:moveTo>
                      <a:lnTo>
                        <a:pt x="81" y="0"/>
                      </a:lnTo>
                      <a:lnTo>
                        <a:pt x="72" y="1"/>
                      </a:lnTo>
                      <a:lnTo>
                        <a:pt x="61" y="4"/>
                      </a:lnTo>
                      <a:lnTo>
                        <a:pt x="43" y="10"/>
                      </a:lnTo>
                      <a:lnTo>
                        <a:pt x="25" y="16"/>
                      </a:lnTo>
                      <a:lnTo>
                        <a:pt x="14" y="18"/>
                      </a:lnTo>
                      <a:lnTo>
                        <a:pt x="5" y="19"/>
                      </a:lnTo>
                      <a:lnTo>
                        <a:pt x="5" y="19"/>
                      </a:lnTo>
                      <a:lnTo>
                        <a:pt x="2" y="19"/>
                      </a:lnTo>
                      <a:lnTo>
                        <a:pt x="1" y="21"/>
                      </a:lnTo>
                      <a:lnTo>
                        <a:pt x="0" y="25"/>
                      </a:lnTo>
                      <a:lnTo>
                        <a:pt x="1" y="29"/>
                      </a:lnTo>
                      <a:lnTo>
                        <a:pt x="2" y="30"/>
                      </a:lnTo>
                      <a:lnTo>
                        <a:pt x="5" y="31"/>
                      </a:lnTo>
                      <a:lnTo>
                        <a:pt x="5" y="31"/>
                      </a:lnTo>
                      <a:lnTo>
                        <a:pt x="16" y="30"/>
                      </a:lnTo>
                      <a:lnTo>
                        <a:pt x="25" y="27"/>
                      </a:lnTo>
                      <a:lnTo>
                        <a:pt x="43" y="21"/>
                      </a:lnTo>
                      <a:lnTo>
                        <a:pt x="61" y="16"/>
                      </a:lnTo>
                      <a:lnTo>
                        <a:pt x="72" y="13"/>
                      </a:lnTo>
                      <a:lnTo>
                        <a:pt x="81" y="12"/>
                      </a:lnTo>
                      <a:lnTo>
                        <a:pt x="81" y="12"/>
                      </a:lnTo>
                      <a:lnTo>
                        <a:pt x="84" y="12"/>
                      </a:lnTo>
                      <a:lnTo>
                        <a:pt x="85" y="10"/>
                      </a:lnTo>
                      <a:lnTo>
                        <a:pt x="86" y="6"/>
                      </a:lnTo>
                      <a:lnTo>
                        <a:pt x="85" y="2"/>
                      </a:lnTo>
                      <a:lnTo>
                        <a:pt x="84" y="1"/>
                      </a:lnTo>
                      <a:lnTo>
                        <a:pt x="81" y="0"/>
                      </a:lnTo>
                      <a:lnTo>
                        <a:pt x="81"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0" name="Freeform 604">
                  <a:extLst>
                    <a:ext uri="{FF2B5EF4-FFF2-40B4-BE49-F238E27FC236}">
                      <a16:creationId xmlns:a16="http://schemas.microsoft.com/office/drawing/2014/main" id="{B9BBF777-8811-4408-8F03-377172D74D2B}"/>
                    </a:ext>
                  </a:extLst>
                </p:cNvPr>
                <p:cNvSpPr/>
                <p:nvPr/>
              </p:nvSpPr>
              <p:spPr bwMode="auto">
                <a:xfrm>
                  <a:off x="4381501" y="2097088"/>
                  <a:ext cx="26988" cy="17463"/>
                </a:xfrm>
                <a:custGeom>
                  <a:avLst/>
                  <a:gdLst/>
                  <a:ahLst/>
                  <a:cxnLst>
                    <a:cxn ang="0">
                      <a:pos x="61" y="1"/>
                    </a:cxn>
                    <a:cxn ang="0">
                      <a:pos x="61" y="1"/>
                    </a:cxn>
                    <a:cxn ang="0">
                      <a:pos x="47" y="8"/>
                    </a:cxn>
                    <a:cxn ang="0">
                      <a:pos x="31" y="15"/>
                    </a:cxn>
                    <a:cxn ang="0">
                      <a:pos x="3" y="31"/>
                    </a:cxn>
                    <a:cxn ang="0">
                      <a:pos x="3" y="31"/>
                    </a:cxn>
                    <a:cxn ang="0">
                      <a:pos x="1" y="34"/>
                    </a:cxn>
                    <a:cxn ang="0">
                      <a:pos x="0" y="35"/>
                    </a:cxn>
                    <a:cxn ang="0">
                      <a:pos x="1" y="39"/>
                    </a:cxn>
                    <a:cxn ang="0">
                      <a:pos x="4" y="42"/>
                    </a:cxn>
                    <a:cxn ang="0">
                      <a:pos x="6" y="42"/>
                    </a:cxn>
                    <a:cxn ang="0">
                      <a:pos x="9" y="42"/>
                    </a:cxn>
                    <a:cxn ang="0">
                      <a:pos x="9" y="42"/>
                    </a:cxn>
                    <a:cxn ang="0">
                      <a:pos x="37" y="26"/>
                    </a:cxn>
                    <a:cxn ang="0">
                      <a:pos x="50" y="18"/>
                    </a:cxn>
                    <a:cxn ang="0">
                      <a:pos x="64" y="11"/>
                    </a:cxn>
                    <a:cxn ang="0">
                      <a:pos x="64" y="11"/>
                    </a:cxn>
                    <a:cxn ang="0">
                      <a:pos x="67" y="10"/>
                    </a:cxn>
                    <a:cxn ang="0">
                      <a:pos x="68" y="8"/>
                    </a:cxn>
                    <a:cxn ang="0">
                      <a:pos x="68" y="4"/>
                    </a:cxn>
                    <a:cxn ang="0">
                      <a:pos x="67" y="2"/>
                    </a:cxn>
                    <a:cxn ang="0">
                      <a:pos x="65" y="1"/>
                    </a:cxn>
                    <a:cxn ang="0">
                      <a:pos x="64" y="0"/>
                    </a:cxn>
                    <a:cxn ang="0">
                      <a:pos x="61" y="1"/>
                    </a:cxn>
                    <a:cxn ang="0">
                      <a:pos x="61" y="1"/>
                    </a:cxn>
                  </a:cxnLst>
                  <a:rect l="0" t="0" r="r" b="b"/>
                  <a:pathLst>
                    <a:path w="68" h="42">
                      <a:moveTo>
                        <a:pt x="61" y="1"/>
                      </a:moveTo>
                      <a:lnTo>
                        <a:pt x="61" y="1"/>
                      </a:lnTo>
                      <a:lnTo>
                        <a:pt x="47" y="8"/>
                      </a:lnTo>
                      <a:lnTo>
                        <a:pt x="31" y="15"/>
                      </a:lnTo>
                      <a:lnTo>
                        <a:pt x="3" y="31"/>
                      </a:lnTo>
                      <a:lnTo>
                        <a:pt x="3" y="31"/>
                      </a:lnTo>
                      <a:lnTo>
                        <a:pt x="1" y="34"/>
                      </a:lnTo>
                      <a:lnTo>
                        <a:pt x="0" y="35"/>
                      </a:lnTo>
                      <a:lnTo>
                        <a:pt x="1" y="39"/>
                      </a:lnTo>
                      <a:lnTo>
                        <a:pt x="4" y="42"/>
                      </a:lnTo>
                      <a:lnTo>
                        <a:pt x="6" y="42"/>
                      </a:lnTo>
                      <a:lnTo>
                        <a:pt x="9" y="42"/>
                      </a:lnTo>
                      <a:lnTo>
                        <a:pt x="9" y="42"/>
                      </a:lnTo>
                      <a:lnTo>
                        <a:pt x="37" y="26"/>
                      </a:lnTo>
                      <a:lnTo>
                        <a:pt x="50" y="18"/>
                      </a:lnTo>
                      <a:lnTo>
                        <a:pt x="64" y="11"/>
                      </a:lnTo>
                      <a:lnTo>
                        <a:pt x="64" y="11"/>
                      </a:lnTo>
                      <a:lnTo>
                        <a:pt x="67" y="10"/>
                      </a:lnTo>
                      <a:lnTo>
                        <a:pt x="68" y="8"/>
                      </a:lnTo>
                      <a:lnTo>
                        <a:pt x="68" y="4"/>
                      </a:lnTo>
                      <a:lnTo>
                        <a:pt x="67" y="2"/>
                      </a:lnTo>
                      <a:lnTo>
                        <a:pt x="65" y="1"/>
                      </a:lnTo>
                      <a:lnTo>
                        <a:pt x="64" y="0"/>
                      </a:lnTo>
                      <a:lnTo>
                        <a:pt x="61" y="1"/>
                      </a:lnTo>
                      <a:lnTo>
                        <a:pt x="61"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1" name="Freeform 605">
                  <a:extLst>
                    <a:ext uri="{FF2B5EF4-FFF2-40B4-BE49-F238E27FC236}">
                      <a16:creationId xmlns:a16="http://schemas.microsoft.com/office/drawing/2014/main" id="{6CD7E7D9-C2CB-4B05-8B86-112096A1B471}"/>
                    </a:ext>
                  </a:extLst>
                </p:cNvPr>
                <p:cNvSpPr/>
                <p:nvPr/>
              </p:nvSpPr>
              <p:spPr bwMode="auto">
                <a:xfrm>
                  <a:off x="4405313" y="2112963"/>
                  <a:ext cx="30163" cy="12700"/>
                </a:xfrm>
                <a:custGeom>
                  <a:avLst/>
                  <a:gdLst/>
                  <a:ahLst/>
                  <a:cxnLst>
                    <a:cxn ang="0">
                      <a:pos x="70" y="0"/>
                    </a:cxn>
                    <a:cxn ang="0">
                      <a:pos x="70" y="0"/>
                    </a:cxn>
                    <a:cxn ang="0">
                      <a:pos x="61" y="1"/>
                    </a:cxn>
                    <a:cxn ang="0">
                      <a:pos x="53" y="5"/>
                    </a:cxn>
                    <a:cxn ang="0">
                      <a:pos x="38" y="12"/>
                    </a:cxn>
                    <a:cxn ang="0">
                      <a:pos x="23" y="18"/>
                    </a:cxn>
                    <a:cxn ang="0">
                      <a:pos x="15" y="21"/>
                    </a:cxn>
                    <a:cxn ang="0">
                      <a:pos x="6" y="22"/>
                    </a:cxn>
                    <a:cxn ang="0">
                      <a:pos x="6" y="22"/>
                    </a:cxn>
                    <a:cxn ang="0">
                      <a:pos x="3" y="22"/>
                    </a:cxn>
                    <a:cxn ang="0">
                      <a:pos x="2" y="23"/>
                    </a:cxn>
                    <a:cxn ang="0">
                      <a:pos x="0" y="29"/>
                    </a:cxn>
                    <a:cxn ang="0">
                      <a:pos x="2" y="31"/>
                    </a:cxn>
                    <a:cxn ang="0">
                      <a:pos x="3" y="33"/>
                    </a:cxn>
                    <a:cxn ang="0">
                      <a:pos x="6" y="34"/>
                    </a:cxn>
                    <a:cxn ang="0">
                      <a:pos x="6" y="34"/>
                    </a:cxn>
                    <a:cxn ang="0">
                      <a:pos x="15" y="33"/>
                    </a:cxn>
                    <a:cxn ang="0">
                      <a:pos x="23" y="30"/>
                    </a:cxn>
                    <a:cxn ang="0">
                      <a:pos x="40" y="23"/>
                    </a:cxn>
                    <a:cxn ang="0">
                      <a:pos x="55" y="16"/>
                    </a:cxn>
                    <a:cxn ang="0">
                      <a:pos x="63" y="13"/>
                    </a:cxn>
                    <a:cxn ang="0">
                      <a:pos x="72" y="10"/>
                    </a:cxn>
                    <a:cxn ang="0">
                      <a:pos x="72" y="10"/>
                    </a:cxn>
                    <a:cxn ang="0">
                      <a:pos x="75" y="9"/>
                    </a:cxn>
                    <a:cxn ang="0">
                      <a:pos x="76" y="8"/>
                    </a:cxn>
                    <a:cxn ang="0">
                      <a:pos x="76" y="6"/>
                    </a:cxn>
                    <a:cxn ang="0">
                      <a:pos x="76" y="4"/>
                    </a:cxn>
                    <a:cxn ang="0">
                      <a:pos x="74" y="0"/>
                    </a:cxn>
                    <a:cxn ang="0">
                      <a:pos x="71" y="0"/>
                    </a:cxn>
                    <a:cxn ang="0">
                      <a:pos x="70" y="0"/>
                    </a:cxn>
                    <a:cxn ang="0">
                      <a:pos x="70" y="0"/>
                    </a:cxn>
                  </a:cxnLst>
                  <a:rect l="0" t="0" r="r" b="b"/>
                  <a:pathLst>
                    <a:path w="76" h="34">
                      <a:moveTo>
                        <a:pt x="70" y="0"/>
                      </a:moveTo>
                      <a:lnTo>
                        <a:pt x="70" y="0"/>
                      </a:lnTo>
                      <a:lnTo>
                        <a:pt x="61" y="1"/>
                      </a:lnTo>
                      <a:lnTo>
                        <a:pt x="53" y="5"/>
                      </a:lnTo>
                      <a:lnTo>
                        <a:pt x="38" y="12"/>
                      </a:lnTo>
                      <a:lnTo>
                        <a:pt x="23" y="18"/>
                      </a:lnTo>
                      <a:lnTo>
                        <a:pt x="15" y="21"/>
                      </a:lnTo>
                      <a:lnTo>
                        <a:pt x="6" y="22"/>
                      </a:lnTo>
                      <a:lnTo>
                        <a:pt x="6" y="22"/>
                      </a:lnTo>
                      <a:lnTo>
                        <a:pt x="3" y="22"/>
                      </a:lnTo>
                      <a:lnTo>
                        <a:pt x="2" y="23"/>
                      </a:lnTo>
                      <a:lnTo>
                        <a:pt x="0" y="29"/>
                      </a:lnTo>
                      <a:lnTo>
                        <a:pt x="2" y="31"/>
                      </a:lnTo>
                      <a:lnTo>
                        <a:pt x="3" y="33"/>
                      </a:lnTo>
                      <a:lnTo>
                        <a:pt x="6" y="34"/>
                      </a:lnTo>
                      <a:lnTo>
                        <a:pt x="6" y="34"/>
                      </a:lnTo>
                      <a:lnTo>
                        <a:pt x="15" y="33"/>
                      </a:lnTo>
                      <a:lnTo>
                        <a:pt x="23" y="30"/>
                      </a:lnTo>
                      <a:lnTo>
                        <a:pt x="40" y="23"/>
                      </a:lnTo>
                      <a:lnTo>
                        <a:pt x="55" y="16"/>
                      </a:lnTo>
                      <a:lnTo>
                        <a:pt x="63" y="13"/>
                      </a:lnTo>
                      <a:lnTo>
                        <a:pt x="72" y="10"/>
                      </a:lnTo>
                      <a:lnTo>
                        <a:pt x="72" y="10"/>
                      </a:lnTo>
                      <a:lnTo>
                        <a:pt x="75" y="9"/>
                      </a:lnTo>
                      <a:lnTo>
                        <a:pt x="76" y="8"/>
                      </a:lnTo>
                      <a:lnTo>
                        <a:pt x="76" y="6"/>
                      </a:lnTo>
                      <a:lnTo>
                        <a:pt x="76" y="4"/>
                      </a:lnTo>
                      <a:lnTo>
                        <a:pt x="74" y="0"/>
                      </a:lnTo>
                      <a:lnTo>
                        <a:pt x="71" y="0"/>
                      </a:lnTo>
                      <a:lnTo>
                        <a:pt x="70" y="0"/>
                      </a:lnTo>
                      <a:lnTo>
                        <a:pt x="70"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2" name="Freeform 606">
                  <a:extLst>
                    <a:ext uri="{FF2B5EF4-FFF2-40B4-BE49-F238E27FC236}">
                      <a16:creationId xmlns:a16="http://schemas.microsoft.com/office/drawing/2014/main" id="{99B70C86-0716-4A63-A263-F574A3515C45}"/>
                    </a:ext>
                  </a:extLst>
                </p:cNvPr>
                <p:cNvSpPr/>
                <p:nvPr/>
              </p:nvSpPr>
              <p:spPr bwMode="auto">
                <a:xfrm>
                  <a:off x="4440238" y="2130425"/>
                  <a:ext cx="31750" cy="14288"/>
                </a:xfrm>
                <a:custGeom>
                  <a:avLst/>
                  <a:gdLst/>
                  <a:ahLst/>
                  <a:cxnLst>
                    <a:cxn ang="0">
                      <a:pos x="72" y="0"/>
                    </a:cxn>
                    <a:cxn ang="0">
                      <a:pos x="72" y="0"/>
                    </a:cxn>
                    <a:cxn ang="0">
                      <a:pos x="55" y="4"/>
                    </a:cxn>
                    <a:cxn ang="0">
                      <a:pos x="38" y="9"/>
                    </a:cxn>
                    <a:cxn ang="0">
                      <a:pos x="4" y="22"/>
                    </a:cxn>
                    <a:cxn ang="0">
                      <a:pos x="4" y="22"/>
                    </a:cxn>
                    <a:cxn ang="0">
                      <a:pos x="1" y="23"/>
                    </a:cxn>
                    <a:cxn ang="0">
                      <a:pos x="0" y="25"/>
                    </a:cxn>
                    <a:cxn ang="0">
                      <a:pos x="0" y="30"/>
                    </a:cxn>
                    <a:cxn ang="0">
                      <a:pos x="1" y="31"/>
                    </a:cxn>
                    <a:cxn ang="0">
                      <a:pos x="3" y="32"/>
                    </a:cxn>
                    <a:cxn ang="0">
                      <a:pos x="4" y="34"/>
                    </a:cxn>
                    <a:cxn ang="0">
                      <a:pos x="7" y="32"/>
                    </a:cxn>
                    <a:cxn ang="0">
                      <a:pos x="7" y="32"/>
                    </a:cxn>
                    <a:cxn ang="0">
                      <a:pos x="41" y="21"/>
                    </a:cxn>
                    <a:cxn ang="0">
                      <a:pos x="58" y="14"/>
                    </a:cxn>
                    <a:cxn ang="0">
                      <a:pos x="76" y="10"/>
                    </a:cxn>
                    <a:cxn ang="0">
                      <a:pos x="76" y="10"/>
                    </a:cxn>
                    <a:cxn ang="0">
                      <a:pos x="77" y="9"/>
                    </a:cxn>
                    <a:cxn ang="0">
                      <a:pos x="79" y="8"/>
                    </a:cxn>
                    <a:cxn ang="0">
                      <a:pos x="80" y="6"/>
                    </a:cxn>
                    <a:cxn ang="0">
                      <a:pos x="80" y="4"/>
                    </a:cxn>
                    <a:cxn ang="0">
                      <a:pos x="77" y="0"/>
                    </a:cxn>
                    <a:cxn ang="0">
                      <a:pos x="75" y="0"/>
                    </a:cxn>
                    <a:cxn ang="0">
                      <a:pos x="72" y="0"/>
                    </a:cxn>
                    <a:cxn ang="0">
                      <a:pos x="72" y="0"/>
                    </a:cxn>
                  </a:cxnLst>
                  <a:rect l="0" t="0" r="r" b="b"/>
                  <a:pathLst>
                    <a:path w="80" h="34">
                      <a:moveTo>
                        <a:pt x="72" y="0"/>
                      </a:moveTo>
                      <a:lnTo>
                        <a:pt x="72" y="0"/>
                      </a:lnTo>
                      <a:lnTo>
                        <a:pt x="55" y="4"/>
                      </a:lnTo>
                      <a:lnTo>
                        <a:pt x="38" y="9"/>
                      </a:lnTo>
                      <a:lnTo>
                        <a:pt x="4" y="22"/>
                      </a:lnTo>
                      <a:lnTo>
                        <a:pt x="4" y="22"/>
                      </a:lnTo>
                      <a:lnTo>
                        <a:pt x="1" y="23"/>
                      </a:lnTo>
                      <a:lnTo>
                        <a:pt x="0" y="25"/>
                      </a:lnTo>
                      <a:lnTo>
                        <a:pt x="0" y="30"/>
                      </a:lnTo>
                      <a:lnTo>
                        <a:pt x="1" y="31"/>
                      </a:lnTo>
                      <a:lnTo>
                        <a:pt x="3" y="32"/>
                      </a:lnTo>
                      <a:lnTo>
                        <a:pt x="4" y="34"/>
                      </a:lnTo>
                      <a:lnTo>
                        <a:pt x="7" y="32"/>
                      </a:lnTo>
                      <a:lnTo>
                        <a:pt x="7" y="32"/>
                      </a:lnTo>
                      <a:lnTo>
                        <a:pt x="41" y="21"/>
                      </a:lnTo>
                      <a:lnTo>
                        <a:pt x="58" y="14"/>
                      </a:lnTo>
                      <a:lnTo>
                        <a:pt x="76" y="10"/>
                      </a:lnTo>
                      <a:lnTo>
                        <a:pt x="76" y="10"/>
                      </a:lnTo>
                      <a:lnTo>
                        <a:pt x="77" y="9"/>
                      </a:lnTo>
                      <a:lnTo>
                        <a:pt x="79" y="8"/>
                      </a:lnTo>
                      <a:lnTo>
                        <a:pt x="80" y="6"/>
                      </a:lnTo>
                      <a:lnTo>
                        <a:pt x="80" y="4"/>
                      </a:lnTo>
                      <a:lnTo>
                        <a:pt x="77" y="0"/>
                      </a:lnTo>
                      <a:lnTo>
                        <a:pt x="75" y="0"/>
                      </a:lnTo>
                      <a:lnTo>
                        <a:pt x="72" y="0"/>
                      </a:lnTo>
                      <a:lnTo>
                        <a:pt x="72"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3" name="Freeform 608">
                  <a:extLst>
                    <a:ext uri="{FF2B5EF4-FFF2-40B4-BE49-F238E27FC236}">
                      <a16:creationId xmlns:a16="http://schemas.microsoft.com/office/drawing/2014/main" id="{5E88BA81-3D6D-41A4-BED1-4C324DFD9F24}"/>
                    </a:ext>
                  </a:extLst>
                </p:cNvPr>
                <p:cNvSpPr/>
                <p:nvPr/>
              </p:nvSpPr>
              <p:spPr bwMode="auto">
                <a:xfrm>
                  <a:off x="4465638" y="2152650"/>
                  <a:ext cx="31750" cy="11113"/>
                </a:xfrm>
                <a:custGeom>
                  <a:avLst/>
                  <a:gdLst/>
                  <a:ahLst/>
                  <a:cxnLst>
                    <a:cxn ang="0">
                      <a:pos x="73" y="0"/>
                    </a:cxn>
                    <a:cxn ang="0">
                      <a:pos x="73" y="0"/>
                    </a:cxn>
                    <a:cxn ang="0">
                      <a:pos x="56" y="7"/>
                    </a:cxn>
                    <a:cxn ang="0">
                      <a:pos x="41" y="13"/>
                    </a:cxn>
                    <a:cxn ang="0">
                      <a:pos x="24" y="17"/>
                    </a:cxn>
                    <a:cxn ang="0">
                      <a:pos x="7" y="20"/>
                    </a:cxn>
                    <a:cxn ang="0">
                      <a:pos x="7" y="20"/>
                    </a:cxn>
                    <a:cxn ang="0">
                      <a:pos x="4" y="20"/>
                    </a:cxn>
                    <a:cxn ang="0">
                      <a:pos x="1" y="21"/>
                    </a:cxn>
                    <a:cxn ang="0">
                      <a:pos x="0" y="25"/>
                    </a:cxn>
                    <a:cxn ang="0">
                      <a:pos x="1" y="29"/>
                    </a:cxn>
                    <a:cxn ang="0">
                      <a:pos x="4" y="30"/>
                    </a:cxn>
                    <a:cxn ang="0">
                      <a:pos x="7" y="30"/>
                    </a:cxn>
                    <a:cxn ang="0">
                      <a:pos x="7" y="30"/>
                    </a:cxn>
                    <a:cxn ang="0">
                      <a:pos x="24" y="29"/>
                    </a:cxn>
                    <a:cxn ang="0">
                      <a:pos x="42" y="24"/>
                    </a:cxn>
                    <a:cxn ang="0">
                      <a:pos x="59" y="18"/>
                    </a:cxn>
                    <a:cxn ang="0">
                      <a:pos x="76" y="12"/>
                    </a:cxn>
                    <a:cxn ang="0">
                      <a:pos x="76" y="12"/>
                    </a:cxn>
                    <a:cxn ang="0">
                      <a:pos x="79" y="10"/>
                    </a:cxn>
                    <a:cxn ang="0">
                      <a:pos x="80" y="8"/>
                    </a:cxn>
                    <a:cxn ang="0">
                      <a:pos x="80" y="4"/>
                    </a:cxn>
                    <a:cxn ang="0">
                      <a:pos x="79" y="3"/>
                    </a:cxn>
                    <a:cxn ang="0">
                      <a:pos x="77" y="0"/>
                    </a:cxn>
                    <a:cxn ang="0">
                      <a:pos x="76" y="0"/>
                    </a:cxn>
                    <a:cxn ang="0">
                      <a:pos x="73" y="0"/>
                    </a:cxn>
                    <a:cxn ang="0">
                      <a:pos x="73" y="0"/>
                    </a:cxn>
                  </a:cxnLst>
                  <a:rect l="0" t="0" r="r" b="b"/>
                  <a:pathLst>
                    <a:path w="80" h="30">
                      <a:moveTo>
                        <a:pt x="73" y="0"/>
                      </a:moveTo>
                      <a:lnTo>
                        <a:pt x="73" y="0"/>
                      </a:lnTo>
                      <a:lnTo>
                        <a:pt x="56" y="7"/>
                      </a:lnTo>
                      <a:lnTo>
                        <a:pt x="41" y="13"/>
                      </a:lnTo>
                      <a:lnTo>
                        <a:pt x="24" y="17"/>
                      </a:lnTo>
                      <a:lnTo>
                        <a:pt x="7" y="20"/>
                      </a:lnTo>
                      <a:lnTo>
                        <a:pt x="7" y="20"/>
                      </a:lnTo>
                      <a:lnTo>
                        <a:pt x="4" y="20"/>
                      </a:lnTo>
                      <a:lnTo>
                        <a:pt x="1" y="21"/>
                      </a:lnTo>
                      <a:lnTo>
                        <a:pt x="0" y="25"/>
                      </a:lnTo>
                      <a:lnTo>
                        <a:pt x="1" y="29"/>
                      </a:lnTo>
                      <a:lnTo>
                        <a:pt x="4" y="30"/>
                      </a:lnTo>
                      <a:lnTo>
                        <a:pt x="7" y="30"/>
                      </a:lnTo>
                      <a:lnTo>
                        <a:pt x="7" y="30"/>
                      </a:lnTo>
                      <a:lnTo>
                        <a:pt x="24" y="29"/>
                      </a:lnTo>
                      <a:lnTo>
                        <a:pt x="42" y="24"/>
                      </a:lnTo>
                      <a:lnTo>
                        <a:pt x="59" y="18"/>
                      </a:lnTo>
                      <a:lnTo>
                        <a:pt x="76" y="12"/>
                      </a:lnTo>
                      <a:lnTo>
                        <a:pt x="76" y="12"/>
                      </a:lnTo>
                      <a:lnTo>
                        <a:pt x="79" y="10"/>
                      </a:lnTo>
                      <a:lnTo>
                        <a:pt x="80" y="8"/>
                      </a:lnTo>
                      <a:lnTo>
                        <a:pt x="80" y="4"/>
                      </a:lnTo>
                      <a:lnTo>
                        <a:pt x="79" y="3"/>
                      </a:lnTo>
                      <a:lnTo>
                        <a:pt x="77" y="0"/>
                      </a:lnTo>
                      <a:lnTo>
                        <a:pt x="76" y="0"/>
                      </a:lnTo>
                      <a:lnTo>
                        <a:pt x="73" y="0"/>
                      </a:lnTo>
                      <a:lnTo>
                        <a:pt x="73"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4" name="Freeform 609">
                  <a:extLst>
                    <a:ext uri="{FF2B5EF4-FFF2-40B4-BE49-F238E27FC236}">
                      <a16:creationId xmlns:a16="http://schemas.microsoft.com/office/drawing/2014/main" id="{088F99BB-0941-4D5F-8EFF-B6DB035DF5A5}"/>
                    </a:ext>
                  </a:extLst>
                </p:cNvPr>
                <p:cNvSpPr/>
                <p:nvPr/>
              </p:nvSpPr>
              <p:spPr bwMode="auto">
                <a:xfrm>
                  <a:off x="4491038" y="2170113"/>
                  <a:ext cx="34925" cy="12700"/>
                </a:xfrm>
                <a:custGeom>
                  <a:avLst/>
                  <a:gdLst/>
                  <a:ahLst/>
                  <a:cxnLst>
                    <a:cxn ang="0">
                      <a:pos x="83" y="0"/>
                    </a:cxn>
                    <a:cxn ang="0">
                      <a:pos x="83" y="0"/>
                    </a:cxn>
                    <a:cxn ang="0">
                      <a:pos x="68" y="4"/>
                    </a:cxn>
                    <a:cxn ang="0">
                      <a:pos x="60" y="5"/>
                    </a:cxn>
                    <a:cxn ang="0">
                      <a:pos x="53" y="8"/>
                    </a:cxn>
                    <a:cxn ang="0">
                      <a:pos x="53" y="8"/>
                    </a:cxn>
                    <a:cxn ang="0">
                      <a:pos x="30" y="17"/>
                    </a:cxn>
                    <a:cxn ang="0">
                      <a:pos x="18" y="21"/>
                    </a:cxn>
                    <a:cxn ang="0">
                      <a:pos x="5" y="23"/>
                    </a:cxn>
                    <a:cxn ang="0">
                      <a:pos x="5" y="23"/>
                    </a:cxn>
                    <a:cxn ang="0">
                      <a:pos x="2" y="23"/>
                    </a:cxn>
                    <a:cxn ang="0">
                      <a:pos x="1" y="25"/>
                    </a:cxn>
                    <a:cxn ang="0">
                      <a:pos x="0" y="29"/>
                    </a:cxn>
                    <a:cxn ang="0">
                      <a:pos x="1" y="32"/>
                    </a:cxn>
                    <a:cxn ang="0">
                      <a:pos x="2" y="34"/>
                    </a:cxn>
                    <a:cxn ang="0">
                      <a:pos x="5" y="34"/>
                    </a:cxn>
                    <a:cxn ang="0">
                      <a:pos x="5" y="34"/>
                    </a:cxn>
                    <a:cxn ang="0">
                      <a:pos x="15" y="32"/>
                    </a:cxn>
                    <a:cxn ang="0">
                      <a:pos x="24" y="31"/>
                    </a:cxn>
                    <a:cxn ang="0">
                      <a:pos x="44" y="25"/>
                    </a:cxn>
                    <a:cxn ang="0">
                      <a:pos x="44" y="25"/>
                    </a:cxn>
                    <a:cxn ang="0">
                      <a:pos x="65" y="17"/>
                    </a:cxn>
                    <a:cxn ang="0">
                      <a:pos x="86" y="12"/>
                    </a:cxn>
                    <a:cxn ang="0">
                      <a:pos x="86" y="12"/>
                    </a:cxn>
                    <a:cxn ang="0">
                      <a:pos x="89" y="10"/>
                    </a:cxn>
                    <a:cxn ang="0">
                      <a:pos x="90" y="9"/>
                    </a:cxn>
                    <a:cxn ang="0">
                      <a:pos x="90" y="5"/>
                    </a:cxn>
                    <a:cxn ang="0">
                      <a:pos x="89" y="1"/>
                    </a:cxn>
                    <a:cxn ang="0">
                      <a:pos x="86" y="0"/>
                    </a:cxn>
                    <a:cxn ang="0">
                      <a:pos x="83" y="0"/>
                    </a:cxn>
                    <a:cxn ang="0">
                      <a:pos x="83" y="0"/>
                    </a:cxn>
                  </a:cxnLst>
                  <a:rect l="0" t="0" r="r" b="b"/>
                  <a:pathLst>
                    <a:path w="90" h="34">
                      <a:moveTo>
                        <a:pt x="83" y="0"/>
                      </a:moveTo>
                      <a:lnTo>
                        <a:pt x="83" y="0"/>
                      </a:lnTo>
                      <a:lnTo>
                        <a:pt x="68" y="4"/>
                      </a:lnTo>
                      <a:lnTo>
                        <a:pt x="60" y="5"/>
                      </a:lnTo>
                      <a:lnTo>
                        <a:pt x="53" y="8"/>
                      </a:lnTo>
                      <a:lnTo>
                        <a:pt x="53" y="8"/>
                      </a:lnTo>
                      <a:lnTo>
                        <a:pt x="30" y="17"/>
                      </a:lnTo>
                      <a:lnTo>
                        <a:pt x="18" y="21"/>
                      </a:lnTo>
                      <a:lnTo>
                        <a:pt x="5" y="23"/>
                      </a:lnTo>
                      <a:lnTo>
                        <a:pt x="5" y="23"/>
                      </a:lnTo>
                      <a:lnTo>
                        <a:pt x="2" y="23"/>
                      </a:lnTo>
                      <a:lnTo>
                        <a:pt x="1" y="25"/>
                      </a:lnTo>
                      <a:lnTo>
                        <a:pt x="0" y="29"/>
                      </a:lnTo>
                      <a:lnTo>
                        <a:pt x="1" y="32"/>
                      </a:lnTo>
                      <a:lnTo>
                        <a:pt x="2" y="34"/>
                      </a:lnTo>
                      <a:lnTo>
                        <a:pt x="5" y="34"/>
                      </a:lnTo>
                      <a:lnTo>
                        <a:pt x="5" y="34"/>
                      </a:lnTo>
                      <a:lnTo>
                        <a:pt x="15" y="32"/>
                      </a:lnTo>
                      <a:lnTo>
                        <a:pt x="24" y="31"/>
                      </a:lnTo>
                      <a:lnTo>
                        <a:pt x="44" y="25"/>
                      </a:lnTo>
                      <a:lnTo>
                        <a:pt x="44" y="25"/>
                      </a:lnTo>
                      <a:lnTo>
                        <a:pt x="65" y="17"/>
                      </a:lnTo>
                      <a:lnTo>
                        <a:pt x="86" y="12"/>
                      </a:lnTo>
                      <a:lnTo>
                        <a:pt x="86" y="12"/>
                      </a:lnTo>
                      <a:lnTo>
                        <a:pt x="89" y="10"/>
                      </a:lnTo>
                      <a:lnTo>
                        <a:pt x="90" y="9"/>
                      </a:lnTo>
                      <a:lnTo>
                        <a:pt x="90" y="5"/>
                      </a:lnTo>
                      <a:lnTo>
                        <a:pt x="89" y="1"/>
                      </a:lnTo>
                      <a:lnTo>
                        <a:pt x="86" y="0"/>
                      </a:lnTo>
                      <a:lnTo>
                        <a:pt x="83" y="0"/>
                      </a:lnTo>
                      <a:lnTo>
                        <a:pt x="83"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5" name="Freeform 610">
                  <a:extLst>
                    <a:ext uri="{FF2B5EF4-FFF2-40B4-BE49-F238E27FC236}">
                      <a16:creationId xmlns:a16="http://schemas.microsoft.com/office/drawing/2014/main" id="{E5E8C772-1C46-4572-8BFC-2A79E7082F22}"/>
                    </a:ext>
                  </a:extLst>
                </p:cNvPr>
                <p:cNvSpPr/>
                <p:nvPr/>
              </p:nvSpPr>
              <p:spPr bwMode="auto">
                <a:xfrm>
                  <a:off x="4510088" y="2185988"/>
                  <a:ext cx="38100" cy="11113"/>
                </a:xfrm>
                <a:custGeom>
                  <a:avLst/>
                  <a:gdLst/>
                  <a:ahLst/>
                  <a:cxnLst>
                    <a:cxn ang="0">
                      <a:pos x="88" y="0"/>
                    </a:cxn>
                    <a:cxn ang="0">
                      <a:pos x="88" y="0"/>
                    </a:cxn>
                    <a:cxn ang="0">
                      <a:pos x="46" y="9"/>
                    </a:cxn>
                    <a:cxn ang="0">
                      <a:pos x="46" y="9"/>
                    </a:cxn>
                    <a:cxn ang="0">
                      <a:pos x="26" y="13"/>
                    </a:cxn>
                    <a:cxn ang="0">
                      <a:pos x="16" y="13"/>
                    </a:cxn>
                    <a:cxn ang="0">
                      <a:pos x="7" y="11"/>
                    </a:cxn>
                    <a:cxn ang="0">
                      <a:pos x="7" y="11"/>
                    </a:cxn>
                    <a:cxn ang="0">
                      <a:pos x="4" y="11"/>
                    </a:cxn>
                    <a:cxn ang="0">
                      <a:pos x="3" y="11"/>
                    </a:cxn>
                    <a:cxn ang="0">
                      <a:pos x="2" y="13"/>
                    </a:cxn>
                    <a:cxn ang="0">
                      <a:pos x="0" y="15"/>
                    </a:cxn>
                    <a:cxn ang="0">
                      <a:pos x="0" y="19"/>
                    </a:cxn>
                    <a:cxn ang="0">
                      <a:pos x="2" y="21"/>
                    </a:cxn>
                    <a:cxn ang="0">
                      <a:pos x="4" y="22"/>
                    </a:cxn>
                    <a:cxn ang="0">
                      <a:pos x="4" y="22"/>
                    </a:cxn>
                    <a:cxn ang="0">
                      <a:pos x="12" y="24"/>
                    </a:cxn>
                    <a:cxn ang="0">
                      <a:pos x="20" y="24"/>
                    </a:cxn>
                    <a:cxn ang="0">
                      <a:pos x="36" y="23"/>
                    </a:cxn>
                    <a:cxn ang="0">
                      <a:pos x="36" y="23"/>
                    </a:cxn>
                    <a:cxn ang="0">
                      <a:pos x="50" y="21"/>
                    </a:cxn>
                    <a:cxn ang="0">
                      <a:pos x="63" y="18"/>
                    </a:cxn>
                    <a:cxn ang="0">
                      <a:pos x="91" y="11"/>
                    </a:cxn>
                    <a:cxn ang="0">
                      <a:pos x="91" y="11"/>
                    </a:cxn>
                    <a:cxn ang="0">
                      <a:pos x="93" y="10"/>
                    </a:cxn>
                    <a:cxn ang="0">
                      <a:pos x="95" y="9"/>
                    </a:cxn>
                    <a:cxn ang="0">
                      <a:pos x="95" y="6"/>
                    </a:cxn>
                    <a:cxn ang="0">
                      <a:pos x="95" y="5"/>
                    </a:cxn>
                    <a:cxn ang="0">
                      <a:pos x="92" y="1"/>
                    </a:cxn>
                    <a:cxn ang="0">
                      <a:pos x="91" y="0"/>
                    </a:cxn>
                    <a:cxn ang="0">
                      <a:pos x="88" y="0"/>
                    </a:cxn>
                    <a:cxn ang="0">
                      <a:pos x="88" y="0"/>
                    </a:cxn>
                  </a:cxnLst>
                  <a:rect l="0" t="0" r="r" b="b"/>
                  <a:pathLst>
                    <a:path w="95" h="24">
                      <a:moveTo>
                        <a:pt x="88" y="0"/>
                      </a:moveTo>
                      <a:lnTo>
                        <a:pt x="88" y="0"/>
                      </a:lnTo>
                      <a:lnTo>
                        <a:pt x="46" y="9"/>
                      </a:lnTo>
                      <a:lnTo>
                        <a:pt x="46" y="9"/>
                      </a:lnTo>
                      <a:lnTo>
                        <a:pt x="26" y="13"/>
                      </a:lnTo>
                      <a:lnTo>
                        <a:pt x="16" y="13"/>
                      </a:lnTo>
                      <a:lnTo>
                        <a:pt x="7" y="11"/>
                      </a:lnTo>
                      <a:lnTo>
                        <a:pt x="7" y="11"/>
                      </a:lnTo>
                      <a:lnTo>
                        <a:pt x="4" y="11"/>
                      </a:lnTo>
                      <a:lnTo>
                        <a:pt x="3" y="11"/>
                      </a:lnTo>
                      <a:lnTo>
                        <a:pt x="2" y="13"/>
                      </a:lnTo>
                      <a:lnTo>
                        <a:pt x="0" y="15"/>
                      </a:lnTo>
                      <a:lnTo>
                        <a:pt x="0" y="19"/>
                      </a:lnTo>
                      <a:lnTo>
                        <a:pt x="2" y="21"/>
                      </a:lnTo>
                      <a:lnTo>
                        <a:pt x="4" y="22"/>
                      </a:lnTo>
                      <a:lnTo>
                        <a:pt x="4" y="22"/>
                      </a:lnTo>
                      <a:lnTo>
                        <a:pt x="12" y="24"/>
                      </a:lnTo>
                      <a:lnTo>
                        <a:pt x="20" y="24"/>
                      </a:lnTo>
                      <a:lnTo>
                        <a:pt x="36" y="23"/>
                      </a:lnTo>
                      <a:lnTo>
                        <a:pt x="36" y="23"/>
                      </a:lnTo>
                      <a:lnTo>
                        <a:pt x="50" y="21"/>
                      </a:lnTo>
                      <a:lnTo>
                        <a:pt x="63" y="18"/>
                      </a:lnTo>
                      <a:lnTo>
                        <a:pt x="91" y="11"/>
                      </a:lnTo>
                      <a:lnTo>
                        <a:pt x="91" y="11"/>
                      </a:lnTo>
                      <a:lnTo>
                        <a:pt x="93" y="10"/>
                      </a:lnTo>
                      <a:lnTo>
                        <a:pt x="95" y="9"/>
                      </a:lnTo>
                      <a:lnTo>
                        <a:pt x="95" y="6"/>
                      </a:lnTo>
                      <a:lnTo>
                        <a:pt x="95" y="5"/>
                      </a:lnTo>
                      <a:lnTo>
                        <a:pt x="92" y="1"/>
                      </a:lnTo>
                      <a:lnTo>
                        <a:pt x="91" y="0"/>
                      </a:lnTo>
                      <a:lnTo>
                        <a:pt x="88" y="0"/>
                      </a:lnTo>
                      <a:lnTo>
                        <a:pt x="88"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6" name="Freeform 611">
                  <a:extLst>
                    <a:ext uri="{FF2B5EF4-FFF2-40B4-BE49-F238E27FC236}">
                      <a16:creationId xmlns:a16="http://schemas.microsoft.com/office/drawing/2014/main" id="{CF851776-B868-4C69-8C61-F5C695B913C2}"/>
                    </a:ext>
                  </a:extLst>
                </p:cNvPr>
                <p:cNvSpPr/>
                <p:nvPr/>
              </p:nvSpPr>
              <p:spPr bwMode="auto">
                <a:xfrm>
                  <a:off x="4165601" y="2630488"/>
                  <a:ext cx="28575" cy="49213"/>
                </a:xfrm>
                <a:custGeom>
                  <a:avLst/>
                  <a:gdLst/>
                  <a:ahLst/>
                  <a:cxnLst>
                    <a:cxn ang="0">
                      <a:pos x="65" y="0"/>
                    </a:cxn>
                    <a:cxn ang="0">
                      <a:pos x="65" y="0"/>
                    </a:cxn>
                    <a:cxn ang="0">
                      <a:pos x="60" y="1"/>
                    </a:cxn>
                    <a:cxn ang="0">
                      <a:pos x="55" y="5"/>
                    </a:cxn>
                    <a:cxn ang="0">
                      <a:pos x="49" y="9"/>
                    </a:cxn>
                    <a:cxn ang="0">
                      <a:pos x="46" y="14"/>
                    </a:cxn>
                    <a:cxn ang="0">
                      <a:pos x="39" y="26"/>
                    </a:cxn>
                    <a:cxn ang="0">
                      <a:pos x="34" y="37"/>
                    </a:cxn>
                    <a:cxn ang="0">
                      <a:pos x="34" y="37"/>
                    </a:cxn>
                    <a:cxn ang="0">
                      <a:pos x="25" y="56"/>
                    </a:cxn>
                    <a:cxn ang="0">
                      <a:pos x="14" y="75"/>
                    </a:cxn>
                    <a:cxn ang="0">
                      <a:pos x="6" y="93"/>
                    </a:cxn>
                    <a:cxn ang="0">
                      <a:pos x="2" y="103"/>
                    </a:cxn>
                    <a:cxn ang="0">
                      <a:pos x="0" y="114"/>
                    </a:cxn>
                    <a:cxn ang="0">
                      <a:pos x="0" y="114"/>
                    </a:cxn>
                    <a:cxn ang="0">
                      <a:pos x="0" y="116"/>
                    </a:cxn>
                    <a:cxn ang="0">
                      <a:pos x="1" y="119"/>
                    </a:cxn>
                    <a:cxn ang="0">
                      <a:pos x="5" y="120"/>
                    </a:cxn>
                    <a:cxn ang="0">
                      <a:pos x="6" y="122"/>
                    </a:cxn>
                    <a:cxn ang="0">
                      <a:pos x="9" y="120"/>
                    </a:cxn>
                    <a:cxn ang="0">
                      <a:pos x="10" y="119"/>
                    </a:cxn>
                    <a:cxn ang="0">
                      <a:pos x="12" y="116"/>
                    </a:cxn>
                    <a:cxn ang="0">
                      <a:pos x="12" y="116"/>
                    </a:cxn>
                    <a:cxn ang="0">
                      <a:pos x="15" y="101"/>
                    </a:cxn>
                    <a:cxn ang="0">
                      <a:pos x="22" y="85"/>
                    </a:cxn>
                    <a:cxn ang="0">
                      <a:pos x="30" y="69"/>
                    </a:cxn>
                    <a:cxn ang="0">
                      <a:pos x="38" y="55"/>
                    </a:cxn>
                    <a:cxn ang="0">
                      <a:pos x="38" y="55"/>
                    </a:cxn>
                    <a:cxn ang="0">
                      <a:pos x="43" y="43"/>
                    </a:cxn>
                    <a:cxn ang="0">
                      <a:pos x="49" y="30"/>
                    </a:cxn>
                    <a:cxn ang="0">
                      <a:pos x="53" y="24"/>
                    </a:cxn>
                    <a:cxn ang="0">
                      <a:pos x="57" y="17"/>
                    </a:cxn>
                    <a:cxn ang="0">
                      <a:pos x="63" y="13"/>
                    </a:cxn>
                    <a:cxn ang="0">
                      <a:pos x="68" y="11"/>
                    </a:cxn>
                    <a:cxn ang="0">
                      <a:pos x="68" y="11"/>
                    </a:cxn>
                    <a:cxn ang="0">
                      <a:pos x="70" y="9"/>
                    </a:cxn>
                    <a:cxn ang="0">
                      <a:pos x="72" y="8"/>
                    </a:cxn>
                    <a:cxn ang="0">
                      <a:pos x="72" y="4"/>
                    </a:cxn>
                    <a:cxn ang="0">
                      <a:pos x="69" y="0"/>
                    </a:cxn>
                    <a:cxn ang="0">
                      <a:pos x="68" y="0"/>
                    </a:cxn>
                    <a:cxn ang="0">
                      <a:pos x="65" y="0"/>
                    </a:cxn>
                    <a:cxn ang="0">
                      <a:pos x="65" y="0"/>
                    </a:cxn>
                  </a:cxnLst>
                  <a:rect l="0" t="0" r="r" b="b"/>
                  <a:pathLst>
                    <a:path w="72" h="122">
                      <a:moveTo>
                        <a:pt x="65" y="0"/>
                      </a:moveTo>
                      <a:lnTo>
                        <a:pt x="65" y="0"/>
                      </a:lnTo>
                      <a:lnTo>
                        <a:pt x="60" y="1"/>
                      </a:lnTo>
                      <a:lnTo>
                        <a:pt x="55" y="5"/>
                      </a:lnTo>
                      <a:lnTo>
                        <a:pt x="49" y="9"/>
                      </a:lnTo>
                      <a:lnTo>
                        <a:pt x="46" y="14"/>
                      </a:lnTo>
                      <a:lnTo>
                        <a:pt x="39" y="26"/>
                      </a:lnTo>
                      <a:lnTo>
                        <a:pt x="34" y="37"/>
                      </a:lnTo>
                      <a:lnTo>
                        <a:pt x="34" y="37"/>
                      </a:lnTo>
                      <a:lnTo>
                        <a:pt x="25" y="56"/>
                      </a:lnTo>
                      <a:lnTo>
                        <a:pt x="14" y="75"/>
                      </a:lnTo>
                      <a:lnTo>
                        <a:pt x="6" y="93"/>
                      </a:lnTo>
                      <a:lnTo>
                        <a:pt x="2" y="103"/>
                      </a:lnTo>
                      <a:lnTo>
                        <a:pt x="0" y="114"/>
                      </a:lnTo>
                      <a:lnTo>
                        <a:pt x="0" y="114"/>
                      </a:lnTo>
                      <a:lnTo>
                        <a:pt x="0" y="116"/>
                      </a:lnTo>
                      <a:lnTo>
                        <a:pt x="1" y="119"/>
                      </a:lnTo>
                      <a:lnTo>
                        <a:pt x="5" y="120"/>
                      </a:lnTo>
                      <a:lnTo>
                        <a:pt x="6" y="122"/>
                      </a:lnTo>
                      <a:lnTo>
                        <a:pt x="9" y="120"/>
                      </a:lnTo>
                      <a:lnTo>
                        <a:pt x="10" y="119"/>
                      </a:lnTo>
                      <a:lnTo>
                        <a:pt x="12" y="116"/>
                      </a:lnTo>
                      <a:lnTo>
                        <a:pt x="12" y="116"/>
                      </a:lnTo>
                      <a:lnTo>
                        <a:pt x="15" y="101"/>
                      </a:lnTo>
                      <a:lnTo>
                        <a:pt x="22" y="85"/>
                      </a:lnTo>
                      <a:lnTo>
                        <a:pt x="30" y="69"/>
                      </a:lnTo>
                      <a:lnTo>
                        <a:pt x="38" y="55"/>
                      </a:lnTo>
                      <a:lnTo>
                        <a:pt x="38" y="55"/>
                      </a:lnTo>
                      <a:lnTo>
                        <a:pt x="43" y="43"/>
                      </a:lnTo>
                      <a:lnTo>
                        <a:pt x="49" y="30"/>
                      </a:lnTo>
                      <a:lnTo>
                        <a:pt x="53" y="24"/>
                      </a:lnTo>
                      <a:lnTo>
                        <a:pt x="57" y="17"/>
                      </a:lnTo>
                      <a:lnTo>
                        <a:pt x="63" y="13"/>
                      </a:lnTo>
                      <a:lnTo>
                        <a:pt x="68" y="11"/>
                      </a:lnTo>
                      <a:lnTo>
                        <a:pt x="68" y="11"/>
                      </a:lnTo>
                      <a:lnTo>
                        <a:pt x="70" y="9"/>
                      </a:lnTo>
                      <a:lnTo>
                        <a:pt x="72" y="8"/>
                      </a:lnTo>
                      <a:lnTo>
                        <a:pt x="72" y="4"/>
                      </a:lnTo>
                      <a:lnTo>
                        <a:pt x="69" y="0"/>
                      </a:lnTo>
                      <a:lnTo>
                        <a:pt x="68" y="0"/>
                      </a:lnTo>
                      <a:lnTo>
                        <a:pt x="65" y="0"/>
                      </a:lnTo>
                      <a:lnTo>
                        <a:pt x="65"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7" name="Freeform 612">
                  <a:extLst>
                    <a:ext uri="{FF2B5EF4-FFF2-40B4-BE49-F238E27FC236}">
                      <a16:creationId xmlns:a16="http://schemas.microsoft.com/office/drawing/2014/main" id="{A73B21A7-3602-4070-9032-D60AFBC11E38}"/>
                    </a:ext>
                  </a:extLst>
                </p:cNvPr>
                <p:cNvSpPr/>
                <p:nvPr/>
              </p:nvSpPr>
              <p:spPr bwMode="auto">
                <a:xfrm>
                  <a:off x="4208463" y="2643188"/>
                  <a:ext cx="23813" cy="36513"/>
                </a:xfrm>
                <a:custGeom>
                  <a:avLst/>
                  <a:gdLst/>
                  <a:ahLst/>
                  <a:cxnLst>
                    <a:cxn ang="0">
                      <a:pos x="52" y="0"/>
                    </a:cxn>
                    <a:cxn ang="0">
                      <a:pos x="52" y="0"/>
                    </a:cxn>
                    <a:cxn ang="0">
                      <a:pos x="42" y="8"/>
                    </a:cxn>
                    <a:cxn ang="0">
                      <a:pos x="33" y="18"/>
                    </a:cxn>
                    <a:cxn ang="0">
                      <a:pos x="26" y="29"/>
                    </a:cxn>
                    <a:cxn ang="0">
                      <a:pos x="21" y="39"/>
                    </a:cxn>
                    <a:cxn ang="0">
                      <a:pos x="12" y="64"/>
                    </a:cxn>
                    <a:cxn ang="0">
                      <a:pos x="7" y="76"/>
                    </a:cxn>
                    <a:cxn ang="0">
                      <a:pos x="0" y="86"/>
                    </a:cxn>
                    <a:cxn ang="0">
                      <a:pos x="0" y="86"/>
                    </a:cxn>
                    <a:cxn ang="0">
                      <a:pos x="0" y="89"/>
                    </a:cxn>
                    <a:cxn ang="0">
                      <a:pos x="0" y="90"/>
                    </a:cxn>
                    <a:cxn ang="0">
                      <a:pos x="3" y="94"/>
                    </a:cxn>
                    <a:cxn ang="0">
                      <a:pos x="7" y="94"/>
                    </a:cxn>
                    <a:cxn ang="0">
                      <a:pos x="9" y="94"/>
                    </a:cxn>
                    <a:cxn ang="0">
                      <a:pos x="10" y="92"/>
                    </a:cxn>
                    <a:cxn ang="0">
                      <a:pos x="10" y="92"/>
                    </a:cxn>
                    <a:cxn ang="0">
                      <a:pos x="16" y="81"/>
                    </a:cxn>
                    <a:cxn ang="0">
                      <a:pos x="20" y="71"/>
                    </a:cxn>
                    <a:cxn ang="0">
                      <a:pos x="29" y="49"/>
                    </a:cxn>
                    <a:cxn ang="0">
                      <a:pos x="34" y="37"/>
                    </a:cxn>
                    <a:cxn ang="0">
                      <a:pos x="41" y="26"/>
                    </a:cxn>
                    <a:cxn ang="0">
                      <a:pos x="48" y="18"/>
                    </a:cxn>
                    <a:cxn ang="0">
                      <a:pos x="58" y="11"/>
                    </a:cxn>
                    <a:cxn ang="0">
                      <a:pos x="58" y="11"/>
                    </a:cxn>
                    <a:cxn ang="0">
                      <a:pos x="59" y="9"/>
                    </a:cxn>
                    <a:cxn ang="0">
                      <a:pos x="60" y="7"/>
                    </a:cxn>
                    <a:cxn ang="0">
                      <a:pos x="59" y="3"/>
                    </a:cxn>
                    <a:cxn ang="0">
                      <a:pos x="56" y="0"/>
                    </a:cxn>
                    <a:cxn ang="0">
                      <a:pos x="54" y="0"/>
                    </a:cxn>
                    <a:cxn ang="0">
                      <a:pos x="52" y="0"/>
                    </a:cxn>
                    <a:cxn ang="0">
                      <a:pos x="52" y="0"/>
                    </a:cxn>
                  </a:cxnLst>
                  <a:rect l="0" t="0" r="r" b="b"/>
                  <a:pathLst>
                    <a:path w="60" h="94">
                      <a:moveTo>
                        <a:pt x="52" y="0"/>
                      </a:moveTo>
                      <a:lnTo>
                        <a:pt x="52" y="0"/>
                      </a:lnTo>
                      <a:lnTo>
                        <a:pt x="42" y="8"/>
                      </a:lnTo>
                      <a:lnTo>
                        <a:pt x="33" y="18"/>
                      </a:lnTo>
                      <a:lnTo>
                        <a:pt x="26" y="29"/>
                      </a:lnTo>
                      <a:lnTo>
                        <a:pt x="21" y="39"/>
                      </a:lnTo>
                      <a:lnTo>
                        <a:pt x="12" y="64"/>
                      </a:lnTo>
                      <a:lnTo>
                        <a:pt x="7" y="76"/>
                      </a:lnTo>
                      <a:lnTo>
                        <a:pt x="0" y="86"/>
                      </a:lnTo>
                      <a:lnTo>
                        <a:pt x="0" y="86"/>
                      </a:lnTo>
                      <a:lnTo>
                        <a:pt x="0" y="89"/>
                      </a:lnTo>
                      <a:lnTo>
                        <a:pt x="0" y="90"/>
                      </a:lnTo>
                      <a:lnTo>
                        <a:pt x="3" y="94"/>
                      </a:lnTo>
                      <a:lnTo>
                        <a:pt x="7" y="94"/>
                      </a:lnTo>
                      <a:lnTo>
                        <a:pt x="9" y="94"/>
                      </a:lnTo>
                      <a:lnTo>
                        <a:pt x="10" y="92"/>
                      </a:lnTo>
                      <a:lnTo>
                        <a:pt x="10" y="92"/>
                      </a:lnTo>
                      <a:lnTo>
                        <a:pt x="16" y="81"/>
                      </a:lnTo>
                      <a:lnTo>
                        <a:pt x="20" y="71"/>
                      </a:lnTo>
                      <a:lnTo>
                        <a:pt x="29" y="49"/>
                      </a:lnTo>
                      <a:lnTo>
                        <a:pt x="34" y="37"/>
                      </a:lnTo>
                      <a:lnTo>
                        <a:pt x="41" y="26"/>
                      </a:lnTo>
                      <a:lnTo>
                        <a:pt x="48" y="18"/>
                      </a:lnTo>
                      <a:lnTo>
                        <a:pt x="58" y="11"/>
                      </a:lnTo>
                      <a:lnTo>
                        <a:pt x="58" y="11"/>
                      </a:lnTo>
                      <a:lnTo>
                        <a:pt x="59" y="9"/>
                      </a:lnTo>
                      <a:lnTo>
                        <a:pt x="60" y="7"/>
                      </a:lnTo>
                      <a:lnTo>
                        <a:pt x="59" y="3"/>
                      </a:lnTo>
                      <a:lnTo>
                        <a:pt x="56" y="0"/>
                      </a:lnTo>
                      <a:lnTo>
                        <a:pt x="54" y="0"/>
                      </a:lnTo>
                      <a:lnTo>
                        <a:pt x="52" y="0"/>
                      </a:lnTo>
                      <a:lnTo>
                        <a:pt x="52"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8" name="Freeform 613">
                  <a:extLst>
                    <a:ext uri="{FF2B5EF4-FFF2-40B4-BE49-F238E27FC236}">
                      <a16:creationId xmlns:a16="http://schemas.microsoft.com/office/drawing/2014/main" id="{60239192-A33F-4B2F-B0E2-27E4A56345EA}"/>
                    </a:ext>
                  </a:extLst>
                </p:cNvPr>
                <p:cNvSpPr/>
                <p:nvPr/>
              </p:nvSpPr>
              <p:spPr bwMode="auto">
                <a:xfrm>
                  <a:off x="4244976" y="2641600"/>
                  <a:ext cx="23813" cy="36513"/>
                </a:xfrm>
                <a:custGeom>
                  <a:avLst/>
                  <a:gdLst/>
                  <a:ahLst/>
                  <a:cxnLst>
                    <a:cxn ang="0">
                      <a:pos x="49" y="2"/>
                    </a:cxn>
                    <a:cxn ang="0">
                      <a:pos x="49" y="2"/>
                    </a:cxn>
                    <a:cxn ang="0">
                      <a:pos x="41" y="11"/>
                    </a:cxn>
                    <a:cxn ang="0">
                      <a:pos x="34" y="21"/>
                    </a:cxn>
                    <a:cxn ang="0">
                      <a:pos x="25" y="42"/>
                    </a:cxn>
                    <a:cxn ang="0">
                      <a:pos x="16" y="63"/>
                    </a:cxn>
                    <a:cxn ang="0">
                      <a:pos x="9" y="72"/>
                    </a:cxn>
                    <a:cxn ang="0">
                      <a:pos x="3" y="81"/>
                    </a:cxn>
                    <a:cxn ang="0">
                      <a:pos x="3" y="81"/>
                    </a:cxn>
                    <a:cxn ang="0">
                      <a:pos x="2" y="84"/>
                    </a:cxn>
                    <a:cxn ang="0">
                      <a:pos x="0" y="87"/>
                    </a:cxn>
                    <a:cxn ang="0">
                      <a:pos x="3" y="89"/>
                    </a:cxn>
                    <a:cxn ang="0">
                      <a:pos x="7" y="92"/>
                    </a:cxn>
                    <a:cxn ang="0">
                      <a:pos x="8" y="92"/>
                    </a:cxn>
                    <a:cxn ang="0">
                      <a:pos x="11" y="89"/>
                    </a:cxn>
                    <a:cxn ang="0">
                      <a:pos x="11" y="89"/>
                    </a:cxn>
                    <a:cxn ang="0">
                      <a:pos x="17" y="80"/>
                    </a:cxn>
                    <a:cxn ang="0">
                      <a:pos x="24" y="71"/>
                    </a:cxn>
                    <a:cxn ang="0">
                      <a:pos x="33" y="50"/>
                    </a:cxn>
                    <a:cxn ang="0">
                      <a:pos x="43" y="29"/>
                    </a:cxn>
                    <a:cxn ang="0">
                      <a:pos x="49" y="19"/>
                    </a:cxn>
                    <a:cxn ang="0">
                      <a:pos x="56" y="9"/>
                    </a:cxn>
                    <a:cxn ang="0">
                      <a:pos x="56" y="9"/>
                    </a:cxn>
                    <a:cxn ang="0">
                      <a:pos x="58" y="8"/>
                    </a:cxn>
                    <a:cxn ang="0">
                      <a:pos x="58" y="5"/>
                    </a:cxn>
                    <a:cxn ang="0">
                      <a:pos x="56" y="2"/>
                    </a:cxn>
                    <a:cxn ang="0">
                      <a:pos x="53" y="0"/>
                    </a:cxn>
                    <a:cxn ang="0">
                      <a:pos x="50" y="0"/>
                    </a:cxn>
                    <a:cxn ang="0">
                      <a:pos x="49" y="2"/>
                    </a:cxn>
                    <a:cxn ang="0">
                      <a:pos x="49" y="2"/>
                    </a:cxn>
                  </a:cxnLst>
                  <a:rect l="0" t="0" r="r" b="b"/>
                  <a:pathLst>
                    <a:path w="58" h="92">
                      <a:moveTo>
                        <a:pt x="49" y="2"/>
                      </a:moveTo>
                      <a:lnTo>
                        <a:pt x="49" y="2"/>
                      </a:lnTo>
                      <a:lnTo>
                        <a:pt x="41" y="11"/>
                      </a:lnTo>
                      <a:lnTo>
                        <a:pt x="34" y="21"/>
                      </a:lnTo>
                      <a:lnTo>
                        <a:pt x="25" y="42"/>
                      </a:lnTo>
                      <a:lnTo>
                        <a:pt x="16" y="63"/>
                      </a:lnTo>
                      <a:lnTo>
                        <a:pt x="9" y="72"/>
                      </a:lnTo>
                      <a:lnTo>
                        <a:pt x="3" y="81"/>
                      </a:lnTo>
                      <a:lnTo>
                        <a:pt x="3" y="81"/>
                      </a:lnTo>
                      <a:lnTo>
                        <a:pt x="2" y="84"/>
                      </a:lnTo>
                      <a:lnTo>
                        <a:pt x="0" y="87"/>
                      </a:lnTo>
                      <a:lnTo>
                        <a:pt x="3" y="89"/>
                      </a:lnTo>
                      <a:lnTo>
                        <a:pt x="7" y="92"/>
                      </a:lnTo>
                      <a:lnTo>
                        <a:pt x="8" y="92"/>
                      </a:lnTo>
                      <a:lnTo>
                        <a:pt x="11" y="89"/>
                      </a:lnTo>
                      <a:lnTo>
                        <a:pt x="11" y="89"/>
                      </a:lnTo>
                      <a:lnTo>
                        <a:pt x="17" y="80"/>
                      </a:lnTo>
                      <a:lnTo>
                        <a:pt x="24" y="71"/>
                      </a:lnTo>
                      <a:lnTo>
                        <a:pt x="33" y="50"/>
                      </a:lnTo>
                      <a:lnTo>
                        <a:pt x="43" y="29"/>
                      </a:lnTo>
                      <a:lnTo>
                        <a:pt x="49" y="19"/>
                      </a:lnTo>
                      <a:lnTo>
                        <a:pt x="56" y="9"/>
                      </a:lnTo>
                      <a:lnTo>
                        <a:pt x="56" y="9"/>
                      </a:lnTo>
                      <a:lnTo>
                        <a:pt x="58" y="8"/>
                      </a:lnTo>
                      <a:lnTo>
                        <a:pt x="58" y="5"/>
                      </a:lnTo>
                      <a:lnTo>
                        <a:pt x="56" y="2"/>
                      </a:lnTo>
                      <a:lnTo>
                        <a:pt x="53" y="0"/>
                      </a:lnTo>
                      <a:lnTo>
                        <a:pt x="50" y="0"/>
                      </a:lnTo>
                      <a:lnTo>
                        <a:pt x="49" y="2"/>
                      </a:lnTo>
                      <a:lnTo>
                        <a:pt x="49"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9" name="Freeform 614">
                  <a:extLst>
                    <a:ext uri="{FF2B5EF4-FFF2-40B4-BE49-F238E27FC236}">
                      <a16:creationId xmlns:a16="http://schemas.microsoft.com/office/drawing/2014/main" id="{994E7E21-0288-4068-BEAA-0E6F39F528B5}"/>
                    </a:ext>
                  </a:extLst>
                </p:cNvPr>
                <p:cNvSpPr/>
                <p:nvPr/>
              </p:nvSpPr>
              <p:spPr bwMode="auto">
                <a:xfrm>
                  <a:off x="4287838" y="2641600"/>
                  <a:ext cx="26988" cy="33338"/>
                </a:xfrm>
                <a:custGeom>
                  <a:avLst/>
                  <a:gdLst/>
                  <a:ahLst/>
                  <a:cxnLst>
                    <a:cxn ang="0">
                      <a:pos x="59" y="2"/>
                    </a:cxn>
                    <a:cxn ang="0">
                      <a:pos x="59" y="2"/>
                    </a:cxn>
                    <a:cxn ang="0">
                      <a:pos x="44" y="19"/>
                    </a:cxn>
                    <a:cxn ang="0">
                      <a:pos x="28" y="37"/>
                    </a:cxn>
                    <a:cxn ang="0">
                      <a:pos x="0" y="75"/>
                    </a:cxn>
                    <a:cxn ang="0">
                      <a:pos x="0" y="75"/>
                    </a:cxn>
                    <a:cxn ang="0">
                      <a:pos x="0" y="77"/>
                    </a:cxn>
                    <a:cxn ang="0">
                      <a:pos x="0" y="80"/>
                    </a:cxn>
                    <a:cxn ang="0">
                      <a:pos x="2" y="81"/>
                    </a:cxn>
                    <a:cxn ang="0">
                      <a:pos x="3" y="83"/>
                    </a:cxn>
                    <a:cxn ang="0">
                      <a:pos x="7" y="84"/>
                    </a:cxn>
                    <a:cxn ang="0">
                      <a:pos x="10" y="83"/>
                    </a:cxn>
                    <a:cxn ang="0">
                      <a:pos x="11" y="81"/>
                    </a:cxn>
                    <a:cxn ang="0">
                      <a:pos x="11" y="81"/>
                    </a:cxn>
                    <a:cxn ang="0">
                      <a:pos x="37" y="45"/>
                    </a:cxn>
                    <a:cxn ang="0">
                      <a:pos x="51" y="26"/>
                    </a:cxn>
                    <a:cxn ang="0">
                      <a:pos x="67" y="9"/>
                    </a:cxn>
                    <a:cxn ang="0">
                      <a:pos x="67" y="9"/>
                    </a:cxn>
                    <a:cxn ang="0">
                      <a:pos x="68" y="8"/>
                    </a:cxn>
                    <a:cxn ang="0">
                      <a:pos x="68" y="5"/>
                    </a:cxn>
                    <a:cxn ang="0">
                      <a:pos x="67" y="2"/>
                    </a:cxn>
                    <a:cxn ang="0">
                      <a:pos x="63" y="0"/>
                    </a:cxn>
                    <a:cxn ang="0">
                      <a:pos x="61" y="0"/>
                    </a:cxn>
                    <a:cxn ang="0">
                      <a:pos x="59" y="2"/>
                    </a:cxn>
                    <a:cxn ang="0">
                      <a:pos x="59" y="2"/>
                    </a:cxn>
                  </a:cxnLst>
                  <a:rect l="0" t="0" r="r" b="b"/>
                  <a:pathLst>
                    <a:path w="68" h="84">
                      <a:moveTo>
                        <a:pt x="59" y="2"/>
                      </a:moveTo>
                      <a:lnTo>
                        <a:pt x="59" y="2"/>
                      </a:lnTo>
                      <a:lnTo>
                        <a:pt x="44" y="19"/>
                      </a:lnTo>
                      <a:lnTo>
                        <a:pt x="28" y="37"/>
                      </a:lnTo>
                      <a:lnTo>
                        <a:pt x="0" y="75"/>
                      </a:lnTo>
                      <a:lnTo>
                        <a:pt x="0" y="75"/>
                      </a:lnTo>
                      <a:lnTo>
                        <a:pt x="0" y="77"/>
                      </a:lnTo>
                      <a:lnTo>
                        <a:pt x="0" y="80"/>
                      </a:lnTo>
                      <a:lnTo>
                        <a:pt x="2" y="81"/>
                      </a:lnTo>
                      <a:lnTo>
                        <a:pt x="3" y="83"/>
                      </a:lnTo>
                      <a:lnTo>
                        <a:pt x="7" y="84"/>
                      </a:lnTo>
                      <a:lnTo>
                        <a:pt x="10" y="83"/>
                      </a:lnTo>
                      <a:lnTo>
                        <a:pt x="11" y="81"/>
                      </a:lnTo>
                      <a:lnTo>
                        <a:pt x="11" y="81"/>
                      </a:lnTo>
                      <a:lnTo>
                        <a:pt x="37" y="45"/>
                      </a:lnTo>
                      <a:lnTo>
                        <a:pt x="51" y="26"/>
                      </a:lnTo>
                      <a:lnTo>
                        <a:pt x="67" y="9"/>
                      </a:lnTo>
                      <a:lnTo>
                        <a:pt x="67" y="9"/>
                      </a:lnTo>
                      <a:lnTo>
                        <a:pt x="68" y="8"/>
                      </a:lnTo>
                      <a:lnTo>
                        <a:pt x="68" y="5"/>
                      </a:lnTo>
                      <a:lnTo>
                        <a:pt x="67" y="2"/>
                      </a:lnTo>
                      <a:lnTo>
                        <a:pt x="63" y="0"/>
                      </a:lnTo>
                      <a:lnTo>
                        <a:pt x="61" y="0"/>
                      </a:lnTo>
                      <a:lnTo>
                        <a:pt x="59" y="2"/>
                      </a:lnTo>
                      <a:lnTo>
                        <a:pt x="59"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0" name="Freeform 615">
                  <a:extLst>
                    <a:ext uri="{FF2B5EF4-FFF2-40B4-BE49-F238E27FC236}">
                      <a16:creationId xmlns:a16="http://schemas.microsoft.com/office/drawing/2014/main" id="{ED70687E-3F14-4633-94D8-EF021079C378}"/>
                    </a:ext>
                  </a:extLst>
                </p:cNvPr>
                <p:cNvSpPr/>
                <p:nvPr/>
              </p:nvSpPr>
              <p:spPr bwMode="auto">
                <a:xfrm>
                  <a:off x="4330701" y="2638425"/>
                  <a:ext cx="31750" cy="36513"/>
                </a:xfrm>
                <a:custGeom>
                  <a:avLst/>
                  <a:gdLst/>
                  <a:ahLst/>
                  <a:cxnLst>
                    <a:cxn ang="0">
                      <a:pos x="73" y="0"/>
                    </a:cxn>
                    <a:cxn ang="0">
                      <a:pos x="73" y="0"/>
                    </a:cxn>
                    <a:cxn ang="0">
                      <a:pos x="68" y="2"/>
                    </a:cxn>
                    <a:cxn ang="0">
                      <a:pos x="63" y="3"/>
                    </a:cxn>
                    <a:cxn ang="0">
                      <a:pos x="59" y="7"/>
                    </a:cxn>
                    <a:cxn ang="0">
                      <a:pos x="55" y="10"/>
                    </a:cxn>
                    <a:cxn ang="0">
                      <a:pos x="47" y="19"/>
                    </a:cxn>
                    <a:cxn ang="0">
                      <a:pos x="42" y="28"/>
                    </a:cxn>
                    <a:cxn ang="0">
                      <a:pos x="42" y="28"/>
                    </a:cxn>
                    <a:cxn ang="0">
                      <a:pos x="36" y="34"/>
                    </a:cxn>
                    <a:cxn ang="0">
                      <a:pos x="31" y="42"/>
                    </a:cxn>
                    <a:cxn ang="0">
                      <a:pos x="19" y="55"/>
                    </a:cxn>
                    <a:cxn ang="0">
                      <a:pos x="9" y="68"/>
                    </a:cxn>
                    <a:cxn ang="0">
                      <a:pos x="4" y="75"/>
                    </a:cxn>
                    <a:cxn ang="0">
                      <a:pos x="0" y="83"/>
                    </a:cxn>
                    <a:cxn ang="0">
                      <a:pos x="0" y="83"/>
                    </a:cxn>
                    <a:cxn ang="0">
                      <a:pos x="0" y="85"/>
                    </a:cxn>
                    <a:cxn ang="0">
                      <a:pos x="0" y="88"/>
                    </a:cxn>
                    <a:cxn ang="0">
                      <a:pos x="2" y="91"/>
                    </a:cxn>
                    <a:cxn ang="0">
                      <a:pos x="4" y="92"/>
                    </a:cxn>
                    <a:cxn ang="0">
                      <a:pos x="6" y="92"/>
                    </a:cxn>
                    <a:cxn ang="0">
                      <a:pos x="8" y="91"/>
                    </a:cxn>
                    <a:cxn ang="0">
                      <a:pos x="9" y="89"/>
                    </a:cxn>
                    <a:cxn ang="0">
                      <a:pos x="9" y="89"/>
                    </a:cxn>
                    <a:cxn ang="0">
                      <a:pos x="15" y="78"/>
                    </a:cxn>
                    <a:cxn ang="0">
                      <a:pos x="23" y="67"/>
                    </a:cxn>
                    <a:cxn ang="0">
                      <a:pos x="42" y="47"/>
                    </a:cxn>
                    <a:cxn ang="0">
                      <a:pos x="42" y="47"/>
                    </a:cxn>
                    <a:cxn ang="0">
                      <a:pos x="48" y="38"/>
                    </a:cxn>
                    <a:cxn ang="0">
                      <a:pos x="55" y="27"/>
                    </a:cxn>
                    <a:cxn ang="0">
                      <a:pos x="59" y="21"/>
                    </a:cxn>
                    <a:cxn ang="0">
                      <a:pos x="63" y="16"/>
                    </a:cxn>
                    <a:cxn ang="0">
                      <a:pos x="68" y="13"/>
                    </a:cxn>
                    <a:cxn ang="0">
                      <a:pos x="73" y="12"/>
                    </a:cxn>
                    <a:cxn ang="0">
                      <a:pos x="73" y="12"/>
                    </a:cxn>
                    <a:cxn ang="0">
                      <a:pos x="76" y="11"/>
                    </a:cxn>
                    <a:cxn ang="0">
                      <a:pos x="77" y="10"/>
                    </a:cxn>
                    <a:cxn ang="0">
                      <a:pos x="78" y="6"/>
                    </a:cxn>
                    <a:cxn ang="0">
                      <a:pos x="78" y="3"/>
                    </a:cxn>
                    <a:cxn ang="0">
                      <a:pos x="77" y="2"/>
                    </a:cxn>
                    <a:cxn ang="0">
                      <a:pos x="76" y="0"/>
                    </a:cxn>
                    <a:cxn ang="0">
                      <a:pos x="73" y="0"/>
                    </a:cxn>
                    <a:cxn ang="0">
                      <a:pos x="73" y="0"/>
                    </a:cxn>
                  </a:cxnLst>
                  <a:rect l="0" t="0" r="r" b="b"/>
                  <a:pathLst>
                    <a:path w="78" h="92">
                      <a:moveTo>
                        <a:pt x="73" y="0"/>
                      </a:moveTo>
                      <a:lnTo>
                        <a:pt x="73" y="0"/>
                      </a:lnTo>
                      <a:lnTo>
                        <a:pt x="68" y="2"/>
                      </a:lnTo>
                      <a:lnTo>
                        <a:pt x="63" y="3"/>
                      </a:lnTo>
                      <a:lnTo>
                        <a:pt x="59" y="7"/>
                      </a:lnTo>
                      <a:lnTo>
                        <a:pt x="55" y="10"/>
                      </a:lnTo>
                      <a:lnTo>
                        <a:pt x="47" y="19"/>
                      </a:lnTo>
                      <a:lnTo>
                        <a:pt x="42" y="28"/>
                      </a:lnTo>
                      <a:lnTo>
                        <a:pt x="42" y="28"/>
                      </a:lnTo>
                      <a:lnTo>
                        <a:pt x="36" y="34"/>
                      </a:lnTo>
                      <a:lnTo>
                        <a:pt x="31" y="42"/>
                      </a:lnTo>
                      <a:lnTo>
                        <a:pt x="19" y="55"/>
                      </a:lnTo>
                      <a:lnTo>
                        <a:pt x="9" y="68"/>
                      </a:lnTo>
                      <a:lnTo>
                        <a:pt x="4" y="75"/>
                      </a:lnTo>
                      <a:lnTo>
                        <a:pt x="0" y="83"/>
                      </a:lnTo>
                      <a:lnTo>
                        <a:pt x="0" y="83"/>
                      </a:lnTo>
                      <a:lnTo>
                        <a:pt x="0" y="85"/>
                      </a:lnTo>
                      <a:lnTo>
                        <a:pt x="0" y="88"/>
                      </a:lnTo>
                      <a:lnTo>
                        <a:pt x="2" y="91"/>
                      </a:lnTo>
                      <a:lnTo>
                        <a:pt x="4" y="92"/>
                      </a:lnTo>
                      <a:lnTo>
                        <a:pt x="6" y="92"/>
                      </a:lnTo>
                      <a:lnTo>
                        <a:pt x="8" y="91"/>
                      </a:lnTo>
                      <a:lnTo>
                        <a:pt x="9" y="89"/>
                      </a:lnTo>
                      <a:lnTo>
                        <a:pt x="9" y="89"/>
                      </a:lnTo>
                      <a:lnTo>
                        <a:pt x="15" y="78"/>
                      </a:lnTo>
                      <a:lnTo>
                        <a:pt x="23" y="67"/>
                      </a:lnTo>
                      <a:lnTo>
                        <a:pt x="42" y="47"/>
                      </a:lnTo>
                      <a:lnTo>
                        <a:pt x="42" y="47"/>
                      </a:lnTo>
                      <a:lnTo>
                        <a:pt x="48" y="38"/>
                      </a:lnTo>
                      <a:lnTo>
                        <a:pt x="55" y="27"/>
                      </a:lnTo>
                      <a:lnTo>
                        <a:pt x="59" y="21"/>
                      </a:lnTo>
                      <a:lnTo>
                        <a:pt x="63" y="16"/>
                      </a:lnTo>
                      <a:lnTo>
                        <a:pt x="68" y="13"/>
                      </a:lnTo>
                      <a:lnTo>
                        <a:pt x="73" y="12"/>
                      </a:lnTo>
                      <a:lnTo>
                        <a:pt x="73" y="12"/>
                      </a:lnTo>
                      <a:lnTo>
                        <a:pt x="76" y="11"/>
                      </a:lnTo>
                      <a:lnTo>
                        <a:pt x="77" y="10"/>
                      </a:lnTo>
                      <a:lnTo>
                        <a:pt x="78" y="6"/>
                      </a:lnTo>
                      <a:lnTo>
                        <a:pt x="78" y="3"/>
                      </a:lnTo>
                      <a:lnTo>
                        <a:pt x="77" y="2"/>
                      </a:lnTo>
                      <a:lnTo>
                        <a:pt x="76" y="0"/>
                      </a:lnTo>
                      <a:lnTo>
                        <a:pt x="73" y="0"/>
                      </a:lnTo>
                      <a:lnTo>
                        <a:pt x="73"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1" name="Freeform 616">
                  <a:extLst>
                    <a:ext uri="{FF2B5EF4-FFF2-40B4-BE49-F238E27FC236}">
                      <a16:creationId xmlns:a16="http://schemas.microsoft.com/office/drawing/2014/main" id="{85C55768-246D-4AC9-AE3A-3CA85DE137DF}"/>
                    </a:ext>
                  </a:extLst>
                </p:cNvPr>
                <p:cNvSpPr/>
                <p:nvPr/>
              </p:nvSpPr>
              <p:spPr bwMode="auto">
                <a:xfrm>
                  <a:off x="4376738" y="2640013"/>
                  <a:ext cx="17463" cy="30163"/>
                </a:xfrm>
                <a:custGeom>
                  <a:avLst/>
                  <a:gdLst/>
                  <a:ahLst/>
                  <a:cxnLst>
                    <a:cxn ang="0">
                      <a:pos x="35" y="4"/>
                    </a:cxn>
                    <a:cxn ang="0">
                      <a:pos x="35" y="4"/>
                    </a:cxn>
                    <a:cxn ang="0">
                      <a:pos x="33" y="13"/>
                    </a:cxn>
                    <a:cxn ang="0">
                      <a:pos x="29" y="21"/>
                    </a:cxn>
                    <a:cxn ang="0">
                      <a:pos x="20" y="37"/>
                    </a:cxn>
                    <a:cxn ang="0">
                      <a:pos x="9" y="53"/>
                    </a:cxn>
                    <a:cxn ang="0">
                      <a:pos x="5" y="60"/>
                    </a:cxn>
                    <a:cxn ang="0">
                      <a:pos x="1" y="70"/>
                    </a:cxn>
                    <a:cxn ang="0">
                      <a:pos x="1" y="70"/>
                    </a:cxn>
                    <a:cxn ang="0">
                      <a:pos x="0" y="72"/>
                    </a:cxn>
                    <a:cxn ang="0">
                      <a:pos x="1" y="74"/>
                    </a:cxn>
                    <a:cxn ang="0">
                      <a:pos x="3" y="75"/>
                    </a:cxn>
                    <a:cxn ang="0">
                      <a:pos x="4" y="76"/>
                    </a:cxn>
                    <a:cxn ang="0">
                      <a:pos x="9" y="76"/>
                    </a:cxn>
                    <a:cxn ang="0">
                      <a:pos x="11" y="75"/>
                    </a:cxn>
                    <a:cxn ang="0">
                      <a:pos x="12" y="72"/>
                    </a:cxn>
                    <a:cxn ang="0">
                      <a:pos x="12" y="72"/>
                    </a:cxn>
                    <a:cxn ang="0">
                      <a:pos x="16" y="64"/>
                    </a:cxn>
                    <a:cxn ang="0">
                      <a:pos x="20" y="55"/>
                    </a:cxn>
                    <a:cxn ang="0">
                      <a:pos x="30" y="41"/>
                    </a:cxn>
                    <a:cxn ang="0">
                      <a:pos x="39" y="25"/>
                    </a:cxn>
                    <a:cxn ang="0">
                      <a:pos x="43" y="16"/>
                    </a:cxn>
                    <a:cxn ang="0">
                      <a:pos x="46" y="8"/>
                    </a:cxn>
                    <a:cxn ang="0">
                      <a:pos x="46" y="8"/>
                    </a:cxn>
                    <a:cxn ang="0">
                      <a:pos x="46" y="6"/>
                    </a:cxn>
                    <a:cxn ang="0">
                      <a:pos x="46" y="3"/>
                    </a:cxn>
                    <a:cxn ang="0">
                      <a:pos x="42" y="0"/>
                    </a:cxn>
                    <a:cxn ang="0">
                      <a:pos x="38" y="0"/>
                    </a:cxn>
                    <a:cxn ang="0">
                      <a:pos x="37" y="3"/>
                    </a:cxn>
                    <a:cxn ang="0">
                      <a:pos x="35" y="4"/>
                    </a:cxn>
                    <a:cxn ang="0">
                      <a:pos x="35" y="4"/>
                    </a:cxn>
                  </a:cxnLst>
                  <a:rect l="0" t="0" r="r" b="b"/>
                  <a:pathLst>
                    <a:path w="46" h="76">
                      <a:moveTo>
                        <a:pt x="35" y="4"/>
                      </a:moveTo>
                      <a:lnTo>
                        <a:pt x="35" y="4"/>
                      </a:lnTo>
                      <a:lnTo>
                        <a:pt x="33" y="13"/>
                      </a:lnTo>
                      <a:lnTo>
                        <a:pt x="29" y="21"/>
                      </a:lnTo>
                      <a:lnTo>
                        <a:pt x="20" y="37"/>
                      </a:lnTo>
                      <a:lnTo>
                        <a:pt x="9" y="53"/>
                      </a:lnTo>
                      <a:lnTo>
                        <a:pt x="5" y="60"/>
                      </a:lnTo>
                      <a:lnTo>
                        <a:pt x="1" y="70"/>
                      </a:lnTo>
                      <a:lnTo>
                        <a:pt x="1" y="70"/>
                      </a:lnTo>
                      <a:lnTo>
                        <a:pt x="0" y="72"/>
                      </a:lnTo>
                      <a:lnTo>
                        <a:pt x="1" y="74"/>
                      </a:lnTo>
                      <a:lnTo>
                        <a:pt x="3" y="75"/>
                      </a:lnTo>
                      <a:lnTo>
                        <a:pt x="4" y="76"/>
                      </a:lnTo>
                      <a:lnTo>
                        <a:pt x="9" y="76"/>
                      </a:lnTo>
                      <a:lnTo>
                        <a:pt x="11" y="75"/>
                      </a:lnTo>
                      <a:lnTo>
                        <a:pt x="12" y="72"/>
                      </a:lnTo>
                      <a:lnTo>
                        <a:pt x="12" y="72"/>
                      </a:lnTo>
                      <a:lnTo>
                        <a:pt x="16" y="64"/>
                      </a:lnTo>
                      <a:lnTo>
                        <a:pt x="20" y="55"/>
                      </a:lnTo>
                      <a:lnTo>
                        <a:pt x="30" y="41"/>
                      </a:lnTo>
                      <a:lnTo>
                        <a:pt x="39" y="25"/>
                      </a:lnTo>
                      <a:lnTo>
                        <a:pt x="43" y="16"/>
                      </a:lnTo>
                      <a:lnTo>
                        <a:pt x="46" y="8"/>
                      </a:lnTo>
                      <a:lnTo>
                        <a:pt x="46" y="8"/>
                      </a:lnTo>
                      <a:lnTo>
                        <a:pt x="46" y="6"/>
                      </a:lnTo>
                      <a:lnTo>
                        <a:pt x="46" y="3"/>
                      </a:lnTo>
                      <a:lnTo>
                        <a:pt x="42" y="0"/>
                      </a:lnTo>
                      <a:lnTo>
                        <a:pt x="38" y="0"/>
                      </a:lnTo>
                      <a:lnTo>
                        <a:pt x="37" y="3"/>
                      </a:lnTo>
                      <a:lnTo>
                        <a:pt x="35" y="4"/>
                      </a:lnTo>
                      <a:lnTo>
                        <a:pt x="35"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2" name="Freeform 617">
                  <a:extLst>
                    <a:ext uri="{FF2B5EF4-FFF2-40B4-BE49-F238E27FC236}">
                      <a16:creationId xmlns:a16="http://schemas.microsoft.com/office/drawing/2014/main" id="{082394D0-0147-442B-A18D-9B641962E667}"/>
                    </a:ext>
                  </a:extLst>
                </p:cNvPr>
                <p:cNvSpPr/>
                <p:nvPr/>
              </p:nvSpPr>
              <p:spPr bwMode="auto">
                <a:xfrm>
                  <a:off x="4391026" y="2640013"/>
                  <a:ext cx="50800" cy="76200"/>
                </a:xfrm>
                <a:custGeom>
                  <a:avLst/>
                  <a:gdLst/>
                  <a:ahLst/>
                  <a:cxnLst>
                    <a:cxn ang="0">
                      <a:pos x="122" y="0"/>
                    </a:cxn>
                    <a:cxn ang="0">
                      <a:pos x="113" y="4"/>
                    </a:cxn>
                    <a:cxn ang="0">
                      <a:pos x="106" y="12"/>
                    </a:cxn>
                    <a:cxn ang="0">
                      <a:pos x="97" y="30"/>
                    </a:cxn>
                    <a:cxn ang="0">
                      <a:pos x="89" y="47"/>
                    </a:cxn>
                    <a:cxn ang="0">
                      <a:pos x="71" y="79"/>
                    </a:cxn>
                    <a:cxn ang="0">
                      <a:pos x="59" y="93"/>
                    </a:cxn>
                    <a:cxn ang="0">
                      <a:pos x="57" y="97"/>
                    </a:cxn>
                    <a:cxn ang="0">
                      <a:pos x="59" y="101"/>
                    </a:cxn>
                    <a:cxn ang="0">
                      <a:pos x="58" y="106"/>
                    </a:cxn>
                    <a:cxn ang="0">
                      <a:pos x="57" y="110"/>
                    </a:cxn>
                    <a:cxn ang="0">
                      <a:pos x="48" y="125"/>
                    </a:cxn>
                    <a:cxn ang="0">
                      <a:pos x="32" y="143"/>
                    </a:cxn>
                    <a:cxn ang="0">
                      <a:pos x="16" y="164"/>
                    </a:cxn>
                    <a:cxn ang="0">
                      <a:pos x="0" y="186"/>
                    </a:cxn>
                    <a:cxn ang="0">
                      <a:pos x="0" y="189"/>
                    </a:cxn>
                    <a:cxn ang="0">
                      <a:pos x="3" y="194"/>
                    </a:cxn>
                    <a:cxn ang="0">
                      <a:pos x="10" y="194"/>
                    </a:cxn>
                    <a:cxn ang="0">
                      <a:pos x="11" y="191"/>
                    </a:cxn>
                    <a:cxn ang="0">
                      <a:pos x="20" y="179"/>
                    </a:cxn>
                    <a:cxn ang="0">
                      <a:pos x="29" y="168"/>
                    </a:cxn>
                    <a:cxn ang="0">
                      <a:pos x="45" y="144"/>
                    </a:cxn>
                    <a:cxn ang="0">
                      <a:pos x="50" y="136"/>
                    </a:cxn>
                    <a:cxn ang="0">
                      <a:pos x="65" y="122"/>
                    </a:cxn>
                    <a:cxn ang="0">
                      <a:pos x="68" y="114"/>
                    </a:cxn>
                    <a:cxn ang="0">
                      <a:pos x="68" y="104"/>
                    </a:cxn>
                    <a:cxn ang="0">
                      <a:pos x="68" y="102"/>
                    </a:cxn>
                    <a:cxn ang="0">
                      <a:pos x="70" y="102"/>
                    </a:cxn>
                    <a:cxn ang="0">
                      <a:pos x="72" y="98"/>
                    </a:cxn>
                    <a:cxn ang="0">
                      <a:pos x="72" y="96"/>
                    </a:cxn>
                    <a:cxn ang="0">
                      <a:pos x="88" y="75"/>
                    </a:cxn>
                    <a:cxn ang="0">
                      <a:pos x="100" y="53"/>
                    </a:cxn>
                    <a:cxn ang="0">
                      <a:pos x="104" y="42"/>
                    </a:cxn>
                    <a:cxn ang="0">
                      <a:pos x="113" y="23"/>
                    </a:cxn>
                    <a:cxn ang="0">
                      <a:pos x="121" y="13"/>
                    </a:cxn>
                    <a:cxn ang="0">
                      <a:pos x="125" y="12"/>
                    </a:cxn>
                    <a:cxn ang="0">
                      <a:pos x="129" y="9"/>
                    </a:cxn>
                    <a:cxn ang="0">
                      <a:pos x="129" y="6"/>
                    </a:cxn>
                    <a:cxn ang="0">
                      <a:pos x="125" y="0"/>
                    </a:cxn>
                    <a:cxn ang="0">
                      <a:pos x="122" y="0"/>
                    </a:cxn>
                  </a:cxnLst>
                  <a:rect l="0" t="0" r="r" b="b"/>
                  <a:pathLst>
                    <a:path w="130" h="194">
                      <a:moveTo>
                        <a:pt x="122" y="0"/>
                      </a:moveTo>
                      <a:lnTo>
                        <a:pt x="122" y="0"/>
                      </a:lnTo>
                      <a:lnTo>
                        <a:pt x="118" y="2"/>
                      </a:lnTo>
                      <a:lnTo>
                        <a:pt x="113" y="4"/>
                      </a:lnTo>
                      <a:lnTo>
                        <a:pt x="110" y="8"/>
                      </a:lnTo>
                      <a:lnTo>
                        <a:pt x="106" y="12"/>
                      </a:lnTo>
                      <a:lnTo>
                        <a:pt x="101" y="21"/>
                      </a:lnTo>
                      <a:lnTo>
                        <a:pt x="97" y="30"/>
                      </a:lnTo>
                      <a:lnTo>
                        <a:pt x="97" y="30"/>
                      </a:lnTo>
                      <a:lnTo>
                        <a:pt x="89" y="47"/>
                      </a:lnTo>
                      <a:lnTo>
                        <a:pt x="80" y="63"/>
                      </a:lnTo>
                      <a:lnTo>
                        <a:pt x="71" y="79"/>
                      </a:lnTo>
                      <a:lnTo>
                        <a:pt x="59" y="93"/>
                      </a:lnTo>
                      <a:lnTo>
                        <a:pt x="59" y="93"/>
                      </a:lnTo>
                      <a:lnTo>
                        <a:pt x="58" y="96"/>
                      </a:lnTo>
                      <a:lnTo>
                        <a:pt x="57" y="97"/>
                      </a:lnTo>
                      <a:lnTo>
                        <a:pt x="59" y="101"/>
                      </a:lnTo>
                      <a:lnTo>
                        <a:pt x="59" y="101"/>
                      </a:lnTo>
                      <a:lnTo>
                        <a:pt x="58" y="104"/>
                      </a:lnTo>
                      <a:lnTo>
                        <a:pt x="58" y="106"/>
                      </a:lnTo>
                      <a:lnTo>
                        <a:pt x="58" y="106"/>
                      </a:lnTo>
                      <a:lnTo>
                        <a:pt x="57" y="110"/>
                      </a:lnTo>
                      <a:lnTo>
                        <a:pt x="55" y="115"/>
                      </a:lnTo>
                      <a:lnTo>
                        <a:pt x="48" y="125"/>
                      </a:lnTo>
                      <a:lnTo>
                        <a:pt x="40" y="135"/>
                      </a:lnTo>
                      <a:lnTo>
                        <a:pt x="32" y="143"/>
                      </a:lnTo>
                      <a:lnTo>
                        <a:pt x="32" y="143"/>
                      </a:lnTo>
                      <a:lnTo>
                        <a:pt x="16" y="164"/>
                      </a:lnTo>
                      <a:lnTo>
                        <a:pt x="8" y="174"/>
                      </a:lnTo>
                      <a:lnTo>
                        <a:pt x="0" y="186"/>
                      </a:lnTo>
                      <a:lnTo>
                        <a:pt x="0" y="186"/>
                      </a:lnTo>
                      <a:lnTo>
                        <a:pt x="0" y="189"/>
                      </a:lnTo>
                      <a:lnTo>
                        <a:pt x="0" y="190"/>
                      </a:lnTo>
                      <a:lnTo>
                        <a:pt x="3" y="194"/>
                      </a:lnTo>
                      <a:lnTo>
                        <a:pt x="7" y="194"/>
                      </a:lnTo>
                      <a:lnTo>
                        <a:pt x="10" y="194"/>
                      </a:lnTo>
                      <a:lnTo>
                        <a:pt x="11" y="191"/>
                      </a:lnTo>
                      <a:lnTo>
                        <a:pt x="11" y="191"/>
                      </a:lnTo>
                      <a:lnTo>
                        <a:pt x="15" y="185"/>
                      </a:lnTo>
                      <a:lnTo>
                        <a:pt x="20" y="179"/>
                      </a:lnTo>
                      <a:lnTo>
                        <a:pt x="29" y="168"/>
                      </a:lnTo>
                      <a:lnTo>
                        <a:pt x="29" y="168"/>
                      </a:lnTo>
                      <a:lnTo>
                        <a:pt x="40" y="152"/>
                      </a:lnTo>
                      <a:lnTo>
                        <a:pt x="45" y="144"/>
                      </a:lnTo>
                      <a:lnTo>
                        <a:pt x="50" y="136"/>
                      </a:lnTo>
                      <a:lnTo>
                        <a:pt x="50" y="136"/>
                      </a:lnTo>
                      <a:lnTo>
                        <a:pt x="58" y="130"/>
                      </a:lnTo>
                      <a:lnTo>
                        <a:pt x="65" y="122"/>
                      </a:lnTo>
                      <a:lnTo>
                        <a:pt x="66" y="118"/>
                      </a:lnTo>
                      <a:lnTo>
                        <a:pt x="68" y="114"/>
                      </a:lnTo>
                      <a:lnTo>
                        <a:pt x="68" y="109"/>
                      </a:lnTo>
                      <a:lnTo>
                        <a:pt x="68" y="104"/>
                      </a:lnTo>
                      <a:lnTo>
                        <a:pt x="68" y="104"/>
                      </a:lnTo>
                      <a:lnTo>
                        <a:pt x="68" y="102"/>
                      </a:lnTo>
                      <a:lnTo>
                        <a:pt x="68" y="102"/>
                      </a:lnTo>
                      <a:lnTo>
                        <a:pt x="70" y="102"/>
                      </a:lnTo>
                      <a:lnTo>
                        <a:pt x="71" y="100"/>
                      </a:lnTo>
                      <a:lnTo>
                        <a:pt x="72" y="98"/>
                      </a:lnTo>
                      <a:lnTo>
                        <a:pt x="72" y="96"/>
                      </a:lnTo>
                      <a:lnTo>
                        <a:pt x="72" y="96"/>
                      </a:lnTo>
                      <a:lnTo>
                        <a:pt x="80" y="85"/>
                      </a:lnTo>
                      <a:lnTo>
                        <a:pt x="88" y="75"/>
                      </a:lnTo>
                      <a:lnTo>
                        <a:pt x="95" y="64"/>
                      </a:lnTo>
                      <a:lnTo>
                        <a:pt x="100" y="53"/>
                      </a:lnTo>
                      <a:lnTo>
                        <a:pt x="100" y="53"/>
                      </a:lnTo>
                      <a:lnTo>
                        <a:pt x="104" y="42"/>
                      </a:lnTo>
                      <a:lnTo>
                        <a:pt x="109" y="29"/>
                      </a:lnTo>
                      <a:lnTo>
                        <a:pt x="113" y="23"/>
                      </a:lnTo>
                      <a:lnTo>
                        <a:pt x="117" y="17"/>
                      </a:lnTo>
                      <a:lnTo>
                        <a:pt x="121" y="13"/>
                      </a:lnTo>
                      <a:lnTo>
                        <a:pt x="125" y="12"/>
                      </a:lnTo>
                      <a:lnTo>
                        <a:pt x="125" y="12"/>
                      </a:lnTo>
                      <a:lnTo>
                        <a:pt x="127" y="11"/>
                      </a:lnTo>
                      <a:lnTo>
                        <a:pt x="129" y="9"/>
                      </a:lnTo>
                      <a:lnTo>
                        <a:pt x="130" y="7"/>
                      </a:lnTo>
                      <a:lnTo>
                        <a:pt x="129" y="6"/>
                      </a:lnTo>
                      <a:lnTo>
                        <a:pt x="127" y="2"/>
                      </a:lnTo>
                      <a:lnTo>
                        <a:pt x="125" y="0"/>
                      </a:lnTo>
                      <a:lnTo>
                        <a:pt x="122" y="0"/>
                      </a:lnTo>
                      <a:lnTo>
                        <a:pt x="122"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3" name="Freeform 618">
                  <a:extLst>
                    <a:ext uri="{FF2B5EF4-FFF2-40B4-BE49-F238E27FC236}">
                      <a16:creationId xmlns:a16="http://schemas.microsoft.com/office/drawing/2014/main" id="{2B6D8D86-45D5-4AC9-943F-94AEA825C45C}"/>
                    </a:ext>
                  </a:extLst>
                </p:cNvPr>
                <p:cNvSpPr/>
                <p:nvPr/>
              </p:nvSpPr>
              <p:spPr bwMode="auto">
                <a:xfrm>
                  <a:off x="4448176" y="2643188"/>
                  <a:ext cx="25400" cy="31750"/>
                </a:xfrm>
                <a:custGeom>
                  <a:avLst/>
                  <a:gdLst/>
                  <a:ahLst/>
                  <a:cxnLst>
                    <a:cxn ang="0">
                      <a:pos x="54" y="5"/>
                    </a:cxn>
                    <a:cxn ang="0">
                      <a:pos x="54" y="5"/>
                    </a:cxn>
                    <a:cxn ang="0">
                      <a:pos x="53" y="11"/>
                    </a:cxn>
                    <a:cxn ang="0">
                      <a:pos x="49" y="16"/>
                    </a:cxn>
                    <a:cxn ang="0">
                      <a:pos x="41" y="24"/>
                    </a:cxn>
                    <a:cxn ang="0">
                      <a:pos x="41" y="24"/>
                    </a:cxn>
                    <a:cxn ang="0">
                      <a:pos x="34" y="30"/>
                    </a:cxn>
                    <a:cxn ang="0">
                      <a:pos x="29" y="38"/>
                    </a:cxn>
                    <a:cxn ang="0">
                      <a:pos x="29" y="38"/>
                    </a:cxn>
                    <a:cxn ang="0">
                      <a:pos x="15" y="54"/>
                    </a:cxn>
                    <a:cxn ang="0">
                      <a:pos x="7" y="62"/>
                    </a:cxn>
                    <a:cxn ang="0">
                      <a:pos x="2" y="71"/>
                    </a:cxn>
                    <a:cxn ang="0">
                      <a:pos x="2" y="71"/>
                    </a:cxn>
                    <a:cxn ang="0">
                      <a:pos x="0" y="73"/>
                    </a:cxn>
                    <a:cxn ang="0">
                      <a:pos x="2" y="76"/>
                    </a:cxn>
                    <a:cxn ang="0">
                      <a:pos x="4" y="79"/>
                    </a:cxn>
                    <a:cxn ang="0">
                      <a:pos x="8" y="80"/>
                    </a:cxn>
                    <a:cxn ang="0">
                      <a:pos x="10" y="79"/>
                    </a:cxn>
                    <a:cxn ang="0">
                      <a:pos x="11" y="77"/>
                    </a:cxn>
                    <a:cxn ang="0">
                      <a:pos x="11" y="77"/>
                    </a:cxn>
                    <a:cxn ang="0">
                      <a:pos x="19" y="67"/>
                    </a:cxn>
                    <a:cxn ang="0">
                      <a:pos x="27" y="58"/>
                    </a:cxn>
                    <a:cxn ang="0">
                      <a:pos x="34" y="49"/>
                    </a:cxn>
                    <a:cxn ang="0">
                      <a:pos x="42" y="39"/>
                    </a:cxn>
                    <a:cxn ang="0">
                      <a:pos x="42" y="39"/>
                    </a:cxn>
                    <a:cxn ang="0">
                      <a:pos x="49" y="32"/>
                    </a:cxn>
                    <a:cxn ang="0">
                      <a:pos x="57" y="24"/>
                    </a:cxn>
                    <a:cxn ang="0">
                      <a:pos x="62" y="16"/>
                    </a:cxn>
                    <a:cxn ang="0">
                      <a:pos x="64" y="11"/>
                    </a:cxn>
                    <a:cxn ang="0">
                      <a:pos x="66" y="5"/>
                    </a:cxn>
                    <a:cxn ang="0">
                      <a:pos x="66" y="5"/>
                    </a:cxn>
                    <a:cxn ang="0">
                      <a:pos x="66" y="3"/>
                    </a:cxn>
                    <a:cxn ang="0">
                      <a:pos x="64" y="1"/>
                    </a:cxn>
                    <a:cxn ang="0">
                      <a:pos x="62" y="0"/>
                    </a:cxn>
                    <a:cxn ang="0">
                      <a:pos x="61" y="0"/>
                    </a:cxn>
                    <a:cxn ang="0">
                      <a:pos x="57" y="1"/>
                    </a:cxn>
                    <a:cxn ang="0">
                      <a:pos x="55" y="3"/>
                    </a:cxn>
                    <a:cxn ang="0">
                      <a:pos x="54" y="5"/>
                    </a:cxn>
                    <a:cxn ang="0">
                      <a:pos x="54" y="5"/>
                    </a:cxn>
                  </a:cxnLst>
                  <a:rect l="0" t="0" r="r" b="b"/>
                  <a:pathLst>
                    <a:path w="66" h="80">
                      <a:moveTo>
                        <a:pt x="54" y="5"/>
                      </a:moveTo>
                      <a:lnTo>
                        <a:pt x="54" y="5"/>
                      </a:lnTo>
                      <a:lnTo>
                        <a:pt x="53" y="11"/>
                      </a:lnTo>
                      <a:lnTo>
                        <a:pt x="49" y="16"/>
                      </a:lnTo>
                      <a:lnTo>
                        <a:pt x="41" y="24"/>
                      </a:lnTo>
                      <a:lnTo>
                        <a:pt x="41" y="24"/>
                      </a:lnTo>
                      <a:lnTo>
                        <a:pt x="34" y="30"/>
                      </a:lnTo>
                      <a:lnTo>
                        <a:pt x="29" y="38"/>
                      </a:lnTo>
                      <a:lnTo>
                        <a:pt x="29" y="38"/>
                      </a:lnTo>
                      <a:lnTo>
                        <a:pt x="15" y="54"/>
                      </a:lnTo>
                      <a:lnTo>
                        <a:pt x="7" y="62"/>
                      </a:lnTo>
                      <a:lnTo>
                        <a:pt x="2" y="71"/>
                      </a:lnTo>
                      <a:lnTo>
                        <a:pt x="2" y="71"/>
                      </a:lnTo>
                      <a:lnTo>
                        <a:pt x="0" y="73"/>
                      </a:lnTo>
                      <a:lnTo>
                        <a:pt x="2" y="76"/>
                      </a:lnTo>
                      <a:lnTo>
                        <a:pt x="4" y="79"/>
                      </a:lnTo>
                      <a:lnTo>
                        <a:pt x="8" y="80"/>
                      </a:lnTo>
                      <a:lnTo>
                        <a:pt x="10" y="79"/>
                      </a:lnTo>
                      <a:lnTo>
                        <a:pt x="11" y="77"/>
                      </a:lnTo>
                      <a:lnTo>
                        <a:pt x="11" y="77"/>
                      </a:lnTo>
                      <a:lnTo>
                        <a:pt x="19" y="67"/>
                      </a:lnTo>
                      <a:lnTo>
                        <a:pt x="27" y="58"/>
                      </a:lnTo>
                      <a:lnTo>
                        <a:pt x="34" y="49"/>
                      </a:lnTo>
                      <a:lnTo>
                        <a:pt x="42" y="39"/>
                      </a:lnTo>
                      <a:lnTo>
                        <a:pt x="42" y="39"/>
                      </a:lnTo>
                      <a:lnTo>
                        <a:pt x="49" y="32"/>
                      </a:lnTo>
                      <a:lnTo>
                        <a:pt x="57" y="24"/>
                      </a:lnTo>
                      <a:lnTo>
                        <a:pt x="62" y="16"/>
                      </a:lnTo>
                      <a:lnTo>
                        <a:pt x="64" y="11"/>
                      </a:lnTo>
                      <a:lnTo>
                        <a:pt x="66" y="5"/>
                      </a:lnTo>
                      <a:lnTo>
                        <a:pt x="66" y="5"/>
                      </a:lnTo>
                      <a:lnTo>
                        <a:pt x="66" y="3"/>
                      </a:lnTo>
                      <a:lnTo>
                        <a:pt x="64" y="1"/>
                      </a:lnTo>
                      <a:lnTo>
                        <a:pt x="62" y="0"/>
                      </a:lnTo>
                      <a:lnTo>
                        <a:pt x="61" y="0"/>
                      </a:lnTo>
                      <a:lnTo>
                        <a:pt x="57" y="1"/>
                      </a:lnTo>
                      <a:lnTo>
                        <a:pt x="55" y="3"/>
                      </a:lnTo>
                      <a:lnTo>
                        <a:pt x="54" y="5"/>
                      </a:lnTo>
                      <a:lnTo>
                        <a:pt x="54"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4" name="Freeform 619">
                  <a:extLst>
                    <a:ext uri="{FF2B5EF4-FFF2-40B4-BE49-F238E27FC236}">
                      <a16:creationId xmlns:a16="http://schemas.microsoft.com/office/drawing/2014/main" id="{CAA8C224-5CD1-4D82-8060-7AB8D534487A}"/>
                    </a:ext>
                  </a:extLst>
                </p:cNvPr>
                <p:cNvSpPr/>
                <p:nvPr/>
              </p:nvSpPr>
              <p:spPr bwMode="auto">
                <a:xfrm>
                  <a:off x="4492626" y="2641600"/>
                  <a:ext cx="17463" cy="31750"/>
                </a:xfrm>
                <a:custGeom>
                  <a:avLst/>
                  <a:gdLst/>
                  <a:ahLst/>
                  <a:cxnLst>
                    <a:cxn ang="0">
                      <a:pos x="34" y="3"/>
                    </a:cxn>
                    <a:cxn ang="0">
                      <a:pos x="34" y="3"/>
                    </a:cxn>
                    <a:cxn ang="0">
                      <a:pos x="30" y="11"/>
                    </a:cxn>
                    <a:cxn ang="0">
                      <a:pos x="26" y="20"/>
                    </a:cxn>
                    <a:cxn ang="0">
                      <a:pos x="23" y="30"/>
                    </a:cxn>
                    <a:cxn ang="0">
                      <a:pos x="19" y="38"/>
                    </a:cxn>
                    <a:cxn ang="0">
                      <a:pos x="19" y="38"/>
                    </a:cxn>
                    <a:cxn ang="0">
                      <a:pos x="0" y="71"/>
                    </a:cxn>
                    <a:cxn ang="0">
                      <a:pos x="0" y="71"/>
                    </a:cxn>
                    <a:cxn ang="0">
                      <a:pos x="0" y="73"/>
                    </a:cxn>
                    <a:cxn ang="0">
                      <a:pos x="0" y="76"/>
                    </a:cxn>
                    <a:cxn ang="0">
                      <a:pos x="2" y="79"/>
                    </a:cxn>
                    <a:cxn ang="0">
                      <a:pos x="6" y="80"/>
                    </a:cxn>
                    <a:cxn ang="0">
                      <a:pos x="9" y="79"/>
                    </a:cxn>
                    <a:cxn ang="0">
                      <a:pos x="10" y="77"/>
                    </a:cxn>
                    <a:cxn ang="0">
                      <a:pos x="10" y="77"/>
                    </a:cxn>
                    <a:cxn ang="0">
                      <a:pos x="28" y="45"/>
                    </a:cxn>
                    <a:cxn ang="0">
                      <a:pos x="28" y="45"/>
                    </a:cxn>
                    <a:cxn ang="0">
                      <a:pos x="32" y="36"/>
                    </a:cxn>
                    <a:cxn ang="0">
                      <a:pos x="36" y="26"/>
                    </a:cxn>
                    <a:cxn ang="0">
                      <a:pos x="40" y="17"/>
                    </a:cxn>
                    <a:cxn ang="0">
                      <a:pos x="44" y="8"/>
                    </a:cxn>
                    <a:cxn ang="0">
                      <a:pos x="44" y="8"/>
                    </a:cxn>
                    <a:cxn ang="0">
                      <a:pos x="45" y="7"/>
                    </a:cxn>
                    <a:cxn ang="0">
                      <a:pos x="45" y="4"/>
                    </a:cxn>
                    <a:cxn ang="0">
                      <a:pos x="44" y="3"/>
                    </a:cxn>
                    <a:cxn ang="0">
                      <a:pos x="43" y="2"/>
                    </a:cxn>
                    <a:cxn ang="0">
                      <a:pos x="37" y="0"/>
                    </a:cxn>
                    <a:cxn ang="0">
                      <a:pos x="36" y="2"/>
                    </a:cxn>
                    <a:cxn ang="0">
                      <a:pos x="34" y="3"/>
                    </a:cxn>
                    <a:cxn ang="0">
                      <a:pos x="34" y="3"/>
                    </a:cxn>
                  </a:cxnLst>
                  <a:rect l="0" t="0" r="r" b="b"/>
                  <a:pathLst>
                    <a:path w="45" h="80">
                      <a:moveTo>
                        <a:pt x="34" y="3"/>
                      </a:moveTo>
                      <a:lnTo>
                        <a:pt x="34" y="3"/>
                      </a:lnTo>
                      <a:lnTo>
                        <a:pt x="30" y="11"/>
                      </a:lnTo>
                      <a:lnTo>
                        <a:pt x="26" y="20"/>
                      </a:lnTo>
                      <a:lnTo>
                        <a:pt x="23" y="30"/>
                      </a:lnTo>
                      <a:lnTo>
                        <a:pt x="19" y="38"/>
                      </a:lnTo>
                      <a:lnTo>
                        <a:pt x="19" y="38"/>
                      </a:lnTo>
                      <a:lnTo>
                        <a:pt x="0" y="71"/>
                      </a:lnTo>
                      <a:lnTo>
                        <a:pt x="0" y="71"/>
                      </a:lnTo>
                      <a:lnTo>
                        <a:pt x="0" y="73"/>
                      </a:lnTo>
                      <a:lnTo>
                        <a:pt x="0" y="76"/>
                      </a:lnTo>
                      <a:lnTo>
                        <a:pt x="2" y="79"/>
                      </a:lnTo>
                      <a:lnTo>
                        <a:pt x="6" y="80"/>
                      </a:lnTo>
                      <a:lnTo>
                        <a:pt x="9" y="79"/>
                      </a:lnTo>
                      <a:lnTo>
                        <a:pt x="10" y="77"/>
                      </a:lnTo>
                      <a:lnTo>
                        <a:pt x="10" y="77"/>
                      </a:lnTo>
                      <a:lnTo>
                        <a:pt x="28" y="45"/>
                      </a:lnTo>
                      <a:lnTo>
                        <a:pt x="28" y="45"/>
                      </a:lnTo>
                      <a:lnTo>
                        <a:pt x="32" y="36"/>
                      </a:lnTo>
                      <a:lnTo>
                        <a:pt x="36" y="26"/>
                      </a:lnTo>
                      <a:lnTo>
                        <a:pt x="40" y="17"/>
                      </a:lnTo>
                      <a:lnTo>
                        <a:pt x="44" y="8"/>
                      </a:lnTo>
                      <a:lnTo>
                        <a:pt x="44" y="8"/>
                      </a:lnTo>
                      <a:lnTo>
                        <a:pt x="45" y="7"/>
                      </a:lnTo>
                      <a:lnTo>
                        <a:pt x="45" y="4"/>
                      </a:lnTo>
                      <a:lnTo>
                        <a:pt x="44" y="3"/>
                      </a:lnTo>
                      <a:lnTo>
                        <a:pt x="43" y="2"/>
                      </a:lnTo>
                      <a:lnTo>
                        <a:pt x="37" y="0"/>
                      </a:lnTo>
                      <a:lnTo>
                        <a:pt x="36" y="2"/>
                      </a:lnTo>
                      <a:lnTo>
                        <a:pt x="34" y="3"/>
                      </a:lnTo>
                      <a:lnTo>
                        <a:pt x="34"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5" name="Freeform 620">
                  <a:extLst>
                    <a:ext uri="{FF2B5EF4-FFF2-40B4-BE49-F238E27FC236}">
                      <a16:creationId xmlns:a16="http://schemas.microsoft.com/office/drawing/2014/main" id="{293952BF-F2A3-4D80-B25E-FE9CB4E1BA67}"/>
                    </a:ext>
                  </a:extLst>
                </p:cNvPr>
                <p:cNvSpPr/>
                <p:nvPr/>
              </p:nvSpPr>
              <p:spPr bwMode="auto">
                <a:xfrm>
                  <a:off x="4176713" y="2681288"/>
                  <a:ext cx="25400" cy="34925"/>
                </a:xfrm>
                <a:custGeom>
                  <a:avLst/>
                  <a:gdLst/>
                  <a:ahLst/>
                  <a:cxnLst>
                    <a:cxn ang="0">
                      <a:pos x="55" y="3"/>
                    </a:cxn>
                    <a:cxn ang="0">
                      <a:pos x="55" y="3"/>
                    </a:cxn>
                    <a:cxn ang="0">
                      <a:pos x="38" y="20"/>
                    </a:cxn>
                    <a:cxn ang="0">
                      <a:pos x="32" y="29"/>
                    </a:cxn>
                    <a:cxn ang="0">
                      <a:pos x="25" y="38"/>
                    </a:cxn>
                    <a:cxn ang="0">
                      <a:pos x="25" y="38"/>
                    </a:cxn>
                    <a:cxn ang="0">
                      <a:pos x="19" y="49"/>
                    </a:cxn>
                    <a:cxn ang="0">
                      <a:pos x="11" y="59"/>
                    </a:cxn>
                    <a:cxn ang="0">
                      <a:pos x="4" y="70"/>
                    </a:cxn>
                    <a:cxn ang="0">
                      <a:pos x="0" y="81"/>
                    </a:cxn>
                    <a:cxn ang="0">
                      <a:pos x="0" y="81"/>
                    </a:cxn>
                    <a:cxn ang="0">
                      <a:pos x="0" y="84"/>
                    </a:cxn>
                    <a:cxn ang="0">
                      <a:pos x="0" y="85"/>
                    </a:cxn>
                    <a:cxn ang="0">
                      <a:pos x="4" y="88"/>
                    </a:cxn>
                    <a:cxn ang="0">
                      <a:pos x="8" y="88"/>
                    </a:cxn>
                    <a:cxn ang="0">
                      <a:pos x="9" y="87"/>
                    </a:cxn>
                    <a:cxn ang="0">
                      <a:pos x="11" y="84"/>
                    </a:cxn>
                    <a:cxn ang="0">
                      <a:pos x="11" y="84"/>
                    </a:cxn>
                    <a:cxn ang="0">
                      <a:pos x="15" y="75"/>
                    </a:cxn>
                    <a:cxn ang="0">
                      <a:pos x="20" y="66"/>
                    </a:cxn>
                    <a:cxn ang="0">
                      <a:pos x="32" y="49"/>
                    </a:cxn>
                    <a:cxn ang="0">
                      <a:pos x="32" y="49"/>
                    </a:cxn>
                    <a:cxn ang="0">
                      <a:pos x="46" y="29"/>
                    </a:cxn>
                    <a:cxn ang="0">
                      <a:pos x="63" y="11"/>
                    </a:cxn>
                    <a:cxn ang="0">
                      <a:pos x="63" y="11"/>
                    </a:cxn>
                    <a:cxn ang="0">
                      <a:pos x="64" y="8"/>
                    </a:cxn>
                    <a:cxn ang="0">
                      <a:pos x="64" y="7"/>
                    </a:cxn>
                    <a:cxn ang="0">
                      <a:pos x="63" y="3"/>
                    </a:cxn>
                    <a:cxn ang="0">
                      <a:pos x="59" y="0"/>
                    </a:cxn>
                    <a:cxn ang="0">
                      <a:pos x="56" y="2"/>
                    </a:cxn>
                    <a:cxn ang="0">
                      <a:pos x="55" y="3"/>
                    </a:cxn>
                    <a:cxn ang="0">
                      <a:pos x="55" y="3"/>
                    </a:cxn>
                  </a:cxnLst>
                  <a:rect l="0" t="0" r="r" b="b"/>
                  <a:pathLst>
                    <a:path w="64" h="88">
                      <a:moveTo>
                        <a:pt x="55" y="3"/>
                      </a:moveTo>
                      <a:lnTo>
                        <a:pt x="55" y="3"/>
                      </a:lnTo>
                      <a:lnTo>
                        <a:pt x="38" y="20"/>
                      </a:lnTo>
                      <a:lnTo>
                        <a:pt x="32" y="29"/>
                      </a:lnTo>
                      <a:lnTo>
                        <a:pt x="25" y="38"/>
                      </a:lnTo>
                      <a:lnTo>
                        <a:pt x="25" y="38"/>
                      </a:lnTo>
                      <a:lnTo>
                        <a:pt x="19" y="49"/>
                      </a:lnTo>
                      <a:lnTo>
                        <a:pt x="11" y="59"/>
                      </a:lnTo>
                      <a:lnTo>
                        <a:pt x="4" y="70"/>
                      </a:lnTo>
                      <a:lnTo>
                        <a:pt x="0" y="81"/>
                      </a:lnTo>
                      <a:lnTo>
                        <a:pt x="0" y="81"/>
                      </a:lnTo>
                      <a:lnTo>
                        <a:pt x="0" y="84"/>
                      </a:lnTo>
                      <a:lnTo>
                        <a:pt x="0" y="85"/>
                      </a:lnTo>
                      <a:lnTo>
                        <a:pt x="4" y="88"/>
                      </a:lnTo>
                      <a:lnTo>
                        <a:pt x="8" y="88"/>
                      </a:lnTo>
                      <a:lnTo>
                        <a:pt x="9" y="87"/>
                      </a:lnTo>
                      <a:lnTo>
                        <a:pt x="11" y="84"/>
                      </a:lnTo>
                      <a:lnTo>
                        <a:pt x="11" y="84"/>
                      </a:lnTo>
                      <a:lnTo>
                        <a:pt x="15" y="75"/>
                      </a:lnTo>
                      <a:lnTo>
                        <a:pt x="20" y="66"/>
                      </a:lnTo>
                      <a:lnTo>
                        <a:pt x="32" y="49"/>
                      </a:lnTo>
                      <a:lnTo>
                        <a:pt x="32" y="49"/>
                      </a:lnTo>
                      <a:lnTo>
                        <a:pt x="46" y="29"/>
                      </a:lnTo>
                      <a:lnTo>
                        <a:pt x="63" y="11"/>
                      </a:lnTo>
                      <a:lnTo>
                        <a:pt x="63" y="11"/>
                      </a:lnTo>
                      <a:lnTo>
                        <a:pt x="64" y="8"/>
                      </a:lnTo>
                      <a:lnTo>
                        <a:pt x="64" y="7"/>
                      </a:lnTo>
                      <a:lnTo>
                        <a:pt x="63" y="3"/>
                      </a:lnTo>
                      <a:lnTo>
                        <a:pt x="59" y="0"/>
                      </a:lnTo>
                      <a:lnTo>
                        <a:pt x="56" y="2"/>
                      </a:lnTo>
                      <a:lnTo>
                        <a:pt x="55" y="3"/>
                      </a:lnTo>
                      <a:lnTo>
                        <a:pt x="55"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6" name="Freeform 621">
                  <a:extLst>
                    <a:ext uri="{FF2B5EF4-FFF2-40B4-BE49-F238E27FC236}">
                      <a16:creationId xmlns:a16="http://schemas.microsoft.com/office/drawing/2014/main" id="{07DC3910-CB0A-4B7E-92BD-59573E60B75C}"/>
                    </a:ext>
                  </a:extLst>
                </p:cNvPr>
                <p:cNvSpPr/>
                <p:nvPr/>
              </p:nvSpPr>
              <p:spPr bwMode="auto">
                <a:xfrm>
                  <a:off x="4203701" y="2681288"/>
                  <a:ext cx="30163" cy="42863"/>
                </a:xfrm>
                <a:custGeom>
                  <a:avLst/>
                  <a:gdLst/>
                  <a:ahLst/>
                  <a:cxnLst>
                    <a:cxn ang="0">
                      <a:pos x="67" y="1"/>
                    </a:cxn>
                    <a:cxn ang="0">
                      <a:pos x="67" y="1"/>
                    </a:cxn>
                    <a:cxn ang="0">
                      <a:pos x="55" y="14"/>
                    </a:cxn>
                    <a:cxn ang="0">
                      <a:pos x="45" y="27"/>
                    </a:cxn>
                    <a:cxn ang="0">
                      <a:pos x="34" y="41"/>
                    </a:cxn>
                    <a:cxn ang="0">
                      <a:pos x="25" y="56"/>
                    </a:cxn>
                    <a:cxn ang="0">
                      <a:pos x="25" y="56"/>
                    </a:cxn>
                    <a:cxn ang="0">
                      <a:pos x="16" y="73"/>
                    </a:cxn>
                    <a:cxn ang="0">
                      <a:pos x="7" y="90"/>
                    </a:cxn>
                    <a:cxn ang="0">
                      <a:pos x="7" y="90"/>
                    </a:cxn>
                    <a:cxn ang="0">
                      <a:pos x="2" y="99"/>
                    </a:cxn>
                    <a:cxn ang="0">
                      <a:pos x="0" y="103"/>
                    </a:cxn>
                    <a:cxn ang="0">
                      <a:pos x="2" y="108"/>
                    </a:cxn>
                    <a:cxn ang="0">
                      <a:pos x="2" y="108"/>
                    </a:cxn>
                    <a:cxn ang="0">
                      <a:pos x="3" y="109"/>
                    </a:cxn>
                    <a:cxn ang="0">
                      <a:pos x="5" y="111"/>
                    </a:cxn>
                    <a:cxn ang="0">
                      <a:pos x="9" y="111"/>
                    </a:cxn>
                    <a:cxn ang="0">
                      <a:pos x="9" y="111"/>
                    </a:cxn>
                    <a:cxn ang="0">
                      <a:pos x="13" y="108"/>
                    </a:cxn>
                    <a:cxn ang="0">
                      <a:pos x="13" y="108"/>
                    </a:cxn>
                    <a:cxn ang="0">
                      <a:pos x="15" y="106"/>
                    </a:cxn>
                    <a:cxn ang="0">
                      <a:pos x="16" y="103"/>
                    </a:cxn>
                    <a:cxn ang="0">
                      <a:pos x="15" y="102"/>
                    </a:cxn>
                    <a:cxn ang="0">
                      <a:pos x="13" y="100"/>
                    </a:cxn>
                    <a:cxn ang="0">
                      <a:pos x="13" y="100"/>
                    </a:cxn>
                    <a:cxn ang="0">
                      <a:pos x="22" y="83"/>
                    </a:cxn>
                    <a:cxn ang="0">
                      <a:pos x="22" y="83"/>
                    </a:cxn>
                    <a:cxn ang="0">
                      <a:pos x="30" y="70"/>
                    </a:cxn>
                    <a:cxn ang="0">
                      <a:pos x="38" y="56"/>
                    </a:cxn>
                    <a:cxn ang="0">
                      <a:pos x="38" y="56"/>
                    </a:cxn>
                    <a:cxn ang="0">
                      <a:pos x="46" y="44"/>
                    </a:cxn>
                    <a:cxn ang="0">
                      <a:pos x="55" y="31"/>
                    </a:cxn>
                    <a:cxn ang="0">
                      <a:pos x="64" y="19"/>
                    </a:cxn>
                    <a:cxn ang="0">
                      <a:pos x="75" y="9"/>
                    </a:cxn>
                    <a:cxn ang="0">
                      <a:pos x="75" y="9"/>
                    </a:cxn>
                    <a:cxn ang="0">
                      <a:pos x="76" y="6"/>
                    </a:cxn>
                    <a:cxn ang="0">
                      <a:pos x="76" y="5"/>
                    </a:cxn>
                    <a:cxn ang="0">
                      <a:pos x="75" y="1"/>
                    </a:cxn>
                    <a:cxn ang="0">
                      <a:pos x="71" y="0"/>
                    </a:cxn>
                    <a:cxn ang="0">
                      <a:pos x="68" y="0"/>
                    </a:cxn>
                    <a:cxn ang="0">
                      <a:pos x="67" y="1"/>
                    </a:cxn>
                    <a:cxn ang="0">
                      <a:pos x="67" y="1"/>
                    </a:cxn>
                  </a:cxnLst>
                  <a:rect l="0" t="0" r="r" b="b"/>
                  <a:pathLst>
                    <a:path w="76" h="111">
                      <a:moveTo>
                        <a:pt x="67" y="1"/>
                      </a:moveTo>
                      <a:lnTo>
                        <a:pt x="67" y="1"/>
                      </a:lnTo>
                      <a:lnTo>
                        <a:pt x="55" y="14"/>
                      </a:lnTo>
                      <a:lnTo>
                        <a:pt x="45" y="27"/>
                      </a:lnTo>
                      <a:lnTo>
                        <a:pt x="34" y="41"/>
                      </a:lnTo>
                      <a:lnTo>
                        <a:pt x="25" y="56"/>
                      </a:lnTo>
                      <a:lnTo>
                        <a:pt x="25" y="56"/>
                      </a:lnTo>
                      <a:lnTo>
                        <a:pt x="16" y="73"/>
                      </a:lnTo>
                      <a:lnTo>
                        <a:pt x="7" y="90"/>
                      </a:lnTo>
                      <a:lnTo>
                        <a:pt x="7" y="90"/>
                      </a:lnTo>
                      <a:lnTo>
                        <a:pt x="2" y="99"/>
                      </a:lnTo>
                      <a:lnTo>
                        <a:pt x="0" y="103"/>
                      </a:lnTo>
                      <a:lnTo>
                        <a:pt x="2" y="108"/>
                      </a:lnTo>
                      <a:lnTo>
                        <a:pt x="2" y="108"/>
                      </a:lnTo>
                      <a:lnTo>
                        <a:pt x="3" y="109"/>
                      </a:lnTo>
                      <a:lnTo>
                        <a:pt x="5" y="111"/>
                      </a:lnTo>
                      <a:lnTo>
                        <a:pt x="9" y="111"/>
                      </a:lnTo>
                      <a:lnTo>
                        <a:pt x="9" y="111"/>
                      </a:lnTo>
                      <a:lnTo>
                        <a:pt x="13" y="108"/>
                      </a:lnTo>
                      <a:lnTo>
                        <a:pt x="13" y="108"/>
                      </a:lnTo>
                      <a:lnTo>
                        <a:pt x="15" y="106"/>
                      </a:lnTo>
                      <a:lnTo>
                        <a:pt x="16" y="103"/>
                      </a:lnTo>
                      <a:lnTo>
                        <a:pt x="15" y="102"/>
                      </a:lnTo>
                      <a:lnTo>
                        <a:pt x="13" y="100"/>
                      </a:lnTo>
                      <a:lnTo>
                        <a:pt x="13" y="100"/>
                      </a:lnTo>
                      <a:lnTo>
                        <a:pt x="22" y="83"/>
                      </a:lnTo>
                      <a:lnTo>
                        <a:pt x="22" y="83"/>
                      </a:lnTo>
                      <a:lnTo>
                        <a:pt x="30" y="70"/>
                      </a:lnTo>
                      <a:lnTo>
                        <a:pt x="38" y="56"/>
                      </a:lnTo>
                      <a:lnTo>
                        <a:pt x="38" y="56"/>
                      </a:lnTo>
                      <a:lnTo>
                        <a:pt x="46" y="44"/>
                      </a:lnTo>
                      <a:lnTo>
                        <a:pt x="55" y="31"/>
                      </a:lnTo>
                      <a:lnTo>
                        <a:pt x="64" y="19"/>
                      </a:lnTo>
                      <a:lnTo>
                        <a:pt x="75" y="9"/>
                      </a:lnTo>
                      <a:lnTo>
                        <a:pt x="75" y="9"/>
                      </a:lnTo>
                      <a:lnTo>
                        <a:pt x="76" y="6"/>
                      </a:lnTo>
                      <a:lnTo>
                        <a:pt x="76" y="5"/>
                      </a:lnTo>
                      <a:lnTo>
                        <a:pt x="75" y="1"/>
                      </a:lnTo>
                      <a:lnTo>
                        <a:pt x="71" y="0"/>
                      </a:lnTo>
                      <a:lnTo>
                        <a:pt x="68" y="0"/>
                      </a:lnTo>
                      <a:lnTo>
                        <a:pt x="67" y="1"/>
                      </a:lnTo>
                      <a:lnTo>
                        <a:pt x="67"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7" name="Freeform 622">
                  <a:extLst>
                    <a:ext uri="{FF2B5EF4-FFF2-40B4-BE49-F238E27FC236}">
                      <a16:creationId xmlns:a16="http://schemas.microsoft.com/office/drawing/2014/main" id="{3A42D28B-3F56-4BF5-9B39-1D57EA521083}"/>
                    </a:ext>
                  </a:extLst>
                </p:cNvPr>
                <p:cNvSpPr/>
                <p:nvPr/>
              </p:nvSpPr>
              <p:spPr bwMode="auto">
                <a:xfrm>
                  <a:off x="4230688" y="2684463"/>
                  <a:ext cx="26988" cy="38100"/>
                </a:xfrm>
                <a:custGeom>
                  <a:avLst/>
                  <a:gdLst/>
                  <a:ahLst/>
                  <a:cxnLst>
                    <a:cxn ang="0">
                      <a:pos x="58" y="0"/>
                    </a:cxn>
                    <a:cxn ang="0">
                      <a:pos x="58" y="0"/>
                    </a:cxn>
                    <a:cxn ang="0">
                      <a:pos x="49" y="6"/>
                    </a:cxn>
                    <a:cxn ang="0">
                      <a:pos x="41" y="12"/>
                    </a:cxn>
                    <a:cxn ang="0">
                      <a:pos x="36" y="20"/>
                    </a:cxn>
                    <a:cxn ang="0">
                      <a:pos x="31" y="31"/>
                    </a:cxn>
                    <a:cxn ang="0">
                      <a:pos x="31" y="31"/>
                    </a:cxn>
                    <a:cxn ang="0">
                      <a:pos x="24" y="46"/>
                    </a:cxn>
                    <a:cxn ang="0">
                      <a:pos x="17" y="61"/>
                    </a:cxn>
                    <a:cxn ang="0">
                      <a:pos x="7" y="75"/>
                    </a:cxn>
                    <a:cxn ang="0">
                      <a:pos x="0" y="89"/>
                    </a:cxn>
                    <a:cxn ang="0">
                      <a:pos x="0" y="89"/>
                    </a:cxn>
                    <a:cxn ang="0">
                      <a:pos x="0" y="95"/>
                    </a:cxn>
                    <a:cxn ang="0">
                      <a:pos x="1" y="97"/>
                    </a:cxn>
                    <a:cxn ang="0">
                      <a:pos x="5" y="99"/>
                    </a:cxn>
                    <a:cxn ang="0">
                      <a:pos x="6" y="99"/>
                    </a:cxn>
                    <a:cxn ang="0">
                      <a:pos x="9" y="97"/>
                    </a:cxn>
                    <a:cxn ang="0">
                      <a:pos x="13" y="93"/>
                    </a:cxn>
                    <a:cxn ang="0">
                      <a:pos x="13" y="93"/>
                    </a:cxn>
                    <a:cxn ang="0">
                      <a:pos x="14" y="91"/>
                    </a:cxn>
                    <a:cxn ang="0">
                      <a:pos x="14" y="88"/>
                    </a:cxn>
                    <a:cxn ang="0">
                      <a:pos x="14" y="88"/>
                    </a:cxn>
                    <a:cxn ang="0">
                      <a:pos x="26" y="67"/>
                    </a:cxn>
                    <a:cxn ang="0">
                      <a:pos x="38" y="48"/>
                    </a:cxn>
                    <a:cxn ang="0">
                      <a:pos x="38" y="48"/>
                    </a:cxn>
                    <a:cxn ang="0">
                      <a:pos x="43" y="36"/>
                    </a:cxn>
                    <a:cxn ang="0">
                      <a:pos x="47" y="27"/>
                    </a:cxn>
                    <a:cxn ang="0">
                      <a:pos x="49" y="21"/>
                    </a:cxn>
                    <a:cxn ang="0">
                      <a:pos x="53" y="17"/>
                    </a:cxn>
                    <a:cxn ang="0">
                      <a:pos x="58" y="14"/>
                    </a:cxn>
                    <a:cxn ang="0">
                      <a:pos x="65" y="11"/>
                    </a:cxn>
                    <a:cxn ang="0">
                      <a:pos x="65" y="11"/>
                    </a:cxn>
                    <a:cxn ang="0">
                      <a:pos x="66" y="8"/>
                    </a:cxn>
                    <a:cxn ang="0">
                      <a:pos x="68" y="7"/>
                    </a:cxn>
                    <a:cxn ang="0">
                      <a:pos x="68" y="6"/>
                    </a:cxn>
                    <a:cxn ang="0">
                      <a:pos x="66" y="3"/>
                    </a:cxn>
                    <a:cxn ang="0">
                      <a:pos x="64" y="0"/>
                    </a:cxn>
                    <a:cxn ang="0">
                      <a:pos x="61" y="0"/>
                    </a:cxn>
                    <a:cxn ang="0">
                      <a:pos x="58" y="0"/>
                    </a:cxn>
                    <a:cxn ang="0">
                      <a:pos x="58" y="0"/>
                    </a:cxn>
                  </a:cxnLst>
                  <a:rect l="0" t="0" r="r" b="b"/>
                  <a:pathLst>
                    <a:path w="68" h="99">
                      <a:moveTo>
                        <a:pt x="58" y="0"/>
                      </a:moveTo>
                      <a:lnTo>
                        <a:pt x="58" y="0"/>
                      </a:lnTo>
                      <a:lnTo>
                        <a:pt x="49" y="6"/>
                      </a:lnTo>
                      <a:lnTo>
                        <a:pt x="41" y="12"/>
                      </a:lnTo>
                      <a:lnTo>
                        <a:pt x="36" y="20"/>
                      </a:lnTo>
                      <a:lnTo>
                        <a:pt x="31" y="31"/>
                      </a:lnTo>
                      <a:lnTo>
                        <a:pt x="31" y="31"/>
                      </a:lnTo>
                      <a:lnTo>
                        <a:pt x="24" y="46"/>
                      </a:lnTo>
                      <a:lnTo>
                        <a:pt x="17" y="61"/>
                      </a:lnTo>
                      <a:lnTo>
                        <a:pt x="7" y="75"/>
                      </a:lnTo>
                      <a:lnTo>
                        <a:pt x="0" y="89"/>
                      </a:lnTo>
                      <a:lnTo>
                        <a:pt x="0" y="89"/>
                      </a:lnTo>
                      <a:lnTo>
                        <a:pt x="0" y="95"/>
                      </a:lnTo>
                      <a:lnTo>
                        <a:pt x="1" y="97"/>
                      </a:lnTo>
                      <a:lnTo>
                        <a:pt x="5" y="99"/>
                      </a:lnTo>
                      <a:lnTo>
                        <a:pt x="6" y="99"/>
                      </a:lnTo>
                      <a:lnTo>
                        <a:pt x="9" y="97"/>
                      </a:lnTo>
                      <a:lnTo>
                        <a:pt x="13" y="93"/>
                      </a:lnTo>
                      <a:lnTo>
                        <a:pt x="13" y="93"/>
                      </a:lnTo>
                      <a:lnTo>
                        <a:pt x="14" y="91"/>
                      </a:lnTo>
                      <a:lnTo>
                        <a:pt x="14" y="88"/>
                      </a:lnTo>
                      <a:lnTo>
                        <a:pt x="14" y="88"/>
                      </a:lnTo>
                      <a:lnTo>
                        <a:pt x="26" y="67"/>
                      </a:lnTo>
                      <a:lnTo>
                        <a:pt x="38" y="48"/>
                      </a:lnTo>
                      <a:lnTo>
                        <a:pt x="38" y="48"/>
                      </a:lnTo>
                      <a:lnTo>
                        <a:pt x="43" y="36"/>
                      </a:lnTo>
                      <a:lnTo>
                        <a:pt x="47" y="27"/>
                      </a:lnTo>
                      <a:lnTo>
                        <a:pt x="49" y="21"/>
                      </a:lnTo>
                      <a:lnTo>
                        <a:pt x="53" y="17"/>
                      </a:lnTo>
                      <a:lnTo>
                        <a:pt x="58" y="14"/>
                      </a:lnTo>
                      <a:lnTo>
                        <a:pt x="65" y="11"/>
                      </a:lnTo>
                      <a:lnTo>
                        <a:pt x="65" y="11"/>
                      </a:lnTo>
                      <a:lnTo>
                        <a:pt x="66" y="8"/>
                      </a:lnTo>
                      <a:lnTo>
                        <a:pt x="68" y="7"/>
                      </a:lnTo>
                      <a:lnTo>
                        <a:pt x="68" y="6"/>
                      </a:lnTo>
                      <a:lnTo>
                        <a:pt x="66" y="3"/>
                      </a:lnTo>
                      <a:lnTo>
                        <a:pt x="64" y="0"/>
                      </a:lnTo>
                      <a:lnTo>
                        <a:pt x="61" y="0"/>
                      </a:lnTo>
                      <a:lnTo>
                        <a:pt x="58" y="0"/>
                      </a:lnTo>
                      <a:lnTo>
                        <a:pt x="58"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8" name="Freeform 623">
                  <a:extLst>
                    <a:ext uri="{FF2B5EF4-FFF2-40B4-BE49-F238E27FC236}">
                      <a16:creationId xmlns:a16="http://schemas.microsoft.com/office/drawing/2014/main" id="{2F488F25-4C38-44F4-BA45-92BF18743F8F}"/>
                    </a:ext>
                  </a:extLst>
                </p:cNvPr>
                <p:cNvSpPr/>
                <p:nvPr/>
              </p:nvSpPr>
              <p:spPr bwMode="auto">
                <a:xfrm>
                  <a:off x="4260851" y="2681288"/>
                  <a:ext cx="33338" cy="38100"/>
                </a:xfrm>
                <a:custGeom>
                  <a:avLst/>
                  <a:gdLst/>
                  <a:ahLst/>
                  <a:cxnLst>
                    <a:cxn ang="0">
                      <a:pos x="76" y="2"/>
                    </a:cxn>
                    <a:cxn ang="0">
                      <a:pos x="76" y="2"/>
                    </a:cxn>
                    <a:cxn ang="0">
                      <a:pos x="66" y="7"/>
                    </a:cxn>
                    <a:cxn ang="0">
                      <a:pos x="62" y="9"/>
                    </a:cxn>
                    <a:cxn ang="0">
                      <a:pos x="56" y="13"/>
                    </a:cxn>
                    <a:cxn ang="0">
                      <a:pos x="56" y="13"/>
                    </a:cxn>
                    <a:cxn ang="0">
                      <a:pos x="38" y="37"/>
                    </a:cxn>
                    <a:cxn ang="0">
                      <a:pos x="38" y="37"/>
                    </a:cxn>
                    <a:cxn ang="0">
                      <a:pos x="30" y="47"/>
                    </a:cxn>
                    <a:cxn ang="0">
                      <a:pos x="24" y="59"/>
                    </a:cxn>
                    <a:cxn ang="0">
                      <a:pos x="24" y="59"/>
                    </a:cxn>
                    <a:cxn ang="0">
                      <a:pos x="18" y="67"/>
                    </a:cxn>
                    <a:cxn ang="0">
                      <a:pos x="12" y="73"/>
                    </a:cxn>
                    <a:cxn ang="0">
                      <a:pos x="7" y="80"/>
                    </a:cxn>
                    <a:cxn ang="0">
                      <a:pos x="1" y="88"/>
                    </a:cxn>
                    <a:cxn ang="0">
                      <a:pos x="1" y="88"/>
                    </a:cxn>
                    <a:cxn ang="0">
                      <a:pos x="0" y="89"/>
                    </a:cxn>
                    <a:cxn ang="0">
                      <a:pos x="1" y="92"/>
                    </a:cxn>
                    <a:cxn ang="0">
                      <a:pos x="4" y="96"/>
                    </a:cxn>
                    <a:cxn ang="0">
                      <a:pos x="8" y="96"/>
                    </a:cxn>
                    <a:cxn ang="0">
                      <a:pos x="9" y="94"/>
                    </a:cxn>
                    <a:cxn ang="0">
                      <a:pos x="12" y="93"/>
                    </a:cxn>
                    <a:cxn ang="0">
                      <a:pos x="12" y="93"/>
                    </a:cxn>
                    <a:cxn ang="0">
                      <a:pos x="16" y="88"/>
                    </a:cxn>
                    <a:cxn ang="0">
                      <a:pos x="21" y="81"/>
                    </a:cxn>
                    <a:cxn ang="0">
                      <a:pos x="26" y="76"/>
                    </a:cxn>
                    <a:cxn ang="0">
                      <a:pos x="30" y="71"/>
                    </a:cxn>
                    <a:cxn ang="0">
                      <a:pos x="30" y="71"/>
                    </a:cxn>
                    <a:cxn ang="0">
                      <a:pos x="37" y="59"/>
                    </a:cxn>
                    <a:cxn ang="0">
                      <a:pos x="43" y="47"/>
                    </a:cxn>
                    <a:cxn ang="0">
                      <a:pos x="43" y="47"/>
                    </a:cxn>
                    <a:cxn ang="0">
                      <a:pos x="52" y="38"/>
                    </a:cxn>
                    <a:cxn ang="0">
                      <a:pos x="60" y="29"/>
                    </a:cxn>
                    <a:cxn ang="0">
                      <a:pos x="60" y="29"/>
                    </a:cxn>
                    <a:cxn ang="0">
                      <a:pos x="64" y="24"/>
                    </a:cxn>
                    <a:cxn ang="0">
                      <a:pos x="69" y="19"/>
                    </a:cxn>
                    <a:cxn ang="0">
                      <a:pos x="81" y="12"/>
                    </a:cxn>
                    <a:cxn ang="0">
                      <a:pos x="81" y="12"/>
                    </a:cxn>
                    <a:cxn ang="0">
                      <a:pos x="84" y="9"/>
                    </a:cxn>
                    <a:cxn ang="0">
                      <a:pos x="84" y="8"/>
                    </a:cxn>
                    <a:cxn ang="0">
                      <a:pos x="84" y="4"/>
                    </a:cxn>
                    <a:cxn ang="0">
                      <a:pos x="80" y="2"/>
                    </a:cxn>
                    <a:cxn ang="0">
                      <a:pos x="79" y="0"/>
                    </a:cxn>
                    <a:cxn ang="0">
                      <a:pos x="76" y="2"/>
                    </a:cxn>
                    <a:cxn ang="0">
                      <a:pos x="76" y="2"/>
                    </a:cxn>
                  </a:cxnLst>
                  <a:rect l="0" t="0" r="r" b="b"/>
                  <a:pathLst>
                    <a:path w="84" h="96">
                      <a:moveTo>
                        <a:pt x="76" y="2"/>
                      </a:moveTo>
                      <a:lnTo>
                        <a:pt x="76" y="2"/>
                      </a:lnTo>
                      <a:lnTo>
                        <a:pt x="66" y="7"/>
                      </a:lnTo>
                      <a:lnTo>
                        <a:pt x="62" y="9"/>
                      </a:lnTo>
                      <a:lnTo>
                        <a:pt x="56" y="13"/>
                      </a:lnTo>
                      <a:lnTo>
                        <a:pt x="56" y="13"/>
                      </a:lnTo>
                      <a:lnTo>
                        <a:pt x="38" y="37"/>
                      </a:lnTo>
                      <a:lnTo>
                        <a:pt x="38" y="37"/>
                      </a:lnTo>
                      <a:lnTo>
                        <a:pt x="30" y="47"/>
                      </a:lnTo>
                      <a:lnTo>
                        <a:pt x="24" y="59"/>
                      </a:lnTo>
                      <a:lnTo>
                        <a:pt x="24" y="59"/>
                      </a:lnTo>
                      <a:lnTo>
                        <a:pt x="18" y="67"/>
                      </a:lnTo>
                      <a:lnTo>
                        <a:pt x="12" y="73"/>
                      </a:lnTo>
                      <a:lnTo>
                        <a:pt x="7" y="80"/>
                      </a:lnTo>
                      <a:lnTo>
                        <a:pt x="1" y="88"/>
                      </a:lnTo>
                      <a:lnTo>
                        <a:pt x="1" y="88"/>
                      </a:lnTo>
                      <a:lnTo>
                        <a:pt x="0" y="89"/>
                      </a:lnTo>
                      <a:lnTo>
                        <a:pt x="1" y="92"/>
                      </a:lnTo>
                      <a:lnTo>
                        <a:pt x="4" y="96"/>
                      </a:lnTo>
                      <a:lnTo>
                        <a:pt x="8" y="96"/>
                      </a:lnTo>
                      <a:lnTo>
                        <a:pt x="9" y="94"/>
                      </a:lnTo>
                      <a:lnTo>
                        <a:pt x="12" y="93"/>
                      </a:lnTo>
                      <a:lnTo>
                        <a:pt x="12" y="93"/>
                      </a:lnTo>
                      <a:lnTo>
                        <a:pt x="16" y="88"/>
                      </a:lnTo>
                      <a:lnTo>
                        <a:pt x="21" y="81"/>
                      </a:lnTo>
                      <a:lnTo>
                        <a:pt x="26" y="76"/>
                      </a:lnTo>
                      <a:lnTo>
                        <a:pt x="30" y="71"/>
                      </a:lnTo>
                      <a:lnTo>
                        <a:pt x="30" y="71"/>
                      </a:lnTo>
                      <a:lnTo>
                        <a:pt x="37" y="59"/>
                      </a:lnTo>
                      <a:lnTo>
                        <a:pt x="43" y="47"/>
                      </a:lnTo>
                      <a:lnTo>
                        <a:pt x="43" y="47"/>
                      </a:lnTo>
                      <a:lnTo>
                        <a:pt x="52" y="38"/>
                      </a:lnTo>
                      <a:lnTo>
                        <a:pt x="60" y="29"/>
                      </a:lnTo>
                      <a:lnTo>
                        <a:pt x="60" y="29"/>
                      </a:lnTo>
                      <a:lnTo>
                        <a:pt x="64" y="24"/>
                      </a:lnTo>
                      <a:lnTo>
                        <a:pt x="69" y="19"/>
                      </a:lnTo>
                      <a:lnTo>
                        <a:pt x="81" y="12"/>
                      </a:lnTo>
                      <a:lnTo>
                        <a:pt x="81" y="12"/>
                      </a:lnTo>
                      <a:lnTo>
                        <a:pt x="84" y="9"/>
                      </a:lnTo>
                      <a:lnTo>
                        <a:pt x="84" y="8"/>
                      </a:lnTo>
                      <a:lnTo>
                        <a:pt x="84" y="4"/>
                      </a:lnTo>
                      <a:lnTo>
                        <a:pt x="80" y="2"/>
                      </a:lnTo>
                      <a:lnTo>
                        <a:pt x="79" y="0"/>
                      </a:lnTo>
                      <a:lnTo>
                        <a:pt x="76" y="2"/>
                      </a:lnTo>
                      <a:lnTo>
                        <a:pt x="76"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9" name="Freeform 624">
                  <a:extLst>
                    <a:ext uri="{FF2B5EF4-FFF2-40B4-BE49-F238E27FC236}">
                      <a16:creationId xmlns:a16="http://schemas.microsoft.com/office/drawing/2014/main" id="{1C004C4B-C33F-4FA4-8979-4043B4965CA4}"/>
                    </a:ext>
                  </a:extLst>
                </p:cNvPr>
                <p:cNvSpPr/>
                <p:nvPr/>
              </p:nvSpPr>
              <p:spPr bwMode="auto">
                <a:xfrm>
                  <a:off x="4291013" y="2682875"/>
                  <a:ext cx="31750" cy="36513"/>
                </a:xfrm>
                <a:custGeom>
                  <a:avLst/>
                  <a:gdLst/>
                  <a:ahLst/>
                  <a:cxnLst>
                    <a:cxn ang="0">
                      <a:pos x="68" y="3"/>
                    </a:cxn>
                    <a:cxn ang="0">
                      <a:pos x="68" y="3"/>
                    </a:cxn>
                    <a:cxn ang="0">
                      <a:pos x="66" y="9"/>
                    </a:cxn>
                    <a:cxn ang="0">
                      <a:pos x="62" y="14"/>
                    </a:cxn>
                    <a:cxn ang="0">
                      <a:pos x="53" y="23"/>
                    </a:cxn>
                    <a:cxn ang="0">
                      <a:pos x="53" y="23"/>
                    </a:cxn>
                    <a:cxn ang="0">
                      <a:pos x="43" y="35"/>
                    </a:cxn>
                    <a:cxn ang="0">
                      <a:pos x="33" y="45"/>
                    </a:cxn>
                    <a:cxn ang="0">
                      <a:pos x="33" y="45"/>
                    </a:cxn>
                    <a:cxn ang="0">
                      <a:pos x="24" y="54"/>
                    </a:cxn>
                    <a:cxn ang="0">
                      <a:pos x="16" y="64"/>
                    </a:cxn>
                    <a:cxn ang="0">
                      <a:pos x="0" y="86"/>
                    </a:cxn>
                    <a:cxn ang="0">
                      <a:pos x="0" y="86"/>
                    </a:cxn>
                    <a:cxn ang="0">
                      <a:pos x="0" y="87"/>
                    </a:cxn>
                    <a:cxn ang="0">
                      <a:pos x="0" y="90"/>
                    </a:cxn>
                    <a:cxn ang="0">
                      <a:pos x="0" y="91"/>
                    </a:cxn>
                    <a:cxn ang="0">
                      <a:pos x="3" y="92"/>
                    </a:cxn>
                    <a:cxn ang="0">
                      <a:pos x="7" y="94"/>
                    </a:cxn>
                    <a:cxn ang="0">
                      <a:pos x="8" y="92"/>
                    </a:cxn>
                    <a:cxn ang="0">
                      <a:pos x="11" y="91"/>
                    </a:cxn>
                    <a:cxn ang="0">
                      <a:pos x="11" y="91"/>
                    </a:cxn>
                    <a:cxn ang="0">
                      <a:pos x="28" y="68"/>
                    </a:cxn>
                    <a:cxn ang="0">
                      <a:pos x="38" y="56"/>
                    </a:cxn>
                    <a:cxn ang="0">
                      <a:pos x="49" y="45"/>
                    </a:cxn>
                    <a:cxn ang="0">
                      <a:pos x="49" y="45"/>
                    </a:cxn>
                    <a:cxn ang="0">
                      <a:pos x="58" y="36"/>
                    </a:cxn>
                    <a:cxn ang="0">
                      <a:pos x="67" y="26"/>
                    </a:cxn>
                    <a:cxn ang="0">
                      <a:pos x="67" y="26"/>
                    </a:cxn>
                    <a:cxn ang="0">
                      <a:pos x="75" y="17"/>
                    </a:cxn>
                    <a:cxn ang="0">
                      <a:pos x="78" y="11"/>
                    </a:cxn>
                    <a:cxn ang="0">
                      <a:pos x="80" y="6"/>
                    </a:cxn>
                    <a:cxn ang="0">
                      <a:pos x="80" y="6"/>
                    </a:cxn>
                    <a:cxn ang="0">
                      <a:pos x="80" y="3"/>
                    </a:cxn>
                    <a:cxn ang="0">
                      <a:pos x="79" y="2"/>
                    </a:cxn>
                    <a:cxn ang="0">
                      <a:pos x="75" y="0"/>
                    </a:cxn>
                    <a:cxn ang="0">
                      <a:pos x="74" y="0"/>
                    </a:cxn>
                    <a:cxn ang="0">
                      <a:pos x="71" y="0"/>
                    </a:cxn>
                    <a:cxn ang="0">
                      <a:pos x="70" y="1"/>
                    </a:cxn>
                    <a:cxn ang="0">
                      <a:pos x="68" y="3"/>
                    </a:cxn>
                    <a:cxn ang="0">
                      <a:pos x="68" y="3"/>
                    </a:cxn>
                  </a:cxnLst>
                  <a:rect l="0" t="0" r="r" b="b"/>
                  <a:pathLst>
                    <a:path w="80" h="94">
                      <a:moveTo>
                        <a:pt x="68" y="3"/>
                      </a:moveTo>
                      <a:lnTo>
                        <a:pt x="68" y="3"/>
                      </a:lnTo>
                      <a:lnTo>
                        <a:pt x="66" y="9"/>
                      </a:lnTo>
                      <a:lnTo>
                        <a:pt x="62" y="14"/>
                      </a:lnTo>
                      <a:lnTo>
                        <a:pt x="53" y="23"/>
                      </a:lnTo>
                      <a:lnTo>
                        <a:pt x="53" y="23"/>
                      </a:lnTo>
                      <a:lnTo>
                        <a:pt x="43" y="35"/>
                      </a:lnTo>
                      <a:lnTo>
                        <a:pt x="33" y="45"/>
                      </a:lnTo>
                      <a:lnTo>
                        <a:pt x="33" y="45"/>
                      </a:lnTo>
                      <a:lnTo>
                        <a:pt x="24" y="54"/>
                      </a:lnTo>
                      <a:lnTo>
                        <a:pt x="16" y="64"/>
                      </a:lnTo>
                      <a:lnTo>
                        <a:pt x="0" y="86"/>
                      </a:lnTo>
                      <a:lnTo>
                        <a:pt x="0" y="86"/>
                      </a:lnTo>
                      <a:lnTo>
                        <a:pt x="0" y="87"/>
                      </a:lnTo>
                      <a:lnTo>
                        <a:pt x="0" y="90"/>
                      </a:lnTo>
                      <a:lnTo>
                        <a:pt x="0" y="91"/>
                      </a:lnTo>
                      <a:lnTo>
                        <a:pt x="3" y="92"/>
                      </a:lnTo>
                      <a:lnTo>
                        <a:pt x="7" y="94"/>
                      </a:lnTo>
                      <a:lnTo>
                        <a:pt x="8" y="92"/>
                      </a:lnTo>
                      <a:lnTo>
                        <a:pt x="11" y="91"/>
                      </a:lnTo>
                      <a:lnTo>
                        <a:pt x="11" y="91"/>
                      </a:lnTo>
                      <a:lnTo>
                        <a:pt x="28" y="68"/>
                      </a:lnTo>
                      <a:lnTo>
                        <a:pt x="38" y="56"/>
                      </a:lnTo>
                      <a:lnTo>
                        <a:pt x="49" y="45"/>
                      </a:lnTo>
                      <a:lnTo>
                        <a:pt x="49" y="45"/>
                      </a:lnTo>
                      <a:lnTo>
                        <a:pt x="58" y="36"/>
                      </a:lnTo>
                      <a:lnTo>
                        <a:pt x="67" y="26"/>
                      </a:lnTo>
                      <a:lnTo>
                        <a:pt x="67" y="26"/>
                      </a:lnTo>
                      <a:lnTo>
                        <a:pt x="75" y="17"/>
                      </a:lnTo>
                      <a:lnTo>
                        <a:pt x="78" y="11"/>
                      </a:lnTo>
                      <a:lnTo>
                        <a:pt x="80" y="6"/>
                      </a:lnTo>
                      <a:lnTo>
                        <a:pt x="80" y="6"/>
                      </a:lnTo>
                      <a:lnTo>
                        <a:pt x="80" y="3"/>
                      </a:lnTo>
                      <a:lnTo>
                        <a:pt x="79" y="2"/>
                      </a:lnTo>
                      <a:lnTo>
                        <a:pt x="75" y="0"/>
                      </a:lnTo>
                      <a:lnTo>
                        <a:pt x="74" y="0"/>
                      </a:lnTo>
                      <a:lnTo>
                        <a:pt x="71" y="0"/>
                      </a:lnTo>
                      <a:lnTo>
                        <a:pt x="70" y="1"/>
                      </a:lnTo>
                      <a:lnTo>
                        <a:pt x="68" y="3"/>
                      </a:lnTo>
                      <a:lnTo>
                        <a:pt x="68"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0" name="Freeform 625">
                  <a:extLst>
                    <a:ext uri="{FF2B5EF4-FFF2-40B4-BE49-F238E27FC236}">
                      <a16:creationId xmlns:a16="http://schemas.microsoft.com/office/drawing/2014/main" id="{CFC231A1-E596-4F9D-AF36-3422A63688C1}"/>
                    </a:ext>
                  </a:extLst>
                </p:cNvPr>
                <p:cNvSpPr/>
                <p:nvPr/>
              </p:nvSpPr>
              <p:spPr bwMode="auto">
                <a:xfrm>
                  <a:off x="4322763" y="2684463"/>
                  <a:ext cx="33338" cy="34925"/>
                </a:xfrm>
                <a:custGeom>
                  <a:avLst/>
                  <a:gdLst/>
                  <a:ahLst/>
                  <a:cxnLst>
                    <a:cxn ang="0">
                      <a:pos x="77" y="0"/>
                    </a:cxn>
                    <a:cxn ang="0">
                      <a:pos x="77" y="0"/>
                    </a:cxn>
                    <a:cxn ang="0">
                      <a:pos x="72" y="0"/>
                    </a:cxn>
                    <a:cxn ang="0">
                      <a:pos x="67" y="1"/>
                    </a:cxn>
                    <a:cxn ang="0">
                      <a:pos x="63" y="4"/>
                    </a:cxn>
                    <a:cxn ang="0">
                      <a:pos x="58" y="7"/>
                    </a:cxn>
                    <a:cxn ang="0">
                      <a:pos x="50" y="13"/>
                    </a:cxn>
                    <a:cxn ang="0">
                      <a:pos x="43" y="22"/>
                    </a:cxn>
                    <a:cxn ang="0">
                      <a:pos x="43" y="22"/>
                    </a:cxn>
                    <a:cxn ang="0">
                      <a:pos x="21" y="50"/>
                    </a:cxn>
                    <a:cxn ang="0">
                      <a:pos x="11" y="64"/>
                    </a:cxn>
                    <a:cxn ang="0">
                      <a:pos x="0" y="80"/>
                    </a:cxn>
                    <a:cxn ang="0">
                      <a:pos x="0" y="80"/>
                    </a:cxn>
                    <a:cxn ang="0">
                      <a:pos x="0" y="81"/>
                    </a:cxn>
                    <a:cxn ang="0">
                      <a:pos x="0" y="84"/>
                    </a:cxn>
                    <a:cxn ang="0">
                      <a:pos x="3" y="86"/>
                    </a:cxn>
                    <a:cxn ang="0">
                      <a:pos x="7" y="88"/>
                    </a:cxn>
                    <a:cxn ang="0">
                      <a:pos x="9" y="86"/>
                    </a:cxn>
                    <a:cxn ang="0">
                      <a:pos x="11" y="85"/>
                    </a:cxn>
                    <a:cxn ang="0">
                      <a:pos x="11" y="85"/>
                    </a:cxn>
                    <a:cxn ang="0">
                      <a:pos x="26" y="62"/>
                    </a:cxn>
                    <a:cxn ang="0">
                      <a:pos x="34" y="51"/>
                    </a:cxn>
                    <a:cxn ang="0">
                      <a:pos x="43" y="41"/>
                    </a:cxn>
                    <a:cxn ang="0">
                      <a:pos x="43" y="41"/>
                    </a:cxn>
                    <a:cxn ang="0">
                      <a:pos x="51" y="31"/>
                    </a:cxn>
                    <a:cxn ang="0">
                      <a:pos x="58" y="22"/>
                    </a:cxn>
                    <a:cxn ang="0">
                      <a:pos x="62" y="17"/>
                    </a:cxn>
                    <a:cxn ang="0">
                      <a:pos x="67" y="14"/>
                    </a:cxn>
                    <a:cxn ang="0">
                      <a:pos x="72" y="12"/>
                    </a:cxn>
                    <a:cxn ang="0">
                      <a:pos x="77" y="12"/>
                    </a:cxn>
                    <a:cxn ang="0">
                      <a:pos x="77" y="12"/>
                    </a:cxn>
                    <a:cxn ang="0">
                      <a:pos x="80" y="12"/>
                    </a:cxn>
                    <a:cxn ang="0">
                      <a:pos x="83" y="11"/>
                    </a:cxn>
                    <a:cxn ang="0">
                      <a:pos x="83" y="9"/>
                    </a:cxn>
                    <a:cxn ang="0">
                      <a:pos x="84" y="7"/>
                    </a:cxn>
                    <a:cxn ang="0">
                      <a:pos x="83" y="3"/>
                    </a:cxn>
                    <a:cxn ang="0">
                      <a:pos x="80" y="1"/>
                    </a:cxn>
                    <a:cxn ang="0">
                      <a:pos x="77" y="0"/>
                    </a:cxn>
                    <a:cxn ang="0">
                      <a:pos x="77" y="0"/>
                    </a:cxn>
                  </a:cxnLst>
                  <a:rect l="0" t="0" r="r" b="b"/>
                  <a:pathLst>
                    <a:path w="84" h="88">
                      <a:moveTo>
                        <a:pt x="77" y="0"/>
                      </a:moveTo>
                      <a:lnTo>
                        <a:pt x="77" y="0"/>
                      </a:lnTo>
                      <a:lnTo>
                        <a:pt x="72" y="0"/>
                      </a:lnTo>
                      <a:lnTo>
                        <a:pt x="67" y="1"/>
                      </a:lnTo>
                      <a:lnTo>
                        <a:pt x="63" y="4"/>
                      </a:lnTo>
                      <a:lnTo>
                        <a:pt x="58" y="7"/>
                      </a:lnTo>
                      <a:lnTo>
                        <a:pt x="50" y="13"/>
                      </a:lnTo>
                      <a:lnTo>
                        <a:pt x="43" y="22"/>
                      </a:lnTo>
                      <a:lnTo>
                        <a:pt x="43" y="22"/>
                      </a:lnTo>
                      <a:lnTo>
                        <a:pt x="21" y="50"/>
                      </a:lnTo>
                      <a:lnTo>
                        <a:pt x="11" y="64"/>
                      </a:lnTo>
                      <a:lnTo>
                        <a:pt x="0" y="80"/>
                      </a:lnTo>
                      <a:lnTo>
                        <a:pt x="0" y="80"/>
                      </a:lnTo>
                      <a:lnTo>
                        <a:pt x="0" y="81"/>
                      </a:lnTo>
                      <a:lnTo>
                        <a:pt x="0" y="84"/>
                      </a:lnTo>
                      <a:lnTo>
                        <a:pt x="3" y="86"/>
                      </a:lnTo>
                      <a:lnTo>
                        <a:pt x="7" y="88"/>
                      </a:lnTo>
                      <a:lnTo>
                        <a:pt x="9" y="86"/>
                      </a:lnTo>
                      <a:lnTo>
                        <a:pt x="11" y="85"/>
                      </a:lnTo>
                      <a:lnTo>
                        <a:pt x="11" y="85"/>
                      </a:lnTo>
                      <a:lnTo>
                        <a:pt x="26" y="62"/>
                      </a:lnTo>
                      <a:lnTo>
                        <a:pt x="34" y="51"/>
                      </a:lnTo>
                      <a:lnTo>
                        <a:pt x="43" y="41"/>
                      </a:lnTo>
                      <a:lnTo>
                        <a:pt x="43" y="41"/>
                      </a:lnTo>
                      <a:lnTo>
                        <a:pt x="51" y="31"/>
                      </a:lnTo>
                      <a:lnTo>
                        <a:pt x="58" y="22"/>
                      </a:lnTo>
                      <a:lnTo>
                        <a:pt x="62" y="17"/>
                      </a:lnTo>
                      <a:lnTo>
                        <a:pt x="67" y="14"/>
                      </a:lnTo>
                      <a:lnTo>
                        <a:pt x="72" y="12"/>
                      </a:lnTo>
                      <a:lnTo>
                        <a:pt x="77" y="12"/>
                      </a:lnTo>
                      <a:lnTo>
                        <a:pt x="77" y="12"/>
                      </a:lnTo>
                      <a:lnTo>
                        <a:pt x="80" y="12"/>
                      </a:lnTo>
                      <a:lnTo>
                        <a:pt x="83" y="11"/>
                      </a:lnTo>
                      <a:lnTo>
                        <a:pt x="83" y="9"/>
                      </a:lnTo>
                      <a:lnTo>
                        <a:pt x="84" y="7"/>
                      </a:lnTo>
                      <a:lnTo>
                        <a:pt x="83" y="3"/>
                      </a:lnTo>
                      <a:lnTo>
                        <a:pt x="80" y="1"/>
                      </a:lnTo>
                      <a:lnTo>
                        <a:pt x="77" y="0"/>
                      </a:lnTo>
                      <a:lnTo>
                        <a:pt x="77"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1" name="Freeform 626">
                  <a:extLst>
                    <a:ext uri="{FF2B5EF4-FFF2-40B4-BE49-F238E27FC236}">
                      <a16:creationId xmlns:a16="http://schemas.microsoft.com/office/drawing/2014/main" id="{504381E5-7B1F-481A-A87C-70295B861410}"/>
                    </a:ext>
                  </a:extLst>
                </p:cNvPr>
                <p:cNvSpPr/>
                <p:nvPr/>
              </p:nvSpPr>
              <p:spPr bwMode="auto">
                <a:xfrm>
                  <a:off x="4357688" y="2682875"/>
                  <a:ext cx="31750" cy="34925"/>
                </a:xfrm>
                <a:custGeom>
                  <a:avLst/>
                  <a:gdLst/>
                  <a:ahLst/>
                  <a:cxnLst>
                    <a:cxn ang="0">
                      <a:pos x="72" y="0"/>
                    </a:cxn>
                    <a:cxn ang="0">
                      <a:pos x="72" y="0"/>
                    </a:cxn>
                    <a:cxn ang="0">
                      <a:pos x="63" y="3"/>
                    </a:cxn>
                    <a:cxn ang="0">
                      <a:pos x="55" y="9"/>
                    </a:cxn>
                    <a:cxn ang="0">
                      <a:pos x="48" y="17"/>
                    </a:cxn>
                    <a:cxn ang="0">
                      <a:pos x="43" y="24"/>
                    </a:cxn>
                    <a:cxn ang="0">
                      <a:pos x="43" y="24"/>
                    </a:cxn>
                    <a:cxn ang="0">
                      <a:pos x="34" y="39"/>
                    </a:cxn>
                    <a:cxn ang="0">
                      <a:pos x="23" y="53"/>
                    </a:cxn>
                    <a:cxn ang="0">
                      <a:pos x="13" y="68"/>
                    </a:cxn>
                    <a:cxn ang="0">
                      <a:pos x="1" y="81"/>
                    </a:cxn>
                    <a:cxn ang="0">
                      <a:pos x="1" y="81"/>
                    </a:cxn>
                    <a:cxn ang="0">
                      <a:pos x="0" y="82"/>
                    </a:cxn>
                    <a:cxn ang="0">
                      <a:pos x="0" y="85"/>
                    </a:cxn>
                    <a:cxn ang="0">
                      <a:pos x="1" y="88"/>
                    </a:cxn>
                    <a:cxn ang="0">
                      <a:pos x="5" y="90"/>
                    </a:cxn>
                    <a:cxn ang="0">
                      <a:pos x="8" y="90"/>
                    </a:cxn>
                    <a:cxn ang="0">
                      <a:pos x="9" y="88"/>
                    </a:cxn>
                    <a:cxn ang="0">
                      <a:pos x="9" y="88"/>
                    </a:cxn>
                    <a:cxn ang="0">
                      <a:pos x="27" y="68"/>
                    </a:cxn>
                    <a:cxn ang="0">
                      <a:pos x="44" y="45"/>
                    </a:cxn>
                    <a:cxn ang="0">
                      <a:pos x="44" y="45"/>
                    </a:cxn>
                    <a:cxn ang="0">
                      <a:pos x="51" y="35"/>
                    </a:cxn>
                    <a:cxn ang="0">
                      <a:pos x="57" y="24"/>
                    </a:cxn>
                    <a:cxn ang="0">
                      <a:pos x="60" y="20"/>
                    </a:cxn>
                    <a:cxn ang="0">
                      <a:pos x="64" y="17"/>
                    </a:cxn>
                    <a:cxn ang="0">
                      <a:pos x="69" y="13"/>
                    </a:cxn>
                    <a:cxn ang="0">
                      <a:pos x="76" y="10"/>
                    </a:cxn>
                    <a:cxn ang="0">
                      <a:pos x="76" y="10"/>
                    </a:cxn>
                    <a:cxn ang="0">
                      <a:pos x="77" y="9"/>
                    </a:cxn>
                    <a:cxn ang="0">
                      <a:pos x="78" y="7"/>
                    </a:cxn>
                    <a:cxn ang="0">
                      <a:pos x="80" y="3"/>
                    </a:cxn>
                    <a:cxn ang="0">
                      <a:pos x="77" y="0"/>
                    </a:cxn>
                    <a:cxn ang="0">
                      <a:pos x="74" y="0"/>
                    </a:cxn>
                    <a:cxn ang="0">
                      <a:pos x="72" y="0"/>
                    </a:cxn>
                    <a:cxn ang="0">
                      <a:pos x="72" y="0"/>
                    </a:cxn>
                  </a:cxnLst>
                  <a:rect l="0" t="0" r="r" b="b"/>
                  <a:pathLst>
                    <a:path w="80" h="90">
                      <a:moveTo>
                        <a:pt x="72" y="0"/>
                      </a:moveTo>
                      <a:lnTo>
                        <a:pt x="72" y="0"/>
                      </a:lnTo>
                      <a:lnTo>
                        <a:pt x="63" y="3"/>
                      </a:lnTo>
                      <a:lnTo>
                        <a:pt x="55" y="9"/>
                      </a:lnTo>
                      <a:lnTo>
                        <a:pt x="48" y="17"/>
                      </a:lnTo>
                      <a:lnTo>
                        <a:pt x="43" y="24"/>
                      </a:lnTo>
                      <a:lnTo>
                        <a:pt x="43" y="24"/>
                      </a:lnTo>
                      <a:lnTo>
                        <a:pt x="34" y="39"/>
                      </a:lnTo>
                      <a:lnTo>
                        <a:pt x="23" y="53"/>
                      </a:lnTo>
                      <a:lnTo>
                        <a:pt x="13" y="68"/>
                      </a:lnTo>
                      <a:lnTo>
                        <a:pt x="1" y="81"/>
                      </a:lnTo>
                      <a:lnTo>
                        <a:pt x="1" y="81"/>
                      </a:lnTo>
                      <a:lnTo>
                        <a:pt x="0" y="82"/>
                      </a:lnTo>
                      <a:lnTo>
                        <a:pt x="0" y="85"/>
                      </a:lnTo>
                      <a:lnTo>
                        <a:pt x="1" y="88"/>
                      </a:lnTo>
                      <a:lnTo>
                        <a:pt x="5" y="90"/>
                      </a:lnTo>
                      <a:lnTo>
                        <a:pt x="8" y="90"/>
                      </a:lnTo>
                      <a:lnTo>
                        <a:pt x="9" y="88"/>
                      </a:lnTo>
                      <a:lnTo>
                        <a:pt x="9" y="88"/>
                      </a:lnTo>
                      <a:lnTo>
                        <a:pt x="27" y="68"/>
                      </a:lnTo>
                      <a:lnTo>
                        <a:pt x="44" y="45"/>
                      </a:lnTo>
                      <a:lnTo>
                        <a:pt x="44" y="45"/>
                      </a:lnTo>
                      <a:lnTo>
                        <a:pt x="51" y="35"/>
                      </a:lnTo>
                      <a:lnTo>
                        <a:pt x="57" y="24"/>
                      </a:lnTo>
                      <a:lnTo>
                        <a:pt x="60" y="20"/>
                      </a:lnTo>
                      <a:lnTo>
                        <a:pt x="64" y="17"/>
                      </a:lnTo>
                      <a:lnTo>
                        <a:pt x="69" y="13"/>
                      </a:lnTo>
                      <a:lnTo>
                        <a:pt x="76" y="10"/>
                      </a:lnTo>
                      <a:lnTo>
                        <a:pt x="76" y="10"/>
                      </a:lnTo>
                      <a:lnTo>
                        <a:pt x="77" y="9"/>
                      </a:lnTo>
                      <a:lnTo>
                        <a:pt x="78" y="7"/>
                      </a:lnTo>
                      <a:lnTo>
                        <a:pt x="80" y="3"/>
                      </a:lnTo>
                      <a:lnTo>
                        <a:pt x="77" y="0"/>
                      </a:lnTo>
                      <a:lnTo>
                        <a:pt x="74" y="0"/>
                      </a:lnTo>
                      <a:lnTo>
                        <a:pt x="72" y="0"/>
                      </a:lnTo>
                      <a:lnTo>
                        <a:pt x="72"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2" name="Freeform 627">
                  <a:extLst>
                    <a:ext uri="{FF2B5EF4-FFF2-40B4-BE49-F238E27FC236}">
                      <a16:creationId xmlns:a16="http://schemas.microsoft.com/office/drawing/2014/main" id="{14F43147-53D8-4A05-8193-302F8190A8F4}"/>
                    </a:ext>
                  </a:extLst>
                </p:cNvPr>
                <p:cNvSpPr/>
                <p:nvPr/>
              </p:nvSpPr>
              <p:spPr bwMode="auto">
                <a:xfrm>
                  <a:off x="4413251" y="2679700"/>
                  <a:ext cx="36513" cy="39688"/>
                </a:xfrm>
                <a:custGeom>
                  <a:avLst/>
                  <a:gdLst/>
                  <a:ahLst/>
                  <a:cxnLst>
                    <a:cxn ang="0">
                      <a:pos x="80" y="2"/>
                    </a:cxn>
                    <a:cxn ang="0">
                      <a:pos x="80" y="2"/>
                    </a:cxn>
                    <a:cxn ang="0">
                      <a:pos x="72" y="14"/>
                    </a:cxn>
                    <a:cxn ang="0">
                      <a:pos x="62" y="26"/>
                    </a:cxn>
                    <a:cxn ang="0">
                      <a:pos x="42" y="48"/>
                    </a:cxn>
                    <a:cxn ang="0">
                      <a:pos x="21" y="69"/>
                    </a:cxn>
                    <a:cxn ang="0">
                      <a:pos x="10" y="81"/>
                    </a:cxn>
                    <a:cxn ang="0">
                      <a:pos x="1" y="93"/>
                    </a:cxn>
                    <a:cxn ang="0">
                      <a:pos x="1" y="93"/>
                    </a:cxn>
                    <a:cxn ang="0">
                      <a:pos x="0" y="94"/>
                    </a:cxn>
                    <a:cxn ang="0">
                      <a:pos x="0" y="96"/>
                    </a:cxn>
                    <a:cxn ang="0">
                      <a:pos x="1" y="100"/>
                    </a:cxn>
                    <a:cxn ang="0">
                      <a:pos x="3" y="102"/>
                    </a:cxn>
                    <a:cxn ang="0">
                      <a:pos x="5" y="102"/>
                    </a:cxn>
                    <a:cxn ang="0">
                      <a:pos x="7" y="102"/>
                    </a:cxn>
                    <a:cxn ang="0">
                      <a:pos x="9" y="100"/>
                    </a:cxn>
                    <a:cxn ang="0">
                      <a:pos x="9" y="100"/>
                    </a:cxn>
                    <a:cxn ang="0">
                      <a:pos x="18" y="89"/>
                    </a:cxn>
                    <a:cxn ang="0">
                      <a:pos x="29" y="77"/>
                    </a:cxn>
                    <a:cxn ang="0">
                      <a:pos x="51" y="55"/>
                    </a:cxn>
                    <a:cxn ang="0">
                      <a:pos x="72" y="32"/>
                    </a:cxn>
                    <a:cxn ang="0">
                      <a:pos x="81" y="21"/>
                    </a:cxn>
                    <a:cxn ang="0">
                      <a:pos x="90" y="8"/>
                    </a:cxn>
                    <a:cxn ang="0">
                      <a:pos x="90" y="8"/>
                    </a:cxn>
                    <a:cxn ang="0">
                      <a:pos x="90" y="5"/>
                    </a:cxn>
                    <a:cxn ang="0">
                      <a:pos x="90" y="4"/>
                    </a:cxn>
                    <a:cxn ang="0">
                      <a:pos x="88" y="0"/>
                    </a:cxn>
                    <a:cxn ang="0">
                      <a:pos x="84" y="0"/>
                    </a:cxn>
                    <a:cxn ang="0">
                      <a:pos x="81" y="0"/>
                    </a:cxn>
                    <a:cxn ang="0">
                      <a:pos x="80" y="2"/>
                    </a:cxn>
                    <a:cxn ang="0">
                      <a:pos x="80" y="2"/>
                    </a:cxn>
                  </a:cxnLst>
                  <a:rect l="0" t="0" r="r" b="b"/>
                  <a:pathLst>
                    <a:path w="90" h="102">
                      <a:moveTo>
                        <a:pt x="80" y="2"/>
                      </a:moveTo>
                      <a:lnTo>
                        <a:pt x="80" y="2"/>
                      </a:lnTo>
                      <a:lnTo>
                        <a:pt x="72" y="14"/>
                      </a:lnTo>
                      <a:lnTo>
                        <a:pt x="62" y="26"/>
                      </a:lnTo>
                      <a:lnTo>
                        <a:pt x="42" y="48"/>
                      </a:lnTo>
                      <a:lnTo>
                        <a:pt x="21" y="69"/>
                      </a:lnTo>
                      <a:lnTo>
                        <a:pt x="10" y="81"/>
                      </a:lnTo>
                      <a:lnTo>
                        <a:pt x="1" y="93"/>
                      </a:lnTo>
                      <a:lnTo>
                        <a:pt x="1" y="93"/>
                      </a:lnTo>
                      <a:lnTo>
                        <a:pt x="0" y="94"/>
                      </a:lnTo>
                      <a:lnTo>
                        <a:pt x="0" y="96"/>
                      </a:lnTo>
                      <a:lnTo>
                        <a:pt x="1" y="100"/>
                      </a:lnTo>
                      <a:lnTo>
                        <a:pt x="3" y="102"/>
                      </a:lnTo>
                      <a:lnTo>
                        <a:pt x="5" y="102"/>
                      </a:lnTo>
                      <a:lnTo>
                        <a:pt x="7" y="102"/>
                      </a:lnTo>
                      <a:lnTo>
                        <a:pt x="9" y="100"/>
                      </a:lnTo>
                      <a:lnTo>
                        <a:pt x="9" y="100"/>
                      </a:lnTo>
                      <a:lnTo>
                        <a:pt x="18" y="89"/>
                      </a:lnTo>
                      <a:lnTo>
                        <a:pt x="29" y="77"/>
                      </a:lnTo>
                      <a:lnTo>
                        <a:pt x="51" y="55"/>
                      </a:lnTo>
                      <a:lnTo>
                        <a:pt x="72" y="32"/>
                      </a:lnTo>
                      <a:lnTo>
                        <a:pt x="81" y="21"/>
                      </a:lnTo>
                      <a:lnTo>
                        <a:pt x="90" y="8"/>
                      </a:lnTo>
                      <a:lnTo>
                        <a:pt x="90" y="8"/>
                      </a:lnTo>
                      <a:lnTo>
                        <a:pt x="90" y="5"/>
                      </a:lnTo>
                      <a:lnTo>
                        <a:pt x="90" y="4"/>
                      </a:lnTo>
                      <a:lnTo>
                        <a:pt x="88" y="0"/>
                      </a:lnTo>
                      <a:lnTo>
                        <a:pt x="84" y="0"/>
                      </a:lnTo>
                      <a:lnTo>
                        <a:pt x="81" y="0"/>
                      </a:lnTo>
                      <a:lnTo>
                        <a:pt x="80" y="2"/>
                      </a:lnTo>
                      <a:lnTo>
                        <a:pt x="80"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3" name="Freeform 628">
                  <a:extLst>
                    <a:ext uri="{FF2B5EF4-FFF2-40B4-BE49-F238E27FC236}">
                      <a16:creationId xmlns:a16="http://schemas.microsoft.com/office/drawing/2014/main" id="{8106832A-4C07-48F4-BE6F-A0551C03537C}"/>
                    </a:ext>
                  </a:extLst>
                </p:cNvPr>
                <p:cNvSpPr/>
                <p:nvPr/>
              </p:nvSpPr>
              <p:spPr bwMode="auto">
                <a:xfrm>
                  <a:off x="4437063" y="2684463"/>
                  <a:ext cx="31750" cy="38100"/>
                </a:xfrm>
                <a:custGeom>
                  <a:avLst/>
                  <a:gdLst/>
                  <a:ahLst/>
                  <a:cxnLst>
                    <a:cxn ang="0">
                      <a:pos x="70" y="3"/>
                    </a:cxn>
                    <a:cxn ang="0">
                      <a:pos x="70" y="3"/>
                    </a:cxn>
                    <a:cxn ang="0">
                      <a:pos x="63" y="13"/>
                    </a:cxn>
                    <a:cxn ang="0">
                      <a:pos x="55" y="21"/>
                    </a:cxn>
                    <a:cxn ang="0">
                      <a:pos x="42" y="39"/>
                    </a:cxn>
                    <a:cxn ang="0">
                      <a:pos x="42" y="39"/>
                    </a:cxn>
                    <a:cxn ang="0">
                      <a:pos x="33" y="51"/>
                    </a:cxn>
                    <a:cxn ang="0">
                      <a:pos x="22" y="63"/>
                    </a:cxn>
                    <a:cxn ang="0">
                      <a:pos x="2" y="86"/>
                    </a:cxn>
                    <a:cxn ang="0">
                      <a:pos x="2" y="86"/>
                    </a:cxn>
                    <a:cxn ang="0">
                      <a:pos x="0" y="88"/>
                    </a:cxn>
                    <a:cxn ang="0">
                      <a:pos x="0" y="90"/>
                    </a:cxn>
                    <a:cxn ang="0">
                      <a:pos x="2" y="94"/>
                    </a:cxn>
                    <a:cxn ang="0">
                      <a:pos x="5" y="96"/>
                    </a:cxn>
                    <a:cxn ang="0">
                      <a:pos x="8" y="96"/>
                    </a:cxn>
                    <a:cxn ang="0">
                      <a:pos x="9" y="94"/>
                    </a:cxn>
                    <a:cxn ang="0">
                      <a:pos x="9" y="94"/>
                    </a:cxn>
                    <a:cxn ang="0">
                      <a:pos x="28" y="75"/>
                    </a:cxn>
                    <a:cxn ang="0">
                      <a:pos x="45" y="55"/>
                    </a:cxn>
                    <a:cxn ang="0">
                      <a:pos x="45" y="55"/>
                    </a:cxn>
                    <a:cxn ang="0">
                      <a:pos x="63" y="33"/>
                    </a:cxn>
                    <a:cxn ang="0">
                      <a:pos x="71" y="21"/>
                    </a:cxn>
                    <a:cxn ang="0">
                      <a:pos x="79" y="9"/>
                    </a:cxn>
                    <a:cxn ang="0">
                      <a:pos x="79" y="9"/>
                    </a:cxn>
                    <a:cxn ang="0">
                      <a:pos x="80" y="7"/>
                    </a:cxn>
                    <a:cxn ang="0">
                      <a:pos x="80" y="5"/>
                    </a:cxn>
                    <a:cxn ang="0">
                      <a:pos x="77" y="1"/>
                    </a:cxn>
                    <a:cxn ang="0">
                      <a:pos x="73" y="0"/>
                    </a:cxn>
                    <a:cxn ang="0">
                      <a:pos x="71" y="1"/>
                    </a:cxn>
                    <a:cxn ang="0">
                      <a:pos x="70" y="3"/>
                    </a:cxn>
                    <a:cxn ang="0">
                      <a:pos x="70" y="3"/>
                    </a:cxn>
                  </a:cxnLst>
                  <a:rect l="0" t="0" r="r" b="b"/>
                  <a:pathLst>
                    <a:path w="80" h="96">
                      <a:moveTo>
                        <a:pt x="70" y="3"/>
                      </a:moveTo>
                      <a:lnTo>
                        <a:pt x="70" y="3"/>
                      </a:lnTo>
                      <a:lnTo>
                        <a:pt x="63" y="13"/>
                      </a:lnTo>
                      <a:lnTo>
                        <a:pt x="55" y="21"/>
                      </a:lnTo>
                      <a:lnTo>
                        <a:pt x="42" y="39"/>
                      </a:lnTo>
                      <a:lnTo>
                        <a:pt x="42" y="39"/>
                      </a:lnTo>
                      <a:lnTo>
                        <a:pt x="33" y="51"/>
                      </a:lnTo>
                      <a:lnTo>
                        <a:pt x="22" y="63"/>
                      </a:lnTo>
                      <a:lnTo>
                        <a:pt x="2" y="86"/>
                      </a:lnTo>
                      <a:lnTo>
                        <a:pt x="2" y="86"/>
                      </a:lnTo>
                      <a:lnTo>
                        <a:pt x="0" y="88"/>
                      </a:lnTo>
                      <a:lnTo>
                        <a:pt x="0" y="90"/>
                      </a:lnTo>
                      <a:lnTo>
                        <a:pt x="2" y="94"/>
                      </a:lnTo>
                      <a:lnTo>
                        <a:pt x="5" y="96"/>
                      </a:lnTo>
                      <a:lnTo>
                        <a:pt x="8" y="96"/>
                      </a:lnTo>
                      <a:lnTo>
                        <a:pt x="9" y="94"/>
                      </a:lnTo>
                      <a:lnTo>
                        <a:pt x="9" y="94"/>
                      </a:lnTo>
                      <a:lnTo>
                        <a:pt x="28" y="75"/>
                      </a:lnTo>
                      <a:lnTo>
                        <a:pt x="45" y="55"/>
                      </a:lnTo>
                      <a:lnTo>
                        <a:pt x="45" y="55"/>
                      </a:lnTo>
                      <a:lnTo>
                        <a:pt x="63" y="33"/>
                      </a:lnTo>
                      <a:lnTo>
                        <a:pt x="71" y="21"/>
                      </a:lnTo>
                      <a:lnTo>
                        <a:pt x="79" y="9"/>
                      </a:lnTo>
                      <a:lnTo>
                        <a:pt x="79" y="9"/>
                      </a:lnTo>
                      <a:lnTo>
                        <a:pt x="80" y="7"/>
                      </a:lnTo>
                      <a:lnTo>
                        <a:pt x="80" y="5"/>
                      </a:lnTo>
                      <a:lnTo>
                        <a:pt x="77" y="1"/>
                      </a:lnTo>
                      <a:lnTo>
                        <a:pt x="73" y="0"/>
                      </a:lnTo>
                      <a:lnTo>
                        <a:pt x="71" y="1"/>
                      </a:lnTo>
                      <a:lnTo>
                        <a:pt x="70" y="3"/>
                      </a:lnTo>
                      <a:lnTo>
                        <a:pt x="70"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4" name="Freeform 629">
                  <a:extLst>
                    <a:ext uri="{FF2B5EF4-FFF2-40B4-BE49-F238E27FC236}">
                      <a16:creationId xmlns:a16="http://schemas.microsoft.com/office/drawing/2014/main" id="{7DA306C8-F54D-4CCB-AA2E-27722DA0DD18}"/>
                    </a:ext>
                  </a:extLst>
                </p:cNvPr>
                <p:cNvSpPr/>
                <p:nvPr/>
              </p:nvSpPr>
              <p:spPr bwMode="auto">
                <a:xfrm>
                  <a:off x="4473576" y="2684463"/>
                  <a:ext cx="25400" cy="34925"/>
                </a:xfrm>
                <a:custGeom>
                  <a:avLst/>
                  <a:gdLst/>
                  <a:ahLst/>
                  <a:cxnLst>
                    <a:cxn ang="0">
                      <a:pos x="55" y="2"/>
                    </a:cxn>
                    <a:cxn ang="0">
                      <a:pos x="55" y="2"/>
                    </a:cxn>
                    <a:cxn ang="0">
                      <a:pos x="46" y="10"/>
                    </a:cxn>
                    <a:cxn ang="0">
                      <a:pos x="38" y="20"/>
                    </a:cxn>
                    <a:cxn ang="0">
                      <a:pos x="25" y="40"/>
                    </a:cxn>
                    <a:cxn ang="0">
                      <a:pos x="13" y="62"/>
                    </a:cxn>
                    <a:cxn ang="0">
                      <a:pos x="0" y="83"/>
                    </a:cxn>
                    <a:cxn ang="0">
                      <a:pos x="0" y="83"/>
                    </a:cxn>
                    <a:cxn ang="0">
                      <a:pos x="0" y="84"/>
                    </a:cxn>
                    <a:cxn ang="0">
                      <a:pos x="0" y="87"/>
                    </a:cxn>
                    <a:cxn ang="0">
                      <a:pos x="1" y="88"/>
                    </a:cxn>
                    <a:cxn ang="0">
                      <a:pos x="2" y="89"/>
                    </a:cxn>
                    <a:cxn ang="0">
                      <a:pos x="6" y="91"/>
                    </a:cxn>
                    <a:cxn ang="0">
                      <a:pos x="9" y="89"/>
                    </a:cxn>
                    <a:cxn ang="0">
                      <a:pos x="10" y="88"/>
                    </a:cxn>
                    <a:cxn ang="0">
                      <a:pos x="10" y="88"/>
                    </a:cxn>
                    <a:cxn ang="0">
                      <a:pos x="22" y="68"/>
                    </a:cxn>
                    <a:cxn ang="0">
                      <a:pos x="34" y="48"/>
                    </a:cxn>
                    <a:cxn ang="0">
                      <a:pos x="47" y="27"/>
                    </a:cxn>
                    <a:cxn ang="0">
                      <a:pos x="55" y="17"/>
                    </a:cxn>
                    <a:cxn ang="0">
                      <a:pos x="63" y="10"/>
                    </a:cxn>
                    <a:cxn ang="0">
                      <a:pos x="63" y="10"/>
                    </a:cxn>
                    <a:cxn ang="0">
                      <a:pos x="64" y="7"/>
                    </a:cxn>
                    <a:cxn ang="0">
                      <a:pos x="64" y="6"/>
                    </a:cxn>
                    <a:cxn ang="0">
                      <a:pos x="63" y="2"/>
                    </a:cxn>
                    <a:cxn ang="0">
                      <a:pos x="59" y="0"/>
                    </a:cxn>
                    <a:cxn ang="0">
                      <a:pos x="56" y="0"/>
                    </a:cxn>
                    <a:cxn ang="0">
                      <a:pos x="55" y="2"/>
                    </a:cxn>
                    <a:cxn ang="0">
                      <a:pos x="55" y="2"/>
                    </a:cxn>
                  </a:cxnLst>
                  <a:rect l="0" t="0" r="r" b="b"/>
                  <a:pathLst>
                    <a:path w="64" h="91">
                      <a:moveTo>
                        <a:pt x="55" y="2"/>
                      </a:moveTo>
                      <a:lnTo>
                        <a:pt x="55" y="2"/>
                      </a:lnTo>
                      <a:lnTo>
                        <a:pt x="46" y="10"/>
                      </a:lnTo>
                      <a:lnTo>
                        <a:pt x="38" y="20"/>
                      </a:lnTo>
                      <a:lnTo>
                        <a:pt x="25" y="40"/>
                      </a:lnTo>
                      <a:lnTo>
                        <a:pt x="13" y="62"/>
                      </a:lnTo>
                      <a:lnTo>
                        <a:pt x="0" y="83"/>
                      </a:lnTo>
                      <a:lnTo>
                        <a:pt x="0" y="83"/>
                      </a:lnTo>
                      <a:lnTo>
                        <a:pt x="0" y="84"/>
                      </a:lnTo>
                      <a:lnTo>
                        <a:pt x="0" y="87"/>
                      </a:lnTo>
                      <a:lnTo>
                        <a:pt x="1" y="88"/>
                      </a:lnTo>
                      <a:lnTo>
                        <a:pt x="2" y="89"/>
                      </a:lnTo>
                      <a:lnTo>
                        <a:pt x="6" y="91"/>
                      </a:lnTo>
                      <a:lnTo>
                        <a:pt x="9" y="89"/>
                      </a:lnTo>
                      <a:lnTo>
                        <a:pt x="10" y="88"/>
                      </a:lnTo>
                      <a:lnTo>
                        <a:pt x="10" y="88"/>
                      </a:lnTo>
                      <a:lnTo>
                        <a:pt x="22" y="68"/>
                      </a:lnTo>
                      <a:lnTo>
                        <a:pt x="34" y="48"/>
                      </a:lnTo>
                      <a:lnTo>
                        <a:pt x="47" y="27"/>
                      </a:lnTo>
                      <a:lnTo>
                        <a:pt x="55" y="17"/>
                      </a:lnTo>
                      <a:lnTo>
                        <a:pt x="63" y="10"/>
                      </a:lnTo>
                      <a:lnTo>
                        <a:pt x="63" y="10"/>
                      </a:lnTo>
                      <a:lnTo>
                        <a:pt x="64" y="7"/>
                      </a:lnTo>
                      <a:lnTo>
                        <a:pt x="64" y="6"/>
                      </a:lnTo>
                      <a:lnTo>
                        <a:pt x="63" y="2"/>
                      </a:lnTo>
                      <a:lnTo>
                        <a:pt x="59" y="0"/>
                      </a:lnTo>
                      <a:lnTo>
                        <a:pt x="56" y="0"/>
                      </a:lnTo>
                      <a:lnTo>
                        <a:pt x="55" y="2"/>
                      </a:lnTo>
                      <a:lnTo>
                        <a:pt x="55"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5" name="Freeform 630">
                  <a:extLst>
                    <a:ext uri="{FF2B5EF4-FFF2-40B4-BE49-F238E27FC236}">
                      <a16:creationId xmlns:a16="http://schemas.microsoft.com/office/drawing/2014/main" id="{EA7817F2-6BB6-4C8D-8015-854D93E3BB26}"/>
                    </a:ext>
                  </a:extLst>
                </p:cNvPr>
                <p:cNvSpPr/>
                <p:nvPr/>
              </p:nvSpPr>
              <p:spPr bwMode="auto">
                <a:xfrm>
                  <a:off x="4498976" y="2681288"/>
                  <a:ext cx="26988" cy="34925"/>
                </a:xfrm>
                <a:custGeom>
                  <a:avLst/>
                  <a:gdLst/>
                  <a:ahLst/>
                  <a:cxnLst>
                    <a:cxn ang="0">
                      <a:pos x="55" y="4"/>
                    </a:cxn>
                    <a:cxn ang="0">
                      <a:pos x="55" y="4"/>
                    </a:cxn>
                    <a:cxn ang="0">
                      <a:pos x="48" y="15"/>
                    </a:cxn>
                    <a:cxn ang="0">
                      <a:pos x="43" y="24"/>
                    </a:cxn>
                    <a:cxn ang="0">
                      <a:pos x="29" y="42"/>
                    </a:cxn>
                    <a:cxn ang="0">
                      <a:pos x="14" y="60"/>
                    </a:cxn>
                    <a:cxn ang="0">
                      <a:pos x="1" y="80"/>
                    </a:cxn>
                    <a:cxn ang="0">
                      <a:pos x="1" y="80"/>
                    </a:cxn>
                    <a:cxn ang="0">
                      <a:pos x="0" y="83"/>
                    </a:cxn>
                    <a:cxn ang="0">
                      <a:pos x="0" y="84"/>
                    </a:cxn>
                    <a:cxn ang="0">
                      <a:pos x="2" y="88"/>
                    </a:cxn>
                    <a:cxn ang="0">
                      <a:pos x="8" y="88"/>
                    </a:cxn>
                    <a:cxn ang="0">
                      <a:pos x="9" y="88"/>
                    </a:cxn>
                    <a:cxn ang="0">
                      <a:pos x="10" y="85"/>
                    </a:cxn>
                    <a:cxn ang="0">
                      <a:pos x="10" y="85"/>
                    </a:cxn>
                    <a:cxn ang="0">
                      <a:pos x="23" y="67"/>
                    </a:cxn>
                    <a:cxn ang="0">
                      <a:pos x="39" y="49"/>
                    </a:cxn>
                    <a:cxn ang="0">
                      <a:pos x="52" y="29"/>
                    </a:cxn>
                    <a:cxn ang="0">
                      <a:pos x="59" y="20"/>
                    </a:cxn>
                    <a:cxn ang="0">
                      <a:pos x="64" y="9"/>
                    </a:cxn>
                    <a:cxn ang="0">
                      <a:pos x="64" y="9"/>
                    </a:cxn>
                    <a:cxn ang="0">
                      <a:pos x="65" y="7"/>
                    </a:cxn>
                    <a:cxn ang="0">
                      <a:pos x="64" y="5"/>
                    </a:cxn>
                    <a:cxn ang="0">
                      <a:pos x="61" y="2"/>
                    </a:cxn>
                    <a:cxn ang="0">
                      <a:pos x="60" y="0"/>
                    </a:cxn>
                    <a:cxn ang="0">
                      <a:pos x="57" y="0"/>
                    </a:cxn>
                    <a:cxn ang="0">
                      <a:pos x="56" y="2"/>
                    </a:cxn>
                    <a:cxn ang="0">
                      <a:pos x="55" y="4"/>
                    </a:cxn>
                    <a:cxn ang="0">
                      <a:pos x="55" y="4"/>
                    </a:cxn>
                  </a:cxnLst>
                  <a:rect l="0" t="0" r="r" b="b"/>
                  <a:pathLst>
                    <a:path w="65" h="88">
                      <a:moveTo>
                        <a:pt x="55" y="4"/>
                      </a:moveTo>
                      <a:lnTo>
                        <a:pt x="55" y="4"/>
                      </a:lnTo>
                      <a:lnTo>
                        <a:pt x="48" y="15"/>
                      </a:lnTo>
                      <a:lnTo>
                        <a:pt x="43" y="24"/>
                      </a:lnTo>
                      <a:lnTo>
                        <a:pt x="29" y="42"/>
                      </a:lnTo>
                      <a:lnTo>
                        <a:pt x="14" y="60"/>
                      </a:lnTo>
                      <a:lnTo>
                        <a:pt x="1" y="80"/>
                      </a:lnTo>
                      <a:lnTo>
                        <a:pt x="1" y="80"/>
                      </a:lnTo>
                      <a:lnTo>
                        <a:pt x="0" y="83"/>
                      </a:lnTo>
                      <a:lnTo>
                        <a:pt x="0" y="84"/>
                      </a:lnTo>
                      <a:lnTo>
                        <a:pt x="2" y="88"/>
                      </a:lnTo>
                      <a:lnTo>
                        <a:pt x="8" y="88"/>
                      </a:lnTo>
                      <a:lnTo>
                        <a:pt x="9" y="88"/>
                      </a:lnTo>
                      <a:lnTo>
                        <a:pt x="10" y="85"/>
                      </a:lnTo>
                      <a:lnTo>
                        <a:pt x="10" y="85"/>
                      </a:lnTo>
                      <a:lnTo>
                        <a:pt x="23" y="67"/>
                      </a:lnTo>
                      <a:lnTo>
                        <a:pt x="39" y="49"/>
                      </a:lnTo>
                      <a:lnTo>
                        <a:pt x="52" y="29"/>
                      </a:lnTo>
                      <a:lnTo>
                        <a:pt x="59" y="20"/>
                      </a:lnTo>
                      <a:lnTo>
                        <a:pt x="64" y="9"/>
                      </a:lnTo>
                      <a:lnTo>
                        <a:pt x="64" y="9"/>
                      </a:lnTo>
                      <a:lnTo>
                        <a:pt x="65" y="7"/>
                      </a:lnTo>
                      <a:lnTo>
                        <a:pt x="64" y="5"/>
                      </a:lnTo>
                      <a:lnTo>
                        <a:pt x="61" y="2"/>
                      </a:lnTo>
                      <a:lnTo>
                        <a:pt x="60" y="0"/>
                      </a:lnTo>
                      <a:lnTo>
                        <a:pt x="57" y="0"/>
                      </a:lnTo>
                      <a:lnTo>
                        <a:pt x="56" y="2"/>
                      </a:lnTo>
                      <a:lnTo>
                        <a:pt x="55" y="4"/>
                      </a:lnTo>
                      <a:lnTo>
                        <a:pt x="55"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6" name="Freeform 631">
                  <a:extLst>
                    <a:ext uri="{FF2B5EF4-FFF2-40B4-BE49-F238E27FC236}">
                      <a16:creationId xmlns:a16="http://schemas.microsoft.com/office/drawing/2014/main" id="{A744C4D7-CEFB-4F99-ADA8-1998078B1F91}"/>
                    </a:ext>
                  </a:extLst>
                </p:cNvPr>
                <p:cNvSpPr/>
                <p:nvPr/>
              </p:nvSpPr>
              <p:spPr bwMode="auto">
                <a:xfrm>
                  <a:off x="4516438" y="2684463"/>
                  <a:ext cx="30163" cy="34925"/>
                </a:xfrm>
                <a:custGeom>
                  <a:avLst/>
                  <a:gdLst/>
                  <a:ahLst/>
                  <a:cxnLst>
                    <a:cxn ang="0">
                      <a:pos x="69" y="0"/>
                    </a:cxn>
                    <a:cxn ang="0">
                      <a:pos x="69" y="0"/>
                    </a:cxn>
                    <a:cxn ang="0">
                      <a:pos x="57" y="7"/>
                    </a:cxn>
                    <a:cxn ang="0">
                      <a:pos x="47" y="14"/>
                    </a:cxn>
                    <a:cxn ang="0">
                      <a:pos x="39" y="25"/>
                    </a:cxn>
                    <a:cxn ang="0">
                      <a:pos x="30" y="35"/>
                    </a:cxn>
                    <a:cxn ang="0">
                      <a:pos x="15" y="58"/>
                    </a:cxn>
                    <a:cxn ang="0">
                      <a:pos x="1" y="80"/>
                    </a:cxn>
                    <a:cxn ang="0">
                      <a:pos x="1" y="80"/>
                    </a:cxn>
                    <a:cxn ang="0">
                      <a:pos x="0" y="81"/>
                    </a:cxn>
                    <a:cxn ang="0">
                      <a:pos x="0" y="84"/>
                    </a:cxn>
                    <a:cxn ang="0">
                      <a:pos x="1" y="85"/>
                    </a:cxn>
                    <a:cxn ang="0">
                      <a:pos x="2" y="86"/>
                    </a:cxn>
                    <a:cxn ang="0">
                      <a:pos x="6" y="88"/>
                    </a:cxn>
                    <a:cxn ang="0">
                      <a:pos x="9" y="86"/>
                    </a:cxn>
                    <a:cxn ang="0">
                      <a:pos x="10" y="85"/>
                    </a:cxn>
                    <a:cxn ang="0">
                      <a:pos x="10" y="85"/>
                    </a:cxn>
                    <a:cxn ang="0">
                      <a:pos x="23" y="65"/>
                    </a:cxn>
                    <a:cxn ang="0">
                      <a:pos x="38" y="45"/>
                    </a:cxn>
                    <a:cxn ang="0">
                      <a:pos x="44" y="34"/>
                    </a:cxn>
                    <a:cxn ang="0">
                      <a:pos x="53" y="25"/>
                    </a:cxn>
                    <a:cxn ang="0">
                      <a:pos x="63" y="17"/>
                    </a:cxn>
                    <a:cxn ang="0">
                      <a:pos x="72" y="12"/>
                    </a:cxn>
                    <a:cxn ang="0">
                      <a:pos x="72" y="12"/>
                    </a:cxn>
                    <a:cxn ang="0">
                      <a:pos x="74" y="11"/>
                    </a:cxn>
                    <a:cxn ang="0">
                      <a:pos x="76" y="8"/>
                    </a:cxn>
                    <a:cxn ang="0">
                      <a:pos x="76" y="4"/>
                    </a:cxn>
                    <a:cxn ang="0">
                      <a:pos x="74" y="3"/>
                    </a:cxn>
                    <a:cxn ang="0">
                      <a:pos x="73" y="1"/>
                    </a:cxn>
                    <a:cxn ang="0">
                      <a:pos x="72" y="0"/>
                    </a:cxn>
                    <a:cxn ang="0">
                      <a:pos x="69" y="0"/>
                    </a:cxn>
                    <a:cxn ang="0">
                      <a:pos x="69" y="0"/>
                    </a:cxn>
                  </a:cxnLst>
                  <a:rect l="0" t="0" r="r" b="b"/>
                  <a:pathLst>
                    <a:path w="76" h="88">
                      <a:moveTo>
                        <a:pt x="69" y="0"/>
                      </a:moveTo>
                      <a:lnTo>
                        <a:pt x="69" y="0"/>
                      </a:lnTo>
                      <a:lnTo>
                        <a:pt x="57" y="7"/>
                      </a:lnTo>
                      <a:lnTo>
                        <a:pt x="47" y="14"/>
                      </a:lnTo>
                      <a:lnTo>
                        <a:pt x="39" y="25"/>
                      </a:lnTo>
                      <a:lnTo>
                        <a:pt x="30" y="35"/>
                      </a:lnTo>
                      <a:lnTo>
                        <a:pt x="15" y="58"/>
                      </a:lnTo>
                      <a:lnTo>
                        <a:pt x="1" y="80"/>
                      </a:lnTo>
                      <a:lnTo>
                        <a:pt x="1" y="80"/>
                      </a:lnTo>
                      <a:lnTo>
                        <a:pt x="0" y="81"/>
                      </a:lnTo>
                      <a:lnTo>
                        <a:pt x="0" y="84"/>
                      </a:lnTo>
                      <a:lnTo>
                        <a:pt x="1" y="85"/>
                      </a:lnTo>
                      <a:lnTo>
                        <a:pt x="2" y="86"/>
                      </a:lnTo>
                      <a:lnTo>
                        <a:pt x="6" y="88"/>
                      </a:lnTo>
                      <a:lnTo>
                        <a:pt x="9" y="86"/>
                      </a:lnTo>
                      <a:lnTo>
                        <a:pt x="10" y="85"/>
                      </a:lnTo>
                      <a:lnTo>
                        <a:pt x="10" y="85"/>
                      </a:lnTo>
                      <a:lnTo>
                        <a:pt x="23" y="65"/>
                      </a:lnTo>
                      <a:lnTo>
                        <a:pt x="38" y="45"/>
                      </a:lnTo>
                      <a:lnTo>
                        <a:pt x="44" y="34"/>
                      </a:lnTo>
                      <a:lnTo>
                        <a:pt x="53" y="25"/>
                      </a:lnTo>
                      <a:lnTo>
                        <a:pt x="63" y="17"/>
                      </a:lnTo>
                      <a:lnTo>
                        <a:pt x="72" y="12"/>
                      </a:lnTo>
                      <a:lnTo>
                        <a:pt x="72" y="12"/>
                      </a:lnTo>
                      <a:lnTo>
                        <a:pt x="74" y="11"/>
                      </a:lnTo>
                      <a:lnTo>
                        <a:pt x="76" y="8"/>
                      </a:lnTo>
                      <a:lnTo>
                        <a:pt x="76" y="4"/>
                      </a:lnTo>
                      <a:lnTo>
                        <a:pt x="74" y="3"/>
                      </a:lnTo>
                      <a:lnTo>
                        <a:pt x="73" y="1"/>
                      </a:lnTo>
                      <a:lnTo>
                        <a:pt x="72" y="0"/>
                      </a:lnTo>
                      <a:lnTo>
                        <a:pt x="69" y="0"/>
                      </a:lnTo>
                      <a:lnTo>
                        <a:pt x="69"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7" name="Freeform 632">
                  <a:extLst>
                    <a:ext uri="{FF2B5EF4-FFF2-40B4-BE49-F238E27FC236}">
                      <a16:creationId xmlns:a16="http://schemas.microsoft.com/office/drawing/2014/main" id="{5E46A2A7-06AB-4A19-ABDF-2E756908E686}"/>
                    </a:ext>
                  </a:extLst>
                </p:cNvPr>
                <p:cNvSpPr/>
                <p:nvPr/>
              </p:nvSpPr>
              <p:spPr bwMode="auto">
                <a:xfrm>
                  <a:off x="4524376" y="2373313"/>
                  <a:ext cx="20638" cy="25400"/>
                </a:xfrm>
                <a:custGeom>
                  <a:avLst/>
                  <a:gdLst/>
                  <a:ahLst/>
                  <a:cxnLst>
                    <a:cxn ang="0">
                      <a:pos x="44" y="1"/>
                    </a:cxn>
                    <a:cxn ang="0">
                      <a:pos x="44" y="1"/>
                    </a:cxn>
                    <a:cxn ang="0">
                      <a:pos x="32" y="14"/>
                    </a:cxn>
                    <a:cxn ang="0">
                      <a:pos x="21" y="27"/>
                    </a:cxn>
                    <a:cxn ang="0">
                      <a:pos x="0" y="56"/>
                    </a:cxn>
                    <a:cxn ang="0">
                      <a:pos x="0" y="56"/>
                    </a:cxn>
                    <a:cxn ang="0">
                      <a:pos x="0" y="59"/>
                    </a:cxn>
                    <a:cxn ang="0">
                      <a:pos x="0" y="60"/>
                    </a:cxn>
                    <a:cxn ang="0">
                      <a:pos x="2" y="61"/>
                    </a:cxn>
                    <a:cxn ang="0">
                      <a:pos x="3" y="63"/>
                    </a:cxn>
                    <a:cxn ang="0">
                      <a:pos x="7" y="64"/>
                    </a:cxn>
                    <a:cxn ang="0">
                      <a:pos x="10" y="64"/>
                    </a:cxn>
                    <a:cxn ang="0">
                      <a:pos x="11" y="61"/>
                    </a:cxn>
                    <a:cxn ang="0">
                      <a:pos x="11" y="61"/>
                    </a:cxn>
                    <a:cxn ang="0">
                      <a:pos x="30" y="35"/>
                    </a:cxn>
                    <a:cxn ang="0">
                      <a:pos x="41" y="22"/>
                    </a:cxn>
                    <a:cxn ang="0">
                      <a:pos x="51" y="9"/>
                    </a:cxn>
                    <a:cxn ang="0">
                      <a:pos x="51" y="9"/>
                    </a:cxn>
                    <a:cxn ang="0">
                      <a:pos x="53" y="8"/>
                    </a:cxn>
                    <a:cxn ang="0">
                      <a:pos x="54" y="5"/>
                    </a:cxn>
                    <a:cxn ang="0">
                      <a:pos x="51" y="1"/>
                    </a:cxn>
                    <a:cxn ang="0">
                      <a:pos x="47" y="0"/>
                    </a:cxn>
                    <a:cxn ang="0">
                      <a:pos x="46" y="0"/>
                    </a:cxn>
                    <a:cxn ang="0">
                      <a:pos x="44" y="1"/>
                    </a:cxn>
                    <a:cxn ang="0">
                      <a:pos x="44" y="1"/>
                    </a:cxn>
                  </a:cxnLst>
                  <a:rect l="0" t="0" r="r" b="b"/>
                  <a:pathLst>
                    <a:path w="54" h="64">
                      <a:moveTo>
                        <a:pt x="44" y="1"/>
                      </a:moveTo>
                      <a:lnTo>
                        <a:pt x="44" y="1"/>
                      </a:lnTo>
                      <a:lnTo>
                        <a:pt x="32" y="14"/>
                      </a:lnTo>
                      <a:lnTo>
                        <a:pt x="21" y="27"/>
                      </a:lnTo>
                      <a:lnTo>
                        <a:pt x="0" y="56"/>
                      </a:lnTo>
                      <a:lnTo>
                        <a:pt x="0" y="56"/>
                      </a:lnTo>
                      <a:lnTo>
                        <a:pt x="0" y="59"/>
                      </a:lnTo>
                      <a:lnTo>
                        <a:pt x="0" y="60"/>
                      </a:lnTo>
                      <a:lnTo>
                        <a:pt x="2" y="61"/>
                      </a:lnTo>
                      <a:lnTo>
                        <a:pt x="3" y="63"/>
                      </a:lnTo>
                      <a:lnTo>
                        <a:pt x="7" y="64"/>
                      </a:lnTo>
                      <a:lnTo>
                        <a:pt x="10" y="64"/>
                      </a:lnTo>
                      <a:lnTo>
                        <a:pt x="11" y="61"/>
                      </a:lnTo>
                      <a:lnTo>
                        <a:pt x="11" y="61"/>
                      </a:lnTo>
                      <a:lnTo>
                        <a:pt x="30" y="35"/>
                      </a:lnTo>
                      <a:lnTo>
                        <a:pt x="41" y="22"/>
                      </a:lnTo>
                      <a:lnTo>
                        <a:pt x="51" y="9"/>
                      </a:lnTo>
                      <a:lnTo>
                        <a:pt x="51" y="9"/>
                      </a:lnTo>
                      <a:lnTo>
                        <a:pt x="53" y="8"/>
                      </a:lnTo>
                      <a:lnTo>
                        <a:pt x="54" y="5"/>
                      </a:lnTo>
                      <a:lnTo>
                        <a:pt x="51" y="1"/>
                      </a:lnTo>
                      <a:lnTo>
                        <a:pt x="47" y="0"/>
                      </a:lnTo>
                      <a:lnTo>
                        <a:pt x="46" y="0"/>
                      </a:lnTo>
                      <a:lnTo>
                        <a:pt x="44" y="1"/>
                      </a:lnTo>
                      <a:lnTo>
                        <a:pt x="44"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8" name="Freeform 633">
                  <a:extLst>
                    <a:ext uri="{FF2B5EF4-FFF2-40B4-BE49-F238E27FC236}">
                      <a16:creationId xmlns:a16="http://schemas.microsoft.com/office/drawing/2014/main" id="{9F9C0BA6-71C7-406D-A2A1-047646633226}"/>
                    </a:ext>
                  </a:extLst>
                </p:cNvPr>
                <p:cNvSpPr/>
                <p:nvPr/>
              </p:nvSpPr>
              <p:spPr bwMode="auto">
                <a:xfrm>
                  <a:off x="4562476" y="2386013"/>
                  <a:ext cx="23813" cy="26988"/>
                </a:xfrm>
                <a:custGeom>
                  <a:avLst/>
                  <a:gdLst/>
                  <a:ahLst/>
                  <a:cxnLst>
                    <a:cxn ang="0">
                      <a:pos x="50" y="1"/>
                    </a:cxn>
                    <a:cxn ang="0">
                      <a:pos x="50" y="1"/>
                    </a:cxn>
                    <a:cxn ang="0">
                      <a:pos x="42" y="5"/>
                    </a:cxn>
                    <a:cxn ang="0">
                      <a:pos x="36" y="12"/>
                    </a:cxn>
                    <a:cxn ang="0">
                      <a:pos x="29" y="18"/>
                    </a:cxn>
                    <a:cxn ang="0">
                      <a:pos x="25" y="26"/>
                    </a:cxn>
                    <a:cxn ang="0">
                      <a:pos x="25" y="26"/>
                    </a:cxn>
                    <a:cxn ang="0">
                      <a:pos x="21" y="34"/>
                    </a:cxn>
                    <a:cxn ang="0">
                      <a:pos x="19" y="38"/>
                    </a:cxn>
                    <a:cxn ang="0">
                      <a:pos x="16" y="42"/>
                    </a:cxn>
                    <a:cxn ang="0">
                      <a:pos x="16" y="42"/>
                    </a:cxn>
                    <a:cxn ang="0">
                      <a:pos x="8" y="51"/>
                    </a:cxn>
                    <a:cxn ang="0">
                      <a:pos x="2" y="60"/>
                    </a:cxn>
                    <a:cxn ang="0">
                      <a:pos x="2" y="60"/>
                    </a:cxn>
                    <a:cxn ang="0">
                      <a:pos x="0" y="63"/>
                    </a:cxn>
                    <a:cxn ang="0">
                      <a:pos x="2" y="64"/>
                    </a:cxn>
                    <a:cxn ang="0">
                      <a:pos x="4" y="68"/>
                    </a:cxn>
                    <a:cxn ang="0">
                      <a:pos x="8" y="68"/>
                    </a:cxn>
                    <a:cxn ang="0">
                      <a:pos x="10" y="68"/>
                    </a:cxn>
                    <a:cxn ang="0">
                      <a:pos x="12" y="65"/>
                    </a:cxn>
                    <a:cxn ang="0">
                      <a:pos x="12" y="65"/>
                    </a:cxn>
                    <a:cxn ang="0">
                      <a:pos x="16" y="59"/>
                    </a:cxn>
                    <a:cxn ang="0">
                      <a:pos x="23" y="52"/>
                    </a:cxn>
                    <a:cxn ang="0">
                      <a:pos x="28" y="46"/>
                    </a:cxn>
                    <a:cxn ang="0">
                      <a:pos x="31" y="43"/>
                    </a:cxn>
                    <a:cxn ang="0">
                      <a:pos x="32" y="39"/>
                    </a:cxn>
                    <a:cxn ang="0">
                      <a:pos x="32" y="39"/>
                    </a:cxn>
                    <a:cxn ang="0">
                      <a:pos x="36" y="30"/>
                    </a:cxn>
                    <a:cxn ang="0">
                      <a:pos x="41" y="22"/>
                    </a:cxn>
                    <a:cxn ang="0">
                      <a:pos x="48" y="16"/>
                    </a:cxn>
                    <a:cxn ang="0">
                      <a:pos x="55" y="10"/>
                    </a:cxn>
                    <a:cxn ang="0">
                      <a:pos x="55" y="10"/>
                    </a:cxn>
                    <a:cxn ang="0">
                      <a:pos x="57" y="9"/>
                    </a:cxn>
                    <a:cxn ang="0">
                      <a:pos x="58" y="8"/>
                    </a:cxn>
                    <a:cxn ang="0">
                      <a:pos x="57" y="4"/>
                    </a:cxn>
                    <a:cxn ang="0">
                      <a:pos x="54" y="0"/>
                    </a:cxn>
                    <a:cxn ang="0">
                      <a:pos x="51" y="0"/>
                    </a:cxn>
                    <a:cxn ang="0">
                      <a:pos x="50" y="1"/>
                    </a:cxn>
                    <a:cxn ang="0">
                      <a:pos x="50" y="1"/>
                    </a:cxn>
                  </a:cxnLst>
                  <a:rect l="0" t="0" r="r" b="b"/>
                  <a:pathLst>
                    <a:path w="58" h="68">
                      <a:moveTo>
                        <a:pt x="50" y="1"/>
                      </a:moveTo>
                      <a:lnTo>
                        <a:pt x="50" y="1"/>
                      </a:lnTo>
                      <a:lnTo>
                        <a:pt x="42" y="5"/>
                      </a:lnTo>
                      <a:lnTo>
                        <a:pt x="36" y="12"/>
                      </a:lnTo>
                      <a:lnTo>
                        <a:pt x="29" y="18"/>
                      </a:lnTo>
                      <a:lnTo>
                        <a:pt x="25" y="26"/>
                      </a:lnTo>
                      <a:lnTo>
                        <a:pt x="25" y="26"/>
                      </a:lnTo>
                      <a:lnTo>
                        <a:pt x="21" y="34"/>
                      </a:lnTo>
                      <a:lnTo>
                        <a:pt x="19" y="38"/>
                      </a:lnTo>
                      <a:lnTo>
                        <a:pt x="16" y="42"/>
                      </a:lnTo>
                      <a:lnTo>
                        <a:pt x="16" y="42"/>
                      </a:lnTo>
                      <a:lnTo>
                        <a:pt x="8" y="51"/>
                      </a:lnTo>
                      <a:lnTo>
                        <a:pt x="2" y="60"/>
                      </a:lnTo>
                      <a:lnTo>
                        <a:pt x="2" y="60"/>
                      </a:lnTo>
                      <a:lnTo>
                        <a:pt x="0" y="63"/>
                      </a:lnTo>
                      <a:lnTo>
                        <a:pt x="2" y="64"/>
                      </a:lnTo>
                      <a:lnTo>
                        <a:pt x="4" y="68"/>
                      </a:lnTo>
                      <a:lnTo>
                        <a:pt x="8" y="68"/>
                      </a:lnTo>
                      <a:lnTo>
                        <a:pt x="10" y="68"/>
                      </a:lnTo>
                      <a:lnTo>
                        <a:pt x="12" y="65"/>
                      </a:lnTo>
                      <a:lnTo>
                        <a:pt x="12" y="65"/>
                      </a:lnTo>
                      <a:lnTo>
                        <a:pt x="16" y="59"/>
                      </a:lnTo>
                      <a:lnTo>
                        <a:pt x="23" y="52"/>
                      </a:lnTo>
                      <a:lnTo>
                        <a:pt x="28" y="46"/>
                      </a:lnTo>
                      <a:lnTo>
                        <a:pt x="31" y="43"/>
                      </a:lnTo>
                      <a:lnTo>
                        <a:pt x="32" y="39"/>
                      </a:lnTo>
                      <a:lnTo>
                        <a:pt x="32" y="39"/>
                      </a:lnTo>
                      <a:lnTo>
                        <a:pt x="36" y="30"/>
                      </a:lnTo>
                      <a:lnTo>
                        <a:pt x="41" y="22"/>
                      </a:lnTo>
                      <a:lnTo>
                        <a:pt x="48" y="16"/>
                      </a:lnTo>
                      <a:lnTo>
                        <a:pt x="55" y="10"/>
                      </a:lnTo>
                      <a:lnTo>
                        <a:pt x="55" y="10"/>
                      </a:lnTo>
                      <a:lnTo>
                        <a:pt x="57" y="9"/>
                      </a:lnTo>
                      <a:lnTo>
                        <a:pt x="58" y="8"/>
                      </a:lnTo>
                      <a:lnTo>
                        <a:pt x="57" y="4"/>
                      </a:lnTo>
                      <a:lnTo>
                        <a:pt x="54" y="0"/>
                      </a:lnTo>
                      <a:lnTo>
                        <a:pt x="51" y="0"/>
                      </a:lnTo>
                      <a:lnTo>
                        <a:pt x="50" y="1"/>
                      </a:lnTo>
                      <a:lnTo>
                        <a:pt x="50"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9" name="Freeform 634">
                  <a:extLst>
                    <a:ext uri="{FF2B5EF4-FFF2-40B4-BE49-F238E27FC236}">
                      <a16:creationId xmlns:a16="http://schemas.microsoft.com/office/drawing/2014/main" id="{6438CB72-EC2D-4D43-B33B-528464ADFDAA}"/>
                    </a:ext>
                  </a:extLst>
                </p:cNvPr>
                <p:cNvSpPr/>
                <p:nvPr/>
              </p:nvSpPr>
              <p:spPr bwMode="auto">
                <a:xfrm>
                  <a:off x="4600576" y="2405063"/>
                  <a:ext cx="25400" cy="25400"/>
                </a:xfrm>
                <a:custGeom>
                  <a:avLst/>
                  <a:gdLst/>
                  <a:ahLst/>
                  <a:cxnLst>
                    <a:cxn ang="0">
                      <a:pos x="55" y="2"/>
                    </a:cxn>
                    <a:cxn ang="0">
                      <a:pos x="55" y="2"/>
                    </a:cxn>
                    <a:cxn ang="0">
                      <a:pos x="43" y="17"/>
                    </a:cxn>
                    <a:cxn ang="0">
                      <a:pos x="29" y="30"/>
                    </a:cxn>
                    <a:cxn ang="0">
                      <a:pos x="1" y="54"/>
                    </a:cxn>
                    <a:cxn ang="0">
                      <a:pos x="1" y="54"/>
                    </a:cxn>
                    <a:cxn ang="0">
                      <a:pos x="0" y="57"/>
                    </a:cxn>
                    <a:cxn ang="0">
                      <a:pos x="0" y="58"/>
                    </a:cxn>
                    <a:cxn ang="0">
                      <a:pos x="3" y="62"/>
                    </a:cxn>
                    <a:cxn ang="0">
                      <a:pos x="5" y="64"/>
                    </a:cxn>
                    <a:cxn ang="0">
                      <a:pos x="8" y="64"/>
                    </a:cxn>
                    <a:cxn ang="0">
                      <a:pos x="10" y="62"/>
                    </a:cxn>
                    <a:cxn ang="0">
                      <a:pos x="10" y="62"/>
                    </a:cxn>
                    <a:cxn ang="0">
                      <a:pos x="38" y="36"/>
                    </a:cxn>
                    <a:cxn ang="0">
                      <a:pos x="52" y="23"/>
                    </a:cxn>
                    <a:cxn ang="0">
                      <a:pos x="64" y="9"/>
                    </a:cxn>
                    <a:cxn ang="0">
                      <a:pos x="64" y="9"/>
                    </a:cxn>
                    <a:cxn ang="0">
                      <a:pos x="65" y="6"/>
                    </a:cxn>
                    <a:cxn ang="0">
                      <a:pos x="65" y="3"/>
                    </a:cxn>
                    <a:cxn ang="0">
                      <a:pos x="64" y="2"/>
                    </a:cxn>
                    <a:cxn ang="0">
                      <a:pos x="63" y="1"/>
                    </a:cxn>
                    <a:cxn ang="0">
                      <a:pos x="58" y="0"/>
                    </a:cxn>
                    <a:cxn ang="0">
                      <a:pos x="56" y="1"/>
                    </a:cxn>
                    <a:cxn ang="0">
                      <a:pos x="55" y="2"/>
                    </a:cxn>
                    <a:cxn ang="0">
                      <a:pos x="55" y="2"/>
                    </a:cxn>
                  </a:cxnLst>
                  <a:rect l="0" t="0" r="r" b="b"/>
                  <a:pathLst>
                    <a:path w="65" h="64">
                      <a:moveTo>
                        <a:pt x="55" y="2"/>
                      </a:moveTo>
                      <a:lnTo>
                        <a:pt x="55" y="2"/>
                      </a:lnTo>
                      <a:lnTo>
                        <a:pt x="43" y="17"/>
                      </a:lnTo>
                      <a:lnTo>
                        <a:pt x="29" y="30"/>
                      </a:lnTo>
                      <a:lnTo>
                        <a:pt x="1" y="54"/>
                      </a:lnTo>
                      <a:lnTo>
                        <a:pt x="1" y="54"/>
                      </a:lnTo>
                      <a:lnTo>
                        <a:pt x="0" y="57"/>
                      </a:lnTo>
                      <a:lnTo>
                        <a:pt x="0" y="58"/>
                      </a:lnTo>
                      <a:lnTo>
                        <a:pt x="3" y="62"/>
                      </a:lnTo>
                      <a:lnTo>
                        <a:pt x="5" y="64"/>
                      </a:lnTo>
                      <a:lnTo>
                        <a:pt x="8" y="64"/>
                      </a:lnTo>
                      <a:lnTo>
                        <a:pt x="10" y="62"/>
                      </a:lnTo>
                      <a:lnTo>
                        <a:pt x="10" y="62"/>
                      </a:lnTo>
                      <a:lnTo>
                        <a:pt x="38" y="36"/>
                      </a:lnTo>
                      <a:lnTo>
                        <a:pt x="52" y="23"/>
                      </a:lnTo>
                      <a:lnTo>
                        <a:pt x="64" y="9"/>
                      </a:lnTo>
                      <a:lnTo>
                        <a:pt x="64" y="9"/>
                      </a:lnTo>
                      <a:lnTo>
                        <a:pt x="65" y="6"/>
                      </a:lnTo>
                      <a:lnTo>
                        <a:pt x="65" y="3"/>
                      </a:lnTo>
                      <a:lnTo>
                        <a:pt x="64" y="2"/>
                      </a:lnTo>
                      <a:lnTo>
                        <a:pt x="63" y="1"/>
                      </a:lnTo>
                      <a:lnTo>
                        <a:pt x="58" y="0"/>
                      </a:lnTo>
                      <a:lnTo>
                        <a:pt x="56" y="1"/>
                      </a:lnTo>
                      <a:lnTo>
                        <a:pt x="55" y="2"/>
                      </a:lnTo>
                      <a:lnTo>
                        <a:pt x="55"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0" name="Freeform 635">
                  <a:extLst>
                    <a:ext uri="{FF2B5EF4-FFF2-40B4-BE49-F238E27FC236}">
                      <a16:creationId xmlns:a16="http://schemas.microsoft.com/office/drawing/2014/main" id="{D9A9F5C5-775B-4AA9-A540-AD048EB06A71}"/>
                    </a:ext>
                  </a:extLst>
                </p:cNvPr>
                <p:cNvSpPr/>
                <p:nvPr/>
              </p:nvSpPr>
              <p:spPr bwMode="auto">
                <a:xfrm>
                  <a:off x="4630738" y="2425700"/>
                  <a:ext cx="20638" cy="22225"/>
                </a:xfrm>
                <a:custGeom>
                  <a:avLst/>
                  <a:gdLst/>
                  <a:ahLst/>
                  <a:cxnLst>
                    <a:cxn ang="0">
                      <a:pos x="44" y="2"/>
                    </a:cxn>
                    <a:cxn ang="0">
                      <a:pos x="44" y="2"/>
                    </a:cxn>
                    <a:cxn ang="0">
                      <a:pos x="34" y="13"/>
                    </a:cxn>
                    <a:cxn ang="0">
                      <a:pos x="25" y="25"/>
                    </a:cxn>
                    <a:cxn ang="0">
                      <a:pos x="25" y="25"/>
                    </a:cxn>
                    <a:cxn ang="0">
                      <a:pos x="2" y="47"/>
                    </a:cxn>
                    <a:cxn ang="0">
                      <a:pos x="2" y="47"/>
                    </a:cxn>
                    <a:cxn ang="0">
                      <a:pos x="1" y="50"/>
                    </a:cxn>
                    <a:cxn ang="0">
                      <a:pos x="0" y="51"/>
                    </a:cxn>
                    <a:cxn ang="0">
                      <a:pos x="2" y="55"/>
                    </a:cxn>
                    <a:cxn ang="0">
                      <a:pos x="6" y="56"/>
                    </a:cxn>
                    <a:cxn ang="0">
                      <a:pos x="8" y="56"/>
                    </a:cxn>
                    <a:cxn ang="0">
                      <a:pos x="10" y="55"/>
                    </a:cxn>
                    <a:cxn ang="0">
                      <a:pos x="10" y="55"/>
                    </a:cxn>
                    <a:cxn ang="0">
                      <a:pos x="33" y="33"/>
                    </a:cxn>
                    <a:cxn ang="0">
                      <a:pos x="33" y="33"/>
                    </a:cxn>
                    <a:cxn ang="0">
                      <a:pos x="43" y="21"/>
                    </a:cxn>
                    <a:cxn ang="0">
                      <a:pos x="52" y="9"/>
                    </a:cxn>
                    <a:cxn ang="0">
                      <a:pos x="52" y="9"/>
                    </a:cxn>
                    <a:cxn ang="0">
                      <a:pos x="53" y="8"/>
                    </a:cxn>
                    <a:cxn ang="0">
                      <a:pos x="53" y="5"/>
                    </a:cxn>
                    <a:cxn ang="0">
                      <a:pos x="52" y="2"/>
                    </a:cxn>
                    <a:cxn ang="0">
                      <a:pos x="48" y="0"/>
                    </a:cxn>
                    <a:cxn ang="0">
                      <a:pos x="46" y="0"/>
                    </a:cxn>
                    <a:cxn ang="0">
                      <a:pos x="44" y="2"/>
                    </a:cxn>
                    <a:cxn ang="0">
                      <a:pos x="44" y="2"/>
                    </a:cxn>
                  </a:cxnLst>
                  <a:rect l="0" t="0" r="r" b="b"/>
                  <a:pathLst>
                    <a:path w="53" h="56">
                      <a:moveTo>
                        <a:pt x="44" y="2"/>
                      </a:moveTo>
                      <a:lnTo>
                        <a:pt x="44" y="2"/>
                      </a:lnTo>
                      <a:lnTo>
                        <a:pt x="34" y="13"/>
                      </a:lnTo>
                      <a:lnTo>
                        <a:pt x="25" y="25"/>
                      </a:lnTo>
                      <a:lnTo>
                        <a:pt x="25" y="25"/>
                      </a:lnTo>
                      <a:lnTo>
                        <a:pt x="2" y="47"/>
                      </a:lnTo>
                      <a:lnTo>
                        <a:pt x="2" y="47"/>
                      </a:lnTo>
                      <a:lnTo>
                        <a:pt x="1" y="50"/>
                      </a:lnTo>
                      <a:lnTo>
                        <a:pt x="0" y="51"/>
                      </a:lnTo>
                      <a:lnTo>
                        <a:pt x="2" y="55"/>
                      </a:lnTo>
                      <a:lnTo>
                        <a:pt x="6" y="56"/>
                      </a:lnTo>
                      <a:lnTo>
                        <a:pt x="8" y="56"/>
                      </a:lnTo>
                      <a:lnTo>
                        <a:pt x="10" y="55"/>
                      </a:lnTo>
                      <a:lnTo>
                        <a:pt x="10" y="55"/>
                      </a:lnTo>
                      <a:lnTo>
                        <a:pt x="33" y="33"/>
                      </a:lnTo>
                      <a:lnTo>
                        <a:pt x="33" y="33"/>
                      </a:lnTo>
                      <a:lnTo>
                        <a:pt x="43" y="21"/>
                      </a:lnTo>
                      <a:lnTo>
                        <a:pt x="52" y="9"/>
                      </a:lnTo>
                      <a:lnTo>
                        <a:pt x="52" y="9"/>
                      </a:lnTo>
                      <a:lnTo>
                        <a:pt x="53" y="8"/>
                      </a:lnTo>
                      <a:lnTo>
                        <a:pt x="53" y="5"/>
                      </a:lnTo>
                      <a:lnTo>
                        <a:pt x="52" y="2"/>
                      </a:lnTo>
                      <a:lnTo>
                        <a:pt x="48" y="0"/>
                      </a:lnTo>
                      <a:lnTo>
                        <a:pt x="46" y="0"/>
                      </a:lnTo>
                      <a:lnTo>
                        <a:pt x="44" y="2"/>
                      </a:lnTo>
                      <a:lnTo>
                        <a:pt x="44"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1" name="Freeform 636">
                  <a:extLst>
                    <a:ext uri="{FF2B5EF4-FFF2-40B4-BE49-F238E27FC236}">
                      <a16:creationId xmlns:a16="http://schemas.microsoft.com/office/drawing/2014/main" id="{FBC85B09-DE97-4F77-835D-FC1442E1F046}"/>
                    </a:ext>
                  </a:extLst>
                </p:cNvPr>
                <p:cNvSpPr/>
                <p:nvPr/>
              </p:nvSpPr>
              <p:spPr bwMode="auto">
                <a:xfrm>
                  <a:off x="4657726" y="2441575"/>
                  <a:ext cx="22225" cy="26988"/>
                </a:xfrm>
                <a:custGeom>
                  <a:avLst/>
                  <a:gdLst/>
                  <a:ahLst/>
                  <a:cxnLst>
                    <a:cxn ang="0">
                      <a:pos x="42" y="4"/>
                    </a:cxn>
                    <a:cxn ang="0">
                      <a:pos x="42" y="4"/>
                    </a:cxn>
                    <a:cxn ang="0">
                      <a:pos x="38" y="12"/>
                    </a:cxn>
                    <a:cxn ang="0">
                      <a:pos x="33" y="17"/>
                    </a:cxn>
                    <a:cxn ang="0">
                      <a:pos x="28" y="24"/>
                    </a:cxn>
                    <a:cxn ang="0">
                      <a:pos x="22" y="30"/>
                    </a:cxn>
                    <a:cxn ang="0">
                      <a:pos x="22" y="30"/>
                    </a:cxn>
                    <a:cxn ang="0">
                      <a:pos x="12" y="45"/>
                    </a:cxn>
                    <a:cxn ang="0">
                      <a:pos x="1" y="59"/>
                    </a:cxn>
                    <a:cxn ang="0">
                      <a:pos x="1" y="59"/>
                    </a:cxn>
                    <a:cxn ang="0">
                      <a:pos x="0" y="60"/>
                    </a:cxn>
                    <a:cxn ang="0">
                      <a:pos x="0" y="63"/>
                    </a:cxn>
                    <a:cxn ang="0">
                      <a:pos x="1" y="67"/>
                    </a:cxn>
                    <a:cxn ang="0">
                      <a:pos x="5" y="68"/>
                    </a:cxn>
                    <a:cxn ang="0">
                      <a:pos x="8" y="68"/>
                    </a:cxn>
                    <a:cxn ang="0">
                      <a:pos x="9" y="67"/>
                    </a:cxn>
                    <a:cxn ang="0">
                      <a:pos x="9" y="67"/>
                    </a:cxn>
                    <a:cxn ang="0">
                      <a:pos x="20" y="54"/>
                    </a:cxn>
                    <a:cxn ang="0">
                      <a:pos x="29" y="39"/>
                    </a:cxn>
                    <a:cxn ang="0">
                      <a:pos x="29" y="39"/>
                    </a:cxn>
                    <a:cxn ang="0">
                      <a:pos x="42" y="24"/>
                    </a:cxn>
                    <a:cxn ang="0">
                      <a:pos x="49" y="16"/>
                    </a:cxn>
                    <a:cxn ang="0">
                      <a:pos x="52" y="7"/>
                    </a:cxn>
                    <a:cxn ang="0">
                      <a:pos x="52" y="7"/>
                    </a:cxn>
                    <a:cxn ang="0">
                      <a:pos x="54" y="5"/>
                    </a:cxn>
                    <a:cxn ang="0">
                      <a:pos x="52" y="3"/>
                    </a:cxn>
                    <a:cxn ang="0">
                      <a:pos x="51" y="1"/>
                    </a:cxn>
                    <a:cxn ang="0">
                      <a:pos x="50" y="0"/>
                    </a:cxn>
                    <a:cxn ang="0">
                      <a:pos x="45" y="0"/>
                    </a:cxn>
                    <a:cxn ang="0">
                      <a:pos x="43" y="1"/>
                    </a:cxn>
                    <a:cxn ang="0">
                      <a:pos x="42" y="4"/>
                    </a:cxn>
                    <a:cxn ang="0">
                      <a:pos x="42" y="4"/>
                    </a:cxn>
                  </a:cxnLst>
                  <a:rect l="0" t="0" r="r" b="b"/>
                  <a:pathLst>
                    <a:path w="54" h="68">
                      <a:moveTo>
                        <a:pt x="42" y="4"/>
                      </a:moveTo>
                      <a:lnTo>
                        <a:pt x="42" y="4"/>
                      </a:lnTo>
                      <a:lnTo>
                        <a:pt x="38" y="12"/>
                      </a:lnTo>
                      <a:lnTo>
                        <a:pt x="33" y="17"/>
                      </a:lnTo>
                      <a:lnTo>
                        <a:pt x="28" y="24"/>
                      </a:lnTo>
                      <a:lnTo>
                        <a:pt x="22" y="30"/>
                      </a:lnTo>
                      <a:lnTo>
                        <a:pt x="22" y="30"/>
                      </a:lnTo>
                      <a:lnTo>
                        <a:pt x="12" y="45"/>
                      </a:lnTo>
                      <a:lnTo>
                        <a:pt x="1" y="59"/>
                      </a:lnTo>
                      <a:lnTo>
                        <a:pt x="1" y="59"/>
                      </a:lnTo>
                      <a:lnTo>
                        <a:pt x="0" y="60"/>
                      </a:lnTo>
                      <a:lnTo>
                        <a:pt x="0" y="63"/>
                      </a:lnTo>
                      <a:lnTo>
                        <a:pt x="1" y="67"/>
                      </a:lnTo>
                      <a:lnTo>
                        <a:pt x="5" y="68"/>
                      </a:lnTo>
                      <a:lnTo>
                        <a:pt x="8" y="68"/>
                      </a:lnTo>
                      <a:lnTo>
                        <a:pt x="9" y="67"/>
                      </a:lnTo>
                      <a:lnTo>
                        <a:pt x="9" y="67"/>
                      </a:lnTo>
                      <a:lnTo>
                        <a:pt x="20" y="54"/>
                      </a:lnTo>
                      <a:lnTo>
                        <a:pt x="29" y="39"/>
                      </a:lnTo>
                      <a:lnTo>
                        <a:pt x="29" y="39"/>
                      </a:lnTo>
                      <a:lnTo>
                        <a:pt x="42" y="24"/>
                      </a:lnTo>
                      <a:lnTo>
                        <a:pt x="49" y="16"/>
                      </a:lnTo>
                      <a:lnTo>
                        <a:pt x="52" y="7"/>
                      </a:lnTo>
                      <a:lnTo>
                        <a:pt x="52" y="7"/>
                      </a:lnTo>
                      <a:lnTo>
                        <a:pt x="54" y="5"/>
                      </a:lnTo>
                      <a:lnTo>
                        <a:pt x="52" y="3"/>
                      </a:lnTo>
                      <a:lnTo>
                        <a:pt x="51" y="1"/>
                      </a:lnTo>
                      <a:lnTo>
                        <a:pt x="50" y="0"/>
                      </a:lnTo>
                      <a:lnTo>
                        <a:pt x="45" y="0"/>
                      </a:lnTo>
                      <a:lnTo>
                        <a:pt x="43" y="1"/>
                      </a:lnTo>
                      <a:lnTo>
                        <a:pt x="42" y="4"/>
                      </a:lnTo>
                      <a:lnTo>
                        <a:pt x="42"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2" name="Freeform 637">
                  <a:extLst>
                    <a:ext uri="{FF2B5EF4-FFF2-40B4-BE49-F238E27FC236}">
                      <a16:creationId xmlns:a16="http://schemas.microsoft.com/office/drawing/2014/main" id="{4688E0AC-73DC-4046-A955-CD81DB321FC1}"/>
                    </a:ext>
                  </a:extLst>
                </p:cNvPr>
                <p:cNvSpPr/>
                <p:nvPr/>
              </p:nvSpPr>
              <p:spPr bwMode="auto">
                <a:xfrm>
                  <a:off x="4687888" y="2460625"/>
                  <a:ext cx="25400" cy="28575"/>
                </a:xfrm>
                <a:custGeom>
                  <a:avLst/>
                  <a:gdLst/>
                  <a:ahLst/>
                  <a:cxnLst>
                    <a:cxn ang="0">
                      <a:pos x="51" y="1"/>
                    </a:cxn>
                    <a:cxn ang="0">
                      <a:pos x="51" y="1"/>
                    </a:cxn>
                    <a:cxn ang="0">
                      <a:pos x="37" y="16"/>
                    </a:cxn>
                    <a:cxn ang="0">
                      <a:pos x="24" y="30"/>
                    </a:cxn>
                    <a:cxn ang="0">
                      <a:pos x="12" y="46"/>
                    </a:cxn>
                    <a:cxn ang="0">
                      <a:pos x="1" y="63"/>
                    </a:cxn>
                    <a:cxn ang="0">
                      <a:pos x="1" y="63"/>
                    </a:cxn>
                    <a:cxn ang="0">
                      <a:pos x="0" y="65"/>
                    </a:cxn>
                    <a:cxn ang="0">
                      <a:pos x="0" y="68"/>
                    </a:cxn>
                    <a:cxn ang="0">
                      <a:pos x="3" y="70"/>
                    </a:cxn>
                    <a:cxn ang="0">
                      <a:pos x="7" y="72"/>
                    </a:cxn>
                    <a:cxn ang="0">
                      <a:pos x="9" y="70"/>
                    </a:cxn>
                    <a:cxn ang="0">
                      <a:pos x="10" y="69"/>
                    </a:cxn>
                    <a:cxn ang="0">
                      <a:pos x="10" y="69"/>
                    </a:cxn>
                    <a:cxn ang="0">
                      <a:pos x="21" y="52"/>
                    </a:cxn>
                    <a:cxn ang="0">
                      <a:pos x="33" y="38"/>
                    </a:cxn>
                    <a:cxn ang="0">
                      <a:pos x="46" y="23"/>
                    </a:cxn>
                    <a:cxn ang="0">
                      <a:pos x="59" y="9"/>
                    </a:cxn>
                    <a:cxn ang="0">
                      <a:pos x="59" y="9"/>
                    </a:cxn>
                    <a:cxn ang="0">
                      <a:pos x="60" y="8"/>
                    </a:cxn>
                    <a:cxn ang="0">
                      <a:pos x="61" y="5"/>
                    </a:cxn>
                    <a:cxn ang="0">
                      <a:pos x="59" y="1"/>
                    </a:cxn>
                    <a:cxn ang="0">
                      <a:pos x="55" y="0"/>
                    </a:cxn>
                    <a:cxn ang="0">
                      <a:pos x="54" y="0"/>
                    </a:cxn>
                    <a:cxn ang="0">
                      <a:pos x="51" y="1"/>
                    </a:cxn>
                    <a:cxn ang="0">
                      <a:pos x="51" y="1"/>
                    </a:cxn>
                  </a:cxnLst>
                  <a:rect l="0" t="0" r="r" b="b"/>
                  <a:pathLst>
                    <a:path w="61" h="72">
                      <a:moveTo>
                        <a:pt x="51" y="1"/>
                      </a:moveTo>
                      <a:lnTo>
                        <a:pt x="51" y="1"/>
                      </a:lnTo>
                      <a:lnTo>
                        <a:pt x="37" y="16"/>
                      </a:lnTo>
                      <a:lnTo>
                        <a:pt x="24" y="30"/>
                      </a:lnTo>
                      <a:lnTo>
                        <a:pt x="12" y="46"/>
                      </a:lnTo>
                      <a:lnTo>
                        <a:pt x="1" y="63"/>
                      </a:lnTo>
                      <a:lnTo>
                        <a:pt x="1" y="63"/>
                      </a:lnTo>
                      <a:lnTo>
                        <a:pt x="0" y="65"/>
                      </a:lnTo>
                      <a:lnTo>
                        <a:pt x="0" y="68"/>
                      </a:lnTo>
                      <a:lnTo>
                        <a:pt x="3" y="70"/>
                      </a:lnTo>
                      <a:lnTo>
                        <a:pt x="7" y="72"/>
                      </a:lnTo>
                      <a:lnTo>
                        <a:pt x="9" y="70"/>
                      </a:lnTo>
                      <a:lnTo>
                        <a:pt x="10" y="69"/>
                      </a:lnTo>
                      <a:lnTo>
                        <a:pt x="10" y="69"/>
                      </a:lnTo>
                      <a:lnTo>
                        <a:pt x="21" y="52"/>
                      </a:lnTo>
                      <a:lnTo>
                        <a:pt x="33" y="38"/>
                      </a:lnTo>
                      <a:lnTo>
                        <a:pt x="46" y="23"/>
                      </a:lnTo>
                      <a:lnTo>
                        <a:pt x="59" y="9"/>
                      </a:lnTo>
                      <a:lnTo>
                        <a:pt x="59" y="9"/>
                      </a:lnTo>
                      <a:lnTo>
                        <a:pt x="60" y="8"/>
                      </a:lnTo>
                      <a:lnTo>
                        <a:pt x="61" y="5"/>
                      </a:lnTo>
                      <a:lnTo>
                        <a:pt x="59" y="1"/>
                      </a:lnTo>
                      <a:lnTo>
                        <a:pt x="55" y="0"/>
                      </a:lnTo>
                      <a:lnTo>
                        <a:pt x="54" y="0"/>
                      </a:lnTo>
                      <a:lnTo>
                        <a:pt x="51" y="1"/>
                      </a:lnTo>
                      <a:lnTo>
                        <a:pt x="51"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3" name="Freeform 638">
                  <a:extLst>
                    <a:ext uri="{FF2B5EF4-FFF2-40B4-BE49-F238E27FC236}">
                      <a16:creationId xmlns:a16="http://schemas.microsoft.com/office/drawing/2014/main" id="{AA1DC549-F1D4-4890-BB63-13161E47EF82}"/>
                    </a:ext>
                  </a:extLst>
                </p:cNvPr>
                <p:cNvSpPr/>
                <p:nvPr/>
              </p:nvSpPr>
              <p:spPr bwMode="auto">
                <a:xfrm>
                  <a:off x="4722813" y="2473325"/>
                  <a:ext cx="15875" cy="26988"/>
                </a:xfrm>
                <a:custGeom>
                  <a:avLst/>
                  <a:gdLst/>
                  <a:ahLst/>
                  <a:cxnLst>
                    <a:cxn ang="0">
                      <a:pos x="26" y="5"/>
                    </a:cxn>
                    <a:cxn ang="0">
                      <a:pos x="26" y="5"/>
                    </a:cxn>
                    <a:cxn ang="0">
                      <a:pos x="25" y="13"/>
                    </a:cxn>
                    <a:cxn ang="0">
                      <a:pos x="22" y="21"/>
                    </a:cxn>
                    <a:cxn ang="0">
                      <a:pos x="22" y="21"/>
                    </a:cxn>
                    <a:cxn ang="0">
                      <a:pos x="21" y="26"/>
                    </a:cxn>
                    <a:cxn ang="0">
                      <a:pos x="18" y="30"/>
                    </a:cxn>
                    <a:cxn ang="0">
                      <a:pos x="18" y="30"/>
                    </a:cxn>
                    <a:cxn ang="0">
                      <a:pos x="13" y="38"/>
                    </a:cxn>
                    <a:cxn ang="0">
                      <a:pos x="9" y="44"/>
                    </a:cxn>
                    <a:cxn ang="0">
                      <a:pos x="0" y="60"/>
                    </a:cxn>
                    <a:cxn ang="0">
                      <a:pos x="0" y="60"/>
                    </a:cxn>
                    <a:cxn ang="0">
                      <a:pos x="0" y="63"/>
                    </a:cxn>
                    <a:cxn ang="0">
                      <a:pos x="0" y="64"/>
                    </a:cxn>
                    <a:cxn ang="0">
                      <a:pos x="2" y="68"/>
                    </a:cxn>
                    <a:cxn ang="0">
                      <a:pos x="6" y="68"/>
                    </a:cxn>
                    <a:cxn ang="0">
                      <a:pos x="9" y="68"/>
                    </a:cxn>
                    <a:cxn ang="0">
                      <a:pos x="10" y="65"/>
                    </a:cxn>
                    <a:cxn ang="0">
                      <a:pos x="10" y="65"/>
                    </a:cxn>
                    <a:cxn ang="0">
                      <a:pos x="19" y="52"/>
                    </a:cxn>
                    <a:cxn ang="0">
                      <a:pos x="27" y="36"/>
                    </a:cxn>
                    <a:cxn ang="0">
                      <a:pos x="34" y="22"/>
                    </a:cxn>
                    <a:cxn ang="0">
                      <a:pos x="36" y="14"/>
                    </a:cxn>
                    <a:cxn ang="0">
                      <a:pos x="38" y="5"/>
                    </a:cxn>
                    <a:cxn ang="0">
                      <a:pos x="38" y="5"/>
                    </a:cxn>
                    <a:cxn ang="0">
                      <a:pos x="38" y="2"/>
                    </a:cxn>
                    <a:cxn ang="0">
                      <a:pos x="36" y="1"/>
                    </a:cxn>
                    <a:cxn ang="0">
                      <a:pos x="35" y="0"/>
                    </a:cxn>
                    <a:cxn ang="0">
                      <a:pos x="32" y="0"/>
                    </a:cxn>
                    <a:cxn ang="0">
                      <a:pos x="28" y="1"/>
                    </a:cxn>
                    <a:cxn ang="0">
                      <a:pos x="27" y="2"/>
                    </a:cxn>
                    <a:cxn ang="0">
                      <a:pos x="26" y="5"/>
                    </a:cxn>
                    <a:cxn ang="0">
                      <a:pos x="26" y="5"/>
                    </a:cxn>
                  </a:cxnLst>
                  <a:rect l="0" t="0" r="r" b="b"/>
                  <a:pathLst>
                    <a:path w="38" h="68">
                      <a:moveTo>
                        <a:pt x="26" y="5"/>
                      </a:moveTo>
                      <a:lnTo>
                        <a:pt x="26" y="5"/>
                      </a:lnTo>
                      <a:lnTo>
                        <a:pt x="25" y="13"/>
                      </a:lnTo>
                      <a:lnTo>
                        <a:pt x="22" y="21"/>
                      </a:lnTo>
                      <a:lnTo>
                        <a:pt x="22" y="21"/>
                      </a:lnTo>
                      <a:lnTo>
                        <a:pt x="21" y="26"/>
                      </a:lnTo>
                      <a:lnTo>
                        <a:pt x="18" y="30"/>
                      </a:lnTo>
                      <a:lnTo>
                        <a:pt x="18" y="30"/>
                      </a:lnTo>
                      <a:lnTo>
                        <a:pt x="13" y="38"/>
                      </a:lnTo>
                      <a:lnTo>
                        <a:pt x="9" y="44"/>
                      </a:lnTo>
                      <a:lnTo>
                        <a:pt x="0" y="60"/>
                      </a:lnTo>
                      <a:lnTo>
                        <a:pt x="0" y="60"/>
                      </a:lnTo>
                      <a:lnTo>
                        <a:pt x="0" y="63"/>
                      </a:lnTo>
                      <a:lnTo>
                        <a:pt x="0" y="64"/>
                      </a:lnTo>
                      <a:lnTo>
                        <a:pt x="2" y="68"/>
                      </a:lnTo>
                      <a:lnTo>
                        <a:pt x="6" y="68"/>
                      </a:lnTo>
                      <a:lnTo>
                        <a:pt x="9" y="68"/>
                      </a:lnTo>
                      <a:lnTo>
                        <a:pt x="10" y="65"/>
                      </a:lnTo>
                      <a:lnTo>
                        <a:pt x="10" y="65"/>
                      </a:lnTo>
                      <a:lnTo>
                        <a:pt x="19" y="52"/>
                      </a:lnTo>
                      <a:lnTo>
                        <a:pt x="27" y="36"/>
                      </a:lnTo>
                      <a:lnTo>
                        <a:pt x="34" y="22"/>
                      </a:lnTo>
                      <a:lnTo>
                        <a:pt x="36" y="14"/>
                      </a:lnTo>
                      <a:lnTo>
                        <a:pt x="38" y="5"/>
                      </a:lnTo>
                      <a:lnTo>
                        <a:pt x="38" y="5"/>
                      </a:lnTo>
                      <a:lnTo>
                        <a:pt x="38" y="2"/>
                      </a:lnTo>
                      <a:lnTo>
                        <a:pt x="36" y="1"/>
                      </a:lnTo>
                      <a:lnTo>
                        <a:pt x="35" y="0"/>
                      </a:lnTo>
                      <a:lnTo>
                        <a:pt x="32" y="0"/>
                      </a:lnTo>
                      <a:lnTo>
                        <a:pt x="28" y="1"/>
                      </a:lnTo>
                      <a:lnTo>
                        <a:pt x="27" y="2"/>
                      </a:lnTo>
                      <a:lnTo>
                        <a:pt x="26" y="5"/>
                      </a:lnTo>
                      <a:lnTo>
                        <a:pt x="26"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4" name="Freeform 639">
                  <a:extLst>
                    <a:ext uri="{FF2B5EF4-FFF2-40B4-BE49-F238E27FC236}">
                      <a16:creationId xmlns:a16="http://schemas.microsoft.com/office/drawing/2014/main" id="{67F365B5-3C93-42D6-A629-AEAAF3F199C3}"/>
                    </a:ext>
                  </a:extLst>
                </p:cNvPr>
                <p:cNvSpPr/>
                <p:nvPr/>
              </p:nvSpPr>
              <p:spPr bwMode="auto">
                <a:xfrm>
                  <a:off x="4746626" y="2489200"/>
                  <a:ext cx="17463" cy="28575"/>
                </a:xfrm>
                <a:custGeom>
                  <a:avLst/>
                  <a:gdLst/>
                  <a:ahLst/>
                  <a:cxnLst>
                    <a:cxn ang="0">
                      <a:pos x="33" y="1"/>
                    </a:cxn>
                    <a:cxn ang="0">
                      <a:pos x="33" y="1"/>
                    </a:cxn>
                    <a:cxn ang="0">
                      <a:pos x="21" y="17"/>
                    </a:cxn>
                    <a:cxn ang="0">
                      <a:pos x="10" y="34"/>
                    </a:cxn>
                    <a:cxn ang="0">
                      <a:pos x="10" y="34"/>
                    </a:cxn>
                    <a:cxn ang="0">
                      <a:pos x="5" y="42"/>
                    </a:cxn>
                    <a:cxn ang="0">
                      <a:pos x="2" y="49"/>
                    </a:cxn>
                    <a:cxn ang="0">
                      <a:pos x="0" y="59"/>
                    </a:cxn>
                    <a:cxn ang="0">
                      <a:pos x="1" y="68"/>
                    </a:cxn>
                    <a:cxn ang="0">
                      <a:pos x="1" y="68"/>
                    </a:cxn>
                    <a:cxn ang="0">
                      <a:pos x="1" y="70"/>
                    </a:cxn>
                    <a:cxn ang="0">
                      <a:pos x="4" y="72"/>
                    </a:cxn>
                    <a:cxn ang="0">
                      <a:pos x="8" y="72"/>
                    </a:cxn>
                    <a:cxn ang="0">
                      <a:pos x="10" y="69"/>
                    </a:cxn>
                    <a:cxn ang="0">
                      <a:pos x="12" y="68"/>
                    </a:cxn>
                    <a:cxn ang="0">
                      <a:pos x="12" y="65"/>
                    </a:cxn>
                    <a:cxn ang="0">
                      <a:pos x="12" y="65"/>
                    </a:cxn>
                    <a:cxn ang="0">
                      <a:pos x="12" y="61"/>
                    </a:cxn>
                    <a:cxn ang="0">
                      <a:pos x="12" y="57"/>
                    </a:cxn>
                    <a:cxn ang="0">
                      <a:pos x="14" y="51"/>
                    </a:cxn>
                    <a:cxn ang="0">
                      <a:pos x="21" y="38"/>
                    </a:cxn>
                    <a:cxn ang="0">
                      <a:pos x="21" y="38"/>
                    </a:cxn>
                    <a:cxn ang="0">
                      <a:pos x="30" y="23"/>
                    </a:cxn>
                    <a:cxn ang="0">
                      <a:pos x="40" y="9"/>
                    </a:cxn>
                    <a:cxn ang="0">
                      <a:pos x="40" y="9"/>
                    </a:cxn>
                    <a:cxn ang="0">
                      <a:pos x="42" y="8"/>
                    </a:cxn>
                    <a:cxn ang="0">
                      <a:pos x="42" y="5"/>
                    </a:cxn>
                    <a:cxn ang="0">
                      <a:pos x="40" y="1"/>
                    </a:cxn>
                    <a:cxn ang="0">
                      <a:pos x="36" y="0"/>
                    </a:cxn>
                    <a:cxn ang="0">
                      <a:pos x="34" y="0"/>
                    </a:cxn>
                    <a:cxn ang="0">
                      <a:pos x="33" y="1"/>
                    </a:cxn>
                    <a:cxn ang="0">
                      <a:pos x="33" y="1"/>
                    </a:cxn>
                  </a:cxnLst>
                  <a:rect l="0" t="0" r="r" b="b"/>
                  <a:pathLst>
                    <a:path w="42" h="72">
                      <a:moveTo>
                        <a:pt x="33" y="1"/>
                      </a:moveTo>
                      <a:lnTo>
                        <a:pt x="33" y="1"/>
                      </a:lnTo>
                      <a:lnTo>
                        <a:pt x="21" y="17"/>
                      </a:lnTo>
                      <a:lnTo>
                        <a:pt x="10" y="34"/>
                      </a:lnTo>
                      <a:lnTo>
                        <a:pt x="10" y="34"/>
                      </a:lnTo>
                      <a:lnTo>
                        <a:pt x="5" y="42"/>
                      </a:lnTo>
                      <a:lnTo>
                        <a:pt x="2" y="49"/>
                      </a:lnTo>
                      <a:lnTo>
                        <a:pt x="0" y="59"/>
                      </a:lnTo>
                      <a:lnTo>
                        <a:pt x="1" y="68"/>
                      </a:lnTo>
                      <a:lnTo>
                        <a:pt x="1" y="68"/>
                      </a:lnTo>
                      <a:lnTo>
                        <a:pt x="1" y="70"/>
                      </a:lnTo>
                      <a:lnTo>
                        <a:pt x="4" y="72"/>
                      </a:lnTo>
                      <a:lnTo>
                        <a:pt x="8" y="72"/>
                      </a:lnTo>
                      <a:lnTo>
                        <a:pt x="10" y="69"/>
                      </a:lnTo>
                      <a:lnTo>
                        <a:pt x="12" y="68"/>
                      </a:lnTo>
                      <a:lnTo>
                        <a:pt x="12" y="65"/>
                      </a:lnTo>
                      <a:lnTo>
                        <a:pt x="12" y="65"/>
                      </a:lnTo>
                      <a:lnTo>
                        <a:pt x="12" y="61"/>
                      </a:lnTo>
                      <a:lnTo>
                        <a:pt x="12" y="57"/>
                      </a:lnTo>
                      <a:lnTo>
                        <a:pt x="14" y="51"/>
                      </a:lnTo>
                      <a:lnTo>
                        <a:pt x="21" y="38"/>
                      </a:lnTo>
                      <a:lnTo>
                        <a:pt x="21" y="38"/>
                      </a:lnTo>
                      <a:lnTo>
                        <a:pt x="30" y="23"/>
                      </a:lnTo>
                      <a:lnTo>
                        <a:pt x="40" y="9"/>
                      </a:lnTo>
                      <a:lnTo>
                        <a:pt x="40" y="9"/>
                      </a:lnTo>
                      <a:lnTo>
                        <a:pt x="42" y="8"/>
                      </a:lnTo>
                      <a:lnTo>
                        <a:pt x="42" y="5"/>
                      </a:lnTo>
                      <a:lnTo>
                        <a:pt x="40" y="1"/>
                      </a:lnTo>
                      <a:lnTo>
                        <a:pt x="36" y="0"/>
                      </a:lnTo>
                      <a:lnTo>
                        <a:pt x="34" y="0"/>
                      </a:lnTo>
                      <a:lnTo>
                        <a:pt x="33" y="1"/>
                      </a:lnTo>
                      <a:lnTo>
                        <a:pt x="33"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5" name="Freeform 640">
                  <a:extLst>
                    <a:ext uri="{FF2B5EF4-FFF2-40B4-BE49-F238E27FC236}">
                      <a16:creationId xmlns:a16="http://schemas.microsoft.com/office/drawing/2014/main" id="{8679EFB3-F9E6-4C9C-B286-0327FB3891E2}"/>
                    </a:ext>
                  </a:extLst>
                </p:cNvPr>
                <p:cNvSpPr/>
                <p:nvPr/>
              </p:nvSpPr>
              <p:spPr bwMode="auto">
                <a:xfrm>
                  <a:off x="4779963" y="2505075"/>
                  <a:ext cx="22225" cy="25400"/>
                </a:xfrm>
                <a:custGeom>
                  <a:avLst/>
                  <a:gdLst/>
                  <a:ahLst/>
                  <a:cxnLst>
                    <a:cxn ang="0">
                      <a:pos x="43" y="4"/>
                    </a:cxn>
                    <a:cxn ang="0">
                      <a:pos x="43" y="4"/>
                    </a:cxn>
                    <a:cxn ang="0">
                      <a:pos x="39" y="11"/>
                    </a:cxn>
                    <a:cxn ang="0">
                      <a:pos x="35" y="19"/>
                    </a:cxn>
                    <a:cxn ang="0">
                      <a:pos x="31" y="26"/>
                    </a:cxn>
                    <a:cxn ang="0">
                      <a:pos x="24" y="32"/>
                    </a:cxn>
                    <a:cxn ang="0">
                      <a:pos x="24" y="32"/>
                    </a:cxn>
                    <a:cxn ang="0">
                      <a:pos x="13" y="43"/>
                    </a:cxn>
                    <a:cxn ang="0">
                      <a:pos x="6" y="49"/>
                    </a:cxn>
                    <a:cxn ang="0">
                      <a:pos x="1" y="56"/>
                    </a:cxn>
                    <a:cxn ang="0">
                      <a:pos x="1" y="56"/>
                    </a:cxn>
                    <a:cxn ang="0">
                      <a:pos x="0" y="58"/>
                    </a:cxn>
                    <a:cxn ang="0">
                      <a:pos x="0" y="60"/>
                    </a:cxn>
                    <a:cxn ang="0">
                      <a:pos x="1" y="62"/>
                    </a:cxn>
                    <a:cxn ang="0">
                      <a:pos x="2" y="64"/>
                    </a:cxn>
                    <a:cxn ang="0">
                      <a:pos x="7" y="64"/>
                    </a:cxn>
                    <a:cxn ang="0">
                      <a:pos x="9" y="64"/>
                    </a:cxn>
                    <a:cxn ang="0">
                      <a:pos x="11" y="61"/>
                    </a:cxn>
                    <a:cxn ang="0">
                      <a:pos x="11" y="61"/>
                    </a:cxn>
                    <a:cxn ang="0">
                      <a:pos x="17" y="55"/>
                    </a:cxn>
                    <a:cxn ang="0">
                      <a:pos x="23" y="48"/>
                    </a:cxn>
                    <a:cxn ang="0">
                      <a:pos x="36" y="36"/>
                    </a:cxn>
                    <a:cxn ang="0">
                      <a:pos x="36" y="36"/>
                    </a:cxn>
                    <a:cxn ang="0">
                      <a:pos x="43" y="30"/>
                    </a:cxn>
                    <a:cxn ang="0">
                      <a:pos x="47" y="22"/>
                    </a:cxn>
                    <a:cxn ang="0">
                      <a:pos x="51" y="15"/>
                    </a:cxn>
                    <a:cxn ang="0">
                      <a:pos x="53" y="7"/>
                    </a:cxn>
                    <a:cxn ang="0">
                      <a:pos x="53" y="7"/>
                    </a:cxn>
                    <a:cxn ang="0">
                      <a:pos x="53" y="5"/>
                    </a:cxn>
                    <a:cxn ang="0">
                      <a:pos x="53" y="2"/>
                    </a:cxn>
                    <a:cxn ang="0">
                      <a:pos x="49" y="0"/>
                    </a:cxn>
                    <a:cxn ang="0">
                      <a:pos x="45" y="1"/>
                    </a:cxn>
                    <a:cxn ang="0">
                      <a:pos x="44" y="2"/>
                    </a:cxn>
                    <a:cxn ang="0">
                      <a:pos x="43" y="4"/>
                    </a:cxn>
                    <a:cxn ang="0">
                      <a:pos x="43" y="4"/>
                    </a:cxn>
                  </a:cxnLst>
                  <a:rect l="0" t="0" r="r" b="b"/>
                  <a:pathLst>
                    <a:path w="53" h="64">
                      <a:moveTo>
                        <a:pt x="43" y="4"/>
                      </a:moveTo>
                      <a:lnTo>
                        <a:pt x="43" y="4"/>
                      </a:lnTo>
                      <a:lnTo>
                        <a:pt x="39" y="11"/>
                      </a:lnTo>
                      <a:lnTo>
                        <a:pt x="35" y="19"/>
                      </a:lnTo>
                      <a:lnTo>
                        <a:pt x="31" y="26"/>
                      </a:lnTo>
                      <a:lnTo>
                        <a:pt x="24" y="32"/>
                      </a:lnTo>
                      <a:lnTo>
                        <a:pt x="24" y="32"/>
                      </a:lnTo>
                      <a:lnTo>
                        <a:pt x="13" y="43"/>
                      </a:lnTo>
                      <a:lnTo>
                        <a:pt x="6" y="49"/>
                      </a:lnTo>
                      <a:lnTo>
                        <a:pt x="1" y="56"/>
                      </a:lnTo>
                      <a:lnTo>
                        <a:pt x="1" y="56"/>
                      </a:lnTo>
                      <a:lnTo>
                        <a:pt x="0" y="58"/>
                      </a:lnTo>
                      <a:lnTo>
                        <a:pt x="0" y="60"/>
                      </a:lnTo>
                      <a:lnTo>
                        <a:pt x="1" y="62"/>
                      </a:lnTo>
                      <a:lnTo>
                        <a:pt x="2" y="64"/>
                      </a:lnTo>
                      <a:lnTo>
                        <a:pt x="7" y="64"/>
                      </a:lnTo>
                      <a:lnTo>
                        <a:pt x="9" y="64"/>
                      </a:lnTo>
                      <a:lnTo>
                        <a:pt x="11" y="61"/>
                      </a:lnTo>
                      <a:lnTo>
                        <a:pt x="11" y="61"/>
                      </a:lnTo>
                      <a:lnTo>
                        <a:pt x="17" y="55"/>
                      </a:lnTo>
                      <a:lnTo>
                        <a:pt x="23" y="48"/>
                      </a:lnTo>
                      <a:lnTo>
                        <a:pt x="36" y="36"/>
                      </a:lnTo>
                      <a:lnTo>
                        <a:pt x="36" y="36"/>
                      </a:lnTo>
                      <a:lnTo>
                        <a:pt x="43" y="30"/>
                      </a:lnTo>
                      <a:lnTo>
                        <a:pt x="47" y="22"/>
                      </a:lnTo>
                      <a:lnTo>
                        <a:pt x="51" y="15"/>
                      </a:lnTo>
                      <a:lnTo>
                        <a:pt x="53" y="7"/>
                      </a:lnTo>
                      <a:lnTo>
                        <a:pt x="53" y="7"/>
                      </a:lnTo>
                      <a:lnTo>
                        <a:pt x="53" y="5"/>
                      </a:lnTo>
                      <a:lnTo>
                        <a:pt x="53" y="2"/>
                      </a:lnTo>
                      <a:lnTo>
                        <a:pt x="49" y="0"/>
                      </a:lnTo>
                      <a:lnTo>
                        <a:pt x="45" y="1"/>
                      </a:lnTo>
                      <a:lnTo>
                        <a:pt x="44" y="2"/>
                      </a:lnTo>
                      <a:lnTo>
                        <a:pt x="43" y="4"/>
                      </a:lnTo>
                      <a:lnTo>
                        <a:pt x="43"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6" name="Freeform 641">
                  <a:extLst>
                    <a:ext uri="{FF2B5EF4-FFF2-40B4-BE49-F238E27FC236}">
                      <a16:creationId xmlns:a16="http://schemas.microsoft.com/office/drawing/2014/main" id="{602A9BE8-EFC9-4763-BB3C-C1D4C70C6ED7}"/>
                    </a:ext>
                  </a:extLst>
                </p:cNvPr>
                <p:cNvSpPr/>
                <p:nvPr/>
              </p:nvSpPr>
              <p:spPr bwMode="auto">
                <a:xfrm>
                  <a:off x="4806951" y="2520950"/>
                  <a:ext cx="25400" cy="26988"/>
                </a:xfrm>
                <a:custGeom>
                  <a:avLst/>
                  <a:gdLst/>
                  <a:ahLst/>
                  <a:cxnLst>
                    <a:cxn ang="0">
                      <a:pos x="51" y="1"/>
                    </a:cxn>
                    <a:cxn ang="0">
                      <a:pos x="51" y="1"/>
                    </a:cxn>
                    <a:cxn ang="0">
                      <a:pos x="35" y="14"/>
                    </a:cxn>
                    <a:cxn ang="0">
                      <a:pos x="21" y="28"/>
                    </a:cxn>
                    <a:cxn ang="0">
                      <a:pos x="14" y="35"/>
                    </a:cxn>
                    <a:cxn ang="0">
                      <a:pos x="9" y="43"/>
                    </a:cxn>
                    <a:cxn ang="0">
                      <a:pos x="4" y="52"/>
                    </a:cxn>
                    <a:cxn ang="0">
                      <a:pos x="0" y="61"/>
                    </a:cxn>
                    <a:cxn ang="0">
                      <a:pos x="0" y="61"/>
                    </a:cxn>
                    <a:cxn ang="0">
                      <a:pos x="0" y="64"/>
                    </a:cxn>
                    <a:cxn ang="0">
                      <a:pos x="0" y="65"/>
                    </a:cxn>
                    <a:cxn ang="0">
                      <a:pos x="1" y="66"/>
                    </a:cxn>
                    <a:cxn ang="0">
                      <a:pos x="4" y="68"/>
                    </a:cxn>
                    <a:cxn ang="0">
                      <a:pos x="8" y="68"/>
                    </a:cxn>
                    <a:cxn ang="0">
                      <a:pos x="9" y="66"/>
                    </a:cxn>
                    <a:cxn ang="0">
                      <a:pos x="10" y="64"/>
                    </a:cxn>
                    <a:cxn ang="0">
                      <a:pos x="10" y="64"/>
                    </a:cxn>
                    <a:cxn ang="0">
                      <a:pos x="14" y="56"/>
                    </a:cxn>
                    <a:cxn ang="0">
                      <a:pos x="19" y="48"/>
                    </a:cxn>
                    <a:cxn ang="0">
                      <a:pos x="25" y="40"/>
                    </a:cxn>
                    <a:cxn ang="0">
                      <a:pos x="31" y="34"/>
                    </a:cxn>
                    <a:cxn ang="0">
                      <a:pos x="44" y="20"/>
                    </a:cxn>
                    <a:cxn ang="0">
                      <a:pos x="59" y="10"/>
                    </a:cxn>
                    <a:cxn ang="0">
                      <a:pos x="59" y="10"/>
                    </a:cxn>
                    <a:cxn ang="0">
                      <a:pos x="60" y="7"/>
                    </a:cxn>
                    <a:cxn ang="0">
                      <a:pos x="61" y="6"/>
                    </a:cxn>
                    <a:cxn ang="0">
                      <a:pos x="60" y="3"/>
                    </a:cxn>
                    <a:cxn ang="0">
                      <a:pos x="59" y="2"/>
                    </a:cxn>
                    <a:cxn ang="0">
                      <a:pos x="55" y="0"/>
                    </a:cxn>
                    <a:cxn ang="0">
                      <a:pos x="54" y="1"/>
                    </a:cxn>
                    <a:cxn ang="0">
                      <a:pos x="51" y="1"/>
                    </a:cxn>
                    <a:cxn ang="0">
                      <a:pos x="51" y="1"/>
                    </a:cxn>
                  </a:cxnLst>
                  <a:rect l="0" t="0" r="r" b="b"/>
                  <a:pathLst>
                    <a:path w="61" h="68">
                      <a:moveTo>
                        <a:pt x="51" y="1"/>
                      </a:moveTo>
                      <a:lnTo>
                        <a:pt x="51" y="1"/>
                      </a:lnTo>
                      <a:lnTo>
                        <a:pt x="35" y="14"/>
                      </a:lnTo>
                      <a:lnTo>
                        <a:pt x="21" y="28"/>
                      </a:lnTo>
                      <a:lnTo>
                        <a:pt x="14" y="35"/>
                      </a:lnTo>
                      <a:lnTo>
                        <a:pt x="9" y="43"/>
                      </a:lnTo>
                      <a:lnTo>
                        <a:pt x="4" y="52"/>
                      </a:lnTo>
                      <a:lnTo>
                        <a:pt x="0" y="61"/>
                      </a:lnTo>
                      <a:lnTo>
                        <a:pt x="0" y="61"/>
                      </a:lnTo>
                      <a:lnTo>
                        <a:pt x="0" y="64"/>
                      </a:lnTo>
                      <a:lnTo>
                        <a:pt x="0" y="65"/>
                      </a:lnTo>
                      <a:lnTo>
                        <a:pt x="1" y="66"/>
                      </a:lnTo>
                      <a:lnTo>
                        <a:pt x="4" y="68"/>
                      </a:lnTo>
                      <a:lnTo>
                        <a:pt x="8" y="68"/>
                      </a:lnTo>
                      <a:lnTo>
                        <a:pt x="9" y="66"/>
                      </a:lnTo>
                      <a:lnTo>
                        <a:pt x="10" y="64"/>
                      </a:lnTo>
                      <a:lnTo>
                        <a:pt x="10" y="64"/>
                      </a:lnTo>
                      <a:lnTo>
                        <a:pt x="14" y="56"/>
                      </a:lnTo>
                      <a:lnTo>
                        <a:pt x="19" y="48"/>
                      </a:lnTo>
                      <a:lnTo>
                        <a:pt x="25" y="40"/>
                      </a:lnTo>
                      <a:lnTo>
                        <a:pt x="31" y="34"/>
                      </a:lnTo>
                      <a:lnTo>
                        <a:pt x="44" y="20"/>
                      </a:lnTo>
                      <a:lnTo>
                        <a:pt x="59" y="10"/>
                      </a:lnTo>
                      <a:lnTo>
                        <a:pt x="59" y="10"/>
                      </a:lnTo>
                      <a:lnTo>
                        <a:pt x="60" y="7"/>
                      </a:lnTo>
                      <a:lnTo>
                        <a:pt x="61" y="6"/>
                      </a:lnTo>
                      <a:lnTo>
                        <a:pt x="60" y="3"/>
                      </a:lnTo>
                      <a:lnTo>
                        <a:pt x="59" y="2"/>
                      </a:lnTo>
                      <a:lnTo>
                        <a:pt x="55" y="0"/>
                      </a:lnTo>
                      <a:lnTo>
                        <a:pt x="54" y="1"/>
                      </a:lnTo>
                      <a:lnTo>
                        <a:pt x="51" y="1"/>
                      </a:lnTo>
                      <a:lnTo>
                        <a:pt x="51"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7" name="Freeform 642">
                  <a:extLst>
                    <a:ext uri="{FF2B5EF4-FFF2-40B4-BE49-F238E27FC236}">
                      <a16:creationId xmlns:a16="http://schemas.microsoft.com/office/drawing/2014/main" id="{FC96A256-49D0-4F07-9248-0F4C7521C2DE}"/>
                    </a:ext>
                  </a:extLst>
                </p:cNvPr>
                <p:cNvSpPr/>
                <p:nvPr/>
              </p:nvSpPr>
              <p:spPr bwMode="auto">
                <a:xfrm>
                  <a:off x="4832351" y="2533650"/>
                  <a:ext cx="20638" cy="31750"/>
                </a:xfrm>
                <a:custGeom>
                  <a:avLst/>
                  <a:gdLst/>
                  <a:ahLst/>
                  <a:cxnLst>
                    <a:cxn ang="0">
                      <a:pos x="38" y="5"/>
                    </a:cxn>
                    <a:cxn ang="0">
                      <a:pos x="38" y="5"/>
                    </a:cxn>
                    <a:cxn ang="0">
                      <a:pos x="37" y="13"/>
                    </a:cxn>
                    <a:cxn ang="0">
                      <a:pos x="33" y="21"/>
                    </a:cxn>
                    <a:cxn ang="0">
                      <a:pos x="22" y="35"/>
                    </a:cxn>
                    <a:cxn ang="0">
                      <a:pos x="22" y="35"/>
                    </a:cxn>
                    <a:cxn ang="0">
                      <a:pos x="10" y="52"/>
                    </a:cxn>
                    <a:cxn ang="0">
                      <a:pos x="1" y="70"/>
                    </a:cxn>
                    <a:cxn ang="0">
                      <a:pos x="1" y="70"/>
                    </a:cxn>
                    <a:cxn ang="0">
                      <a:pos x="0" y="73"/>
                    </a:cxn>
                    <a:cxn ang="0">
                      <a:pos x="1" y="74"/>
                    </a:cxn>
                    <a:cxn ang="0">
                      <a:pos x="4" y="78"/>
                    </a:cxn>
                    <a:cxn ang="0">
                      <a:pos x="8" y="78"/>
                    </a:cxn>
                    <a:cxn ang="0">
                      <a:pos x="9" y="78"/>
                    </a:cxn>
                    <a:cxn ang="0">
                      <a:pos x="10" y="76"/>
                    </a:cxn>
                    <a:cxn ang="0">
                      <a:pos x="10" y="76"/>
                    </a:cxn>
                    <a:cxn ang="0">
                      <a:pos x="22" y="55"/>
                    </a:cxn>
                    <a:cxn ang="0">
                      <a:pos x="29" y="44"/>
                    </a:cxn>
                    <a:cxn ang="0">
                      <a:pos x="37" y="35"/>
                    </a:cxn>
                    <a:cxn ang="0">
                      <a:pos x="37" y="35"/>
                    </a:cxn>
                    <a:cxn ang="0">
                      <a:pos x="42" y="29"/>
                    </a:cxn>
                    <a:cxn ang="0">
                      <a:pos x="46" y="21"/>
                    </a:cxn>
                    <a:cxn ang="0">
                      <a:pos x="48" y="13"/>
                    </a:cxn>
                    <a:cxn ang="0">
                      <a:pos x="50" y="5"/>
                    </a:cxn>
                    <a:cxn ang="0">
                      <a:pos x="50" y="5"/>
                    </a:cxn>
                    <a:cxn ang="0">
                      <a:pos x="50" y="2"/>
                    </a:cxn>
                    <a:cxn ang="0">
                      <a:pos x="48" y="1"/>
                    </a:cxn>
                    <a:cxn ang="0">
                      <a:pos x="47" y="0"/>
                    </a:cxn>
                    <a:cxn ang="0">
                      <a:pos x="44" y="0"/>
                    </a:cxn>
                    <a:cxn ang="0">
                      <a:pos x="41" y="1"/>
                    </a:cxn>
                    <a:cxn ang="0">
                      <a:pos x="39" y="2"/>
                    </a:cxn>
                    <a:cxn ang="0">
                      <a:pos x="38" y="5"/>
                    </a:cxn>
                    <a:cxn ang="0">
                      <a:pos x="38" y="5"/>
                    </a:cxn>
                  </a:cxnLst>
                  <a:rect l="0" t="0" r="r" b="b"/>
                  <a:pathLst>
                    <a:path w="50" h="78">
                      <a:moveTo>
                        <a:pt x="38" y="5"/>
                      </a:moveTo>
                      <a:lnTo>
                        <a:pt x="38" y="5"/>
                      </a:lnTo>
                      <a:lnTo>
                        <a:pt x="37" y="13"/>
                      </a:lnTo>
                      <a:lnTo>
                        <a:pt x="33" y="21"/>
                      </a:lnTo>
                      <a:lnTo>
                        <a:pt x="22" y="35"/>
                      </a:lnTo>
                      <a:lnTo>
                        <a:pt x="22" y="35"/>
                      </a:lnTo>
                      <a:lnTo>
                        <a:pt x="10" y="52"/>
                      </a:lnTo>
                      <a:lnTo>
                        <a:pt x="1" y="70"/>
                      </a:lnTo>
                      <a:lnTo>
                        <a:pt x="1" y="70"/>
                      </a:lnTo>
                      <a:lnTo>
                        <a:pt x="0" y="73"/>
                      </a:lnTo>
                      <a:lnTo>
                        <a:pt x="1" y="74"/>
                      </a:lnTo>
                      <a:lnTo>
                        <a:pt x="4" y="78"/>
                      </a:lnTo>
                      <a:lnTo>
                        <a:pt x="8" y="78"/>
                      </a:lnTo>
                      <a:lnTo>
                        <a:pt x="9" y="78"/>
                      </a:lnTo>
                      <a:lnTo>
                        <a:pt x="10" y="76"/>
                      </a:lnTo>
                      <a:lnTo>
                        <a:pt x="10" y="76"/>
                      </a:lnTo>
                      <a:lnTo>
                        <a:pt x="22" y="55"/>
                      </a:lnTo>
                      <a:lnTo>
                        <a:pt x="29" y="44"/>
                      </a:lnTo>
                      <a:lnTo>
                        <a:pt x="37" y="35"/>
                      </a:lnTo>
                      <a:lnTo>
                        <a:pt x="37" y="35"/>
                      </a:lnTo>
                      <a:lnTo>
                        <a:pt x="42" y="29"/>
                      </a:lnTo>
                      <a:lnTo>
                        <a:pt x="46" y="21"/>
                      </a:lnTo>
                      <a:lnTo>
                        <a:pt x="48" y="13"/>
                      </a:lnTo>
                      <a:lnTo>
                        <a:pt x="50" y="5"/>
                      </a:lnTo>
                      <a:lnTo>
                        <a:pt x="50" y="5"/>
                      </a:lnTo>
                      <a:lnTo>
                        <a:pt x="50" y="2"/>
                      </a:lnTo>
                      <a:lnTo>
                        <a:pt x="48" y="1"/>
                      </a:lnTo>
                      <a:lnTo>
                        <a:pt x="47" y="0"/>
                      </a:lnTo>
                      <a:lnTo>
                        <a:pt x="44" y="0"/>
                      </a:lnTo>
                      <a:lnTo>
                        <a:pt x="41" y="1"/>
                      </a:lnTo>
                      <a:lnTo>
                        <a:pt x="39" y="2"/>
                      </a:lnTo>
                      <a:lnTo>
                        <a:pt x="38" y="5"/>
                      </a:lnTo>
                      <a:lnTo>
                        <a:pt x="38"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8" name="Freeform 643">
                  <a:extLst>
                    <a:ext uri="{FF2B5EF4-FFF2-40B4-BE49-F238E27FC236}">
                      <a16:creationId xmlns:a16="http://schemas.microsoft.com/office/drawing/2014/main" id="{929822D8-66BE-4190-A481-F7EDB671F136}"/>
                    </a:ext>
                  </a:extLst>
                </p:cNvPr>
                <p:cNvSpPr/>
                <p:nvPr/>
              </p:nvSpPr>
              <p:spPr bwMode="auto">
                <a:xfrm>
                  <a:off x="4860926" y="2549525"/>
                  <a:ext cx="17463" cy="26988"/>
                </a:xfrm>
                <a:custGeom>
                  <a:avLst/>
                  <a:gdLst/>
                  <a:ahLst/>
                  <a:cxnLst>
                    <a:cxn ang="0">
                      <a:pos x="36" y="3"/>
                    </a:cxn>
                    <a:cxn ang="0">
                      <a:pos x="36" y="3"/>
                    </a:cxn>
                    <a:cxn ang="0">
                      <a:pos x="24" y="16"/>
                    </a:cxn>
                    <a:cxn ang="0">
                      <a:pos x="15" y="31"/>
                    </a:cxn>
                    <a:cxn ang="0">
                      <a:pos x="6" y="46"/>
                    </a:cxn>
                    <a:cxn ang="0">
                      <a:pos x="0" y="62"/>
                    </a:cxn>
                    <a:cxn ang="0">
                      <a:pos x="0" y="62"/>
                    </a:cxn>
                    <a:cxn ang="0">
                      <a:pos x="0" y="65"/>
                    </a:cxn>
                    <a:cxn ang="0">
                      <a:pos x="0" y="67"/>
                    </a:cxn>
                    <a:cxn ang="0">
                      <a:pos x="4" y="70"/>
                    </a:cxn>
                    <a:cxn ang="0">
                      <a:pos x="8" y="68"/>
                    </a:cxn>
                    <a:cxn ang="0">
                      <a:pos x="9" y="67"/>
                    </a:cxn>
                    <a:cxn ang="0">
                      <a:pos x="11" y="66"/>
                    </a:cxn>
                    <a:cxn ang="0">
                      <a:pos x="11" y="66"/>
                    </a:cxn>
                    <a:cxn ang="0">
                      <a:pos x="16" y="50"/>
                    </a:cxn>
                    <a:cxn ang="0">
                      <a:pos x="24" y="36"/>
                    </a:cxn>
                    <a:cxn ang="0">
                      <a:pos x="33" y="23"/>
                    </a:cxn>
                    <a:cxn ang="0">
                      <a:pos x="43" y="11"/>
                    </a:cxn>
                    <a:cxn ang="0">
                      <a:pos x="43" y="11"/>
                    </a:cxn>
                    <a:cxn ang="0">
                      <a:pos x="45" y="8"/>
                    </a:cxn>
                    <a:cxn ang="0">
                      <a:pos x="46" y="7"/>
                    </a:cxn>
                    <a:cxn ang="0">
                      <a:pos x="43" y="3"/>
                    </a:cxn>
                    <a:cxn ang="0">
                      <a:pos x="40" y="0"/>
                    </a:cxn>
                    <a:cxn ang="0">
                      <a:pos x="38" y="2"/>
                    </a:cxn>
                    <a:cxn ang="0">
                      <a:pos x="36" y="3"/>
                    </a:cxn>
                    <a:cxn ang="0">
                      <a:pos x="36" y="3"/>
                    </a:cxn>
                  </a:cxnLst>
                  <a:rect l="0" t="0" r="r" b="b"/>
                  <a:pathLst>
                    <a:path w="46" h="70">
                      <a:moveTo>
                        <a:pt x="36" y="3"/>
                      </a:moveTo>
                      <a:lnTo>
                        <a:pt x="36" y="3"/>
                      </a:lnTo>
                      <a:lnTo>
                        <a:pt x="24" y="16"/>
                      </a:lnTo>
                      <a:lnTo>
                        <a:pt x="15" y="31"/>
                      </a:lnTo>
                      <a:lnTo>
                        <a:pt x="6" y="46"/>
                      </a:lnTo>
                      <a:lnTo>
                        <a:pt x="0" y="62"/>
                      </a:lnTo>
                      <a:lnTo>
                        <a:pt x="0" y="62"/>
                      </a:lnTo>
                      <a:lnTo>
                        <a:pt x="0" y="65"/>
                      </a:lnTo>
                      <a:lnTo>
                        <a:pt x="0" y="67"/>
                      </a:lnTo>
                      <a:lnTo>
                        <a:pt x="4" y="70"/>
                      </a:lnTo>
                      <a:lnTo>
                        <a:pt x="8" y="68"/>
                      </a:lnTo>
                      <a:lnTo>
                        <a:pt x="9" y="67"/>
                      </a:lnTo>
                      <a:lnTo>
                        <a:pt x="11" y="66"/>
                      </a:lnTo>
                      <a:lnTo>
                        <a:pt x="11" y="66"/>
                      </a:lnTo>
                      <a:lnTo>
                        <a:pt x="16" y="50"/>
                      </a:lnTo>
                      <a:lnTo>
                        <a:pt x="24" y="36"/>
                      </a:lnTo>
                      <a:lnTo>
                        <a:pt x="33" y="23"/>
                      </a:lnTo>
                      <a:lnTo>
                        <a:pt x="43" y="11"/>
                      </a:lnTo>
                      <a:lnTo>
                        <a:pt x="43" y="11"/>
                      </a:lnTo>
                      <a:lnTo>
                        <a:pt x="45" y="8"/>
                      </a:lnTo>
                      <a:lnTo>
                        <a:pt x="46" y="7"/>
                      </a:lnTo>
                      <a:lnTo>
                        <a:pt x="43" y="3"/>
                      </a:lnTo>
                      <a:lnTo>
                        <a:pt x="40" y="0"/>
                      </a:lnTo>
                      <a:lnTo>
                        <a:pt x="38" y="2"/>
                      </a:lnTo>
                      <a:lnTo>
                        <a:pt x="36" y="3"/>
                      </a:lnTo>
                      <a:lnTo>
                        <a:pt x="36"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9" name="Freeform 644">
                  <a:extLst>
                    <a:ext uri="{FF2B5EF4-FFF2-40B4-BE49-F238E27FC236}">
                      <a16:creationId xmlns:a16="http://schemas.microsoft.com/office/drawing/2014/main" id="{1274CDFE-F756-46CC-B887-BD27FCB94770}"/>
                    </a:ext>
                  </a:extLst>
                </p:cNvPr>
                <p:cNvSpPr/>
                <p:nvPr/>
              </p:nvSpPr>
              <p:spPr bwMode="auto">
                <a:xfrm>
                  <a:off x="4883151" y="2560638"/>
                  <a:ext cx="19050" cy="25400"/>
                </a:xfrm>
                <a:custGeom>
                  <a:avLst/>
                  <a:gdLst/>
                  <a:ahLst/>
                  <a:cxnLst>
                    <a:cxn ang="0">
                      <a:pos x="41" y="0"/>
                    </a:cxn>
                    <a:cxn ang="0">
                      <a:pos x="41" y="0"/>
                    </a:cxn>
                    <a:cxn ang="0">
                      <a:pos x="34" y="5"/>
                    </a:cxn>
                    <a:cxn ang="0">
                      <a:pos x="28" y="12"/>
                    </a:cxn>
                    <a:cxn ang="0">
                      <a:pos x="23" y="18"/>
                    </a:cxn>
                    <a:cxn ang="0">
                      <a:pos x="18" y="26"/>
                    </a:cxn>
                    <a:cxn ang="0">
                      <a:pos x="10" y="42"/>
                    </a:cxn>
                    <a:cxn ang="0">
                      <a:pos x="1" y="56"/>
                    </a:cxn>
                    <a:cxn ang="0">
                      <a:pos x="1" y="56"/>
                    </a:cxn>
                    <a:cxn ang="0">
                      <a:pos x="0" y="57"/>
                    </a:cxn>
                    <a:cxn ang="0">
                      <a:pos x="0" y="60"/>
                    </a:cxn>
                    <a:cxn ang="0">
                      <a:pos x="1" y="61"/>
                    </a:cxn>
                    <a:cxn ang="0">
                      <a:pos x="2" y="63"/>
                    </a:cxn>
                    <a:cxn ang="0">
                      <a:pos x="6" y="64"/>
                    </a:cxn>
                    <a:cxn ang="0">
                      <a:pos x="9" y="63"/>
                    </a:cxn>
                    <a:cxn ang="0">
                      <a:pos x="10" y="61"/>
                    </a:cxn>
                    <a:cxn ang="0">
                      <a:pos x="10" y="61"/>
                    </a:cxn>
                    <a:cxn ang="0">
                      <a:pos x="19" y="48"/>
                    </a:cxn>
                    <a:cxn ang="0">
                      <a:pos x="27" y="34"/>
                    </a:cxn>
                    <a:cxn ang="0">
                      <a:pos x="35" y="21"/>
                    </a:cxn>
                    <a:cxn ang="0">
                      <a:pos x="40" y="16"/>
                    </a:cxn>
                    <a:cxn ang="0">
                      <a:pos x="47" y="10"/>
                    </a:cxn>
                    <a:cxn ang="0">
                      <a:pos x="47" y="10"/>
                    </a:cxn>
                    <a:cxn ang="0">
                      <a:pos x="48" y="9"/>
                    </a:cxn>
                    <a:cxn ang="0">
                      <a:pos x="49" y="6"/>
                    </a:cxn>
                    <a:cxn ang="0">
                      <a:pos x="48" y="2"/>
                    </a:cxn>
                    <a:cxn ang="0">
                      <a:pos x="45" y="0"/>
                    </a:cxn>
                    <a:cxn ang="0">
                      <a:pos x="43" y="0"/>
                    </a:cxn>
                    <a:cxn ang="0">
                      <a:pos x="41" y="0"/>
                    </a:cxn>
                    <a:cxn ang="0">
                      <a:pos x="41" y="0"/>
                    </a:cxn>
                  </a:cxnLst>
                  <a:rect l="0" t="0" r="r" b="b"/>
                  <a:pathLst>
                    <a:path w="49" h="64">
                      <a:moveTo>
                        <a:pt x="41" y="0"/>
                      </a:moveTo>
                      <a:lnTo>
                        <a:pt x="41" y="0"/>
                      </a:lnTo>
                      <a:lnTo>
                        <a:pt x="34" y="5"/>
                      </a:lnTo>
                      <a:lnTo>
                        <a:pt x="28" y="12"/>
                      </a:lnTo>
                      <a:lnTo>
                        <a:pt x="23" y="18"/>
                      </a:lnTo>
                      <a:lnTo>
                        <a:pt x="18" y="26"/>
                      </a:lnTo>
                      <a:lnTo>
                        <a:pt x="10" y="42"/>
                      </a:lnTo>
                      <a:lnTo>
                        <a:pt x="1" y="56"/>
                      </a:lnTo>
                      <a:lnTo>
                        <a:pt x="1" y="56"/>
                      </a:lnTo>
                      <a:lnTo>
                        <a:pt x="0" y="57"/>
                      </a:lnTo>
                      <a:lnTo>
                        <a:pt x="0" y="60"/>
                      </a:lnTo>
                      <a:lnTo>
                        <a:pt x="1" y="61"/>
                      </a:lnTo>
                      <a:lnTo>
                        <a:pt x="2" y="63"/>
                      </a:lnTo>
                      <a:lnTo>
                        <a:pt x="6" y="64"/>
                      </a:lnTo>
                      <a:lnTo>
                        <a:pt x="9" y="63"/>
                      </a:lnTo>
                      <a:lnTo>
                        <a:pt x="10" y="61"/>
                      </a:lnTo>
                      <a:lnTo>
                        <a:pt x="10" y="61"/>
                      </a:lnTo>
                      <a:lnTo>
                        <a:pt x="19" y="48"/>
                      </a:lnTo>
                      <a:lnTo>
                        <a:pt x="27" y="34"/>
                      </a:lnTo>
                      <a:lnTo>
                        <a:pt x="35" y="21"/>
                      </a:lnTo>
                      <a:lnTo>
                        <a:pt x="40" y="16"/>
                      </a:lnTo>
                      <a:lnTo>
                        <a:pt x="47" y="10"/>
                      </a:lnTo>
                      <a:lnTo>
                        <a:pt x="47" y="10"/>
                      </a:lnTo>
                      <a:lnTo>
                        <a:pt x="48" y="9"/>
                      </a:lnTo>
                      <a:lnTo>
                        <a:pt x="49" y="6"/>
                      </a:lnTo>
                      <a:lnTo>
                        <a:pt x="48" y="2"/>
                      </a:lnTo>
                      <a:lnTo>
                        <a:pt x="45" y="0"/>
                      </a:lnTo>
                      <a:lnTo>
                        <a:pt x="43" y="0"/>
                      </a:lnTo>
                      <a:lnTo>
                        <a:pt x="41" y="0"/>
                      </a:lnTo>
                      <a:lnTo>
                        <a:pt x="41"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0" name="Freeform 645">
                  <a:extLst>
                    <a:ext uri="{FF2B5EF4-FFF2-40B4-BE49-F238E27FC236}">
                      <a16:creationId xmlns:a16="http://schemas.microsoft.com/office/drawing/2014/main" id="{0F43737B-CEE9-4FCC-A52A-C0A73EA20039}"/>
                    </a:ext>
                  </a:extLst>
                </p:cNvPr>
                <p:cNvSpPr/>
                <p:nvPr/>
              </p:nvSpPr>
              <p:spPr bwMode="auto">
                <a:xfrm>
                  <a:off x="4486276" y="2282825"/>
                  <a:ext cx="50800" cy="25400"/>
                </a:xfrm>
                <a:custGeom>
                  <a:avLst/>
                  <a:gdLst/>
                  <a:ahLst/>
                  <a:cxnLst>
                    <a:cxn ang="0">
                      <a:pos x="122" y="0"/>
                    </a:cxn>
                    <a:cxn ang="0">
                      <a:pos x="122" y="0"/>
                    </a:cxn>
                    <a:cxn ang="0">
                      <a:pos x="103" y="5"/>
                    </a:cxn>
                    <a:cxn ang="0">
                      <a:pos x="85" y="12"/>
                    </a:cxn>
                    <a:cxn ang="0">
                      <a:pos x="67" y="19"/>
                    </a:cxn>
                    <a:cxn ang="0">
                      <a:pos x="48" y="27"/>
                    </a:cxn>
                    <a:cxn ang="0">
                      <a:pos x="48" y="27"/>
                    </a:cxn>
                    <a:cxn ang="0">
                      <a:pos x="29" y="36"/>
                    </a:cxn>
                    <a:cxn ang="0">
                      <a:pos x="19" y="40"/>
                    </a:cxn>
                    <a:cxn ang="0">
                      <a:pos x="9" y="43"/>
                    </a:cxn>
                    <a:cxn ang="0">
                      <a:pos x="9" y="43"/>
                    </a:cxn>
                    <a:cxn ang="0">
                      <a:pos x="5" y="44"/>
                    </a:cxn>
                    <a:cxn ang="0">
                      <a:pos x="2" y="47"/>
                    </a:cxn>
                    <a:cxn ang="0">
                      <a:pos x="0" y="53"/>
                    </a:cxn>
                    <a:cxn ang="0">
                      <a:pos x="0" y="53"/>
                    </a:cxn>
                    <a:cxn ang="0">
                      <a:pos x="0" y="56"/>
                    </a:cxn>
                    <a:cxn ang="0">
                      <a:pos x="1" y="59"/>
                    </a:cxn>
                    <a:cxn ang="0">
                      <a:pos x="4" y="61"/>
                    </a:cxn>
                    <a:cxn ang="0">
                      <a:pos x="8" y="60"/>
                    </a:cxn>
                    <a:cxn ang="0">
                      <a:pos x="10" y="59"/>
                    </a:cxn>
                    <a:cxn ang="0">
                      <a:pos x="12" y="57"/>
                    </a:cxn>
                    <a:cxn ang="0">
                      <a:pos x="12" y="57"/>
                    </a:cxn>
                    <a:cxn ang="0">
                      <a:pos x="13" y="55"/>
                    </a:cxn>
                    <a:cxn ang="0">
                      <a:pos x="18" y="52"/>
                    </a:cxn>
                    <a:cxn ang="0">
                      <a:pos x="31" y="47"/>
                    </a:cxn>
                    <a:cxn ang="0">
                      <a:pos x="55" y="38"/>
                    </a:cxn>
                    <a:cxn ang="0">
                      <a:pos x="55" y="38"/>
                    </a:cxn>
                    <a:cxn ang="0">
                      <a:pos x="72" y="30"/>
                    </a:cxn>
                    <a:cxn ang="0">
                      <a:pos x="89" y="22"/>
                    </a:cxn>
                    <a:cxn ang="0">
                      <a:pos x="107" y="16"/>
                    </a:cxn>
                    <a:cxn ang="0">
                      <a:pos x="125" y="12"/>
                    </a:cxn>
                    <a:cxn ang="0">
                      <a:pos x="125" y="12"/>
                    </a:cxn>
                    <a:cxn ang="0">
                      <a:pos x="127" y="10"/>
                    </a:cxn>
                    <a:cxn ang="0">
                      <a:pos x="129" y="9"/>
                    </a:cxn>
                    <a:cxn ang="0">
                      <a:pos x="129" y="6"/>
                    </a:cxn>
                    <a:cxn ang="0">
                      <a:pos x="129" y="5"/>
                    </a:cxn>
                    <a:cxn ang="0">
                      <a:pos x="127" y="1"/>
                    </a:cxn>
                    <a:cxn ang="0">
                      <a:pos x="124" y="0"/>
                    </a:cxn>
                    <a:cxn ang="0">
                      <a:pos x="122" y="0"/>
                    </a:cxn>
                    <a:cxn ang="0">
                      <a:pos x="122" y="0"/>
                    </a:cxn>
                  </a:cxnLst>
                  <a:rect l="0" t="0" r="r" b="b"/>
                  <a:pathLst>
                    <a:path w="129" h="61">
                      <a:moveTo>
                        <a:pt x="122" y="0"/>
                      </a:moveTo>
                      <a:lnTo>
                        <a:pt x="122" y="0"/>
                      </a:lnTo>
                      <a:lnTo>
                        <a:pt x="103" y="5"/>
                      </a:lnTo>
                      <a:lnTo>
                        <a:pt x="85" y="12"/>
                      </a:lnTo>
                      <a:lnTo>
                        <a:pt x="67" y="19"/>
                      </a:lnTo>
                      <a:lnTo>
                        <a:pt x="48" y="27"/>
                      </a:lnTo>
                      <a:lnTo>
                        <a:pt x="48" y="27"/>
                      </a:lnTo>
                      <a:lnTo>
                        <a:pt x="29" y="36"/>
                      </a:lnTo>
                      <a:lnTo>
                        <a:pt x="19" y="40"/>
                      </a:lnTo>
                      <a:lnTo>
                        <a:pt x="9" y="43"/>
                      </a:lnTo>
                      <a:lnTo>
                        <a:pt x="9" y="43"/>
                      </a:lnTo>
                      <a:lnTo>
                        <a:pt x="5" y="44"/>
                      </a:lnTo>
                      <a:lnTo>
                        <a:pt x="2" y="47"/>
                      </a:lnTo>
                      <a:lnTo>
                        <a:pt x="0" y="53"/>
                      </a:lnTo>
                      <a:lnTo>
                        <a:pt x="0" y="53"/>
                      </a:lnTo>
                      <a:lnTo>
                        <a:pt x="0" y="56"/>
                      </a:lnTo>
                      <a:lnTo>
                        <a:pt x="1" y="59"/>
                      </a:lnTo>
                      <a:lnTo>
                        <a:pt x="4" y="61"/>
                      </a:lnTo>
                      <a:lnTo>
                        <a:pt x="8" y="60"/>
                      </a:lnTo>
                      <a:lnTo>
                        <a:pt x="10" y="59"/>
                      </a:lnTo>
                      <a:lnTo>
                        <a:pt x="12" y="57"/>
                      </a:lnTo>
                      <a:lnTo>
                        <a:pt x="12" y="57"/>
                      </a:lnTo>
                      <a:lnTo>
                        <a:pt x="13" y="55"/>
                      </a:lnTo>
                      <a:lnTo>
                        <a:pt x="18" y="52"/>
                      </a:lnTo>
                      <a:lnTo>
                        <a:pt x="31" y="47"/>
                      </a:lnTo>
                      <a:lnTo>
                        <a:pt x="55" y="38"/>
                      </a:lnTo>
                      <a:lnTo>
                        <a:pt x="55" y="38"/>
                      </a:lnTo>
                      <a:lnTo>
                        <a:pt x="72" y="30"/>
                      </a:lnTo>
                      <a:lnTo>
                        <a:pt x="89" y="22"/>
                      </a:lnTo>
                      <a:lnTo>
                        <a:pt x="107" y="16"/>
                      </a:lnTo>
                      <a:lnTo>
                        <a:pt x="125" y="12"/>
                      </a:lnTo>
                      <a:lnTo>
                        <a:pt x="125" y="12"/>
                      </a:lnTo>
                      <a:lnTo>
                        <a:pt x="127" y="10"/>
                      </a:lnTo>
                      <a:lnTo>
                        <a:pt x="129" y="9"/>
                      </a:lnTo>
                      <a:lnTo>
                        <a:pt x="129" y="6"/>
                      </a:lnTo>
                      <a:lnTo>
                        <a:pt x="129" y="5"/>
                      </a:lnTo>
                      <a:lnTo>
                        <a:pt x="127" y="1"/>
                      </a:lnTo>
                      <a:lnTo>
                        <a:pt x="124" y="0"/>
                      </a:lnTo>
                      <a:lnTo>
                        <a:pt x="122" y="0"/>
                      </a:lnTo>
                      <a:lnTo>
                        <a:pt x="122"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1" name="Freeform 646">
                  <a:extLst>
                    <a:ext uri="{FF2B5EF4-FFF2-40B4-BE49-F238E27FC236}">
                      <a16:creationId xmlns:a16="http://schemas.microsoft.com/office/drawing/2014/main" id="{21105786-BD9F-4CA5-A6D5-FFBDB5D63C1F}"/>
                    </a:ext>
                  </a:extLst>
                </p:cNvPr>
                <p:cNvSpPr/>
                <p:nvPr/>
              </p:nvSpPr>
              <p:spPr bwMode="auto">
                <a:xfrm>
                  <a:off x="4486276" y="2297113"/>
                  <a:ext cx="52388" cy="25400"/>
                </a:xfrm>
                <a:custGeom>
                  <a:avLst/>
                  <a:gdLst/>
                  <a:ahLst/>
                  <a:cxnLst>
                    <a:cxn ang="0">
                      <a:pos x="124" y="0"/>
                    </a:cxn>
                    <a:cxn ang="0">
                      <a:pos x="124" y="0"/>
                    </a:cxn>
                    <a:cxn ang="0">
                      <a:pos x="109" y="4"/>
                    </a:cxn>
                    <a:cxn ang="0">
                      <a:pos x="93" y="9"/>
                    </a:cxn>
                    <a:cxn ang="0">
                      <a:pos x="79" y="16"/>
                    </a:cxn>
                    <a:cxn ang="0">
                      <a:pos x="63" y="24"/>
                    </a:cxn>
                    <a:cxn ang="0">
                      <a:pos x="33" y="39"/>
                    </a:cxn>
                    <a:cxn ang="0">
                      <a:pos x="18" y="46"/>
                    </a:cxn>
                    <a:cxn ang="0">
                      <a:pos x="3" y="53"/>
                    </a:cxn>
                    <a:cxn ang="0">
                      <a:pos x="3" y="53"/>
                    </a:cxn>
                    <a:cxn ang="0">
                      <a:pos x="1" y="54"/>
                    </a:cxn>
                    <a:cxn ang="0">
                      <a:pos x="0" y="56"/>
                    </a:cxn>
                    <a:cxn ang="0">
                      <a:pos x="0" y="60"/>
                    </a:cxn>
                    <a:cxn ang="0">
                      <a:pos x="0" y="63"/>
                    </a:cxn>
                    <a:cxn ang="0">
                      <a:pos x="1" y="64"/>
                    </a:cxn>
                    <a:cxn ang="0">
                      <a:pos x="4" y="64"/>
                    </a:cxn>
                    <a:cxn ang="0">
                      <a:pos x="7" y="64"/>
                    </a:cxn>
                    <a:cxn ang="0">
                      <a:pos x="7" y="64"/>
                    </a:cxn>
                    <a:cxn ang="0">
                      <a:pos x="21" y="58"/>
                    </a:cxn>
                    <a:cxn ang="0">
                      <a:pos x="37" y="50"/>
                    </a:cxn>
                    <a:cxn ang="0">
                      <a:pos x="66" y="34"/>
                    </a:cxn>
                    <a:cxn ang="0">
                      <a:pos x="81" y="28"/>
                    </a:cxn>
                    <a:cxn ang="0">
                      <a:pos x="97" y="21"/>
                    </a:cxn>
                    <a:cxn ang="0">
                      <a:pos x="113" y="15"/>
                    </a:cxn>
                    <a:cxn ang="0">
                      <a:pos x="128" y="11"/>
                    </a:cxn>
                    <a:cxn ang="0">
                      <a:pos x="128" y="11"/>
                    </a:cxn>
                    <a:cxn ang="0">
                      <a:pos x="130" y="9"/>
                    </a:cxn>
                    <a:cxn ang="0">
                      <a:pos x="131" y="8"/>
                    </a:cxn>
                    <a:cxn ang="0">
                      <a:pos x="132" y="4"/>
                    </a:cxn>
                    <a:cxn ang="0">
                      <a:pos x="130" y="0"/>
                    </a:cxn>
                    <a:cxn ang="0">
                      <a:pos x="127" y="0"/>
                    </a:cxn>
                    <a:cxn ang="0">
                      <a:pos x="124" y="0"/>
                    </a:cxn>
                    <a:cxn ang="0">
                      <a:pos x="124" y="0"/>
                    </a:cxn>
                  </a:cxnLst>
                  <a:rect l="0" t="0" r="r" b="b"/>
                  <a:pathLst>
                    <a:path w="132" h="64">
                      <a:moveTo>
                        <a:pt x="124" y="0"/>
                      </a:moveTo>
                      <a:lnTo>
                        <a:pt x="124" y="0"/>
                      </a:lnTo>
                      <a:lnTo>
                        <a:pt x="109" y="4"/>
                      </a:lnTo>
                      <a:lnTo>
                        <a:pt x="93" y="9"/>
                      </a:lnTo>
                      <a:lnTo>
                        <a:pt x="79" y="16"/>
                      </a:lnTo>
                      <a:lnTo>
                        <a:pt x="63" y="24"/>
                      </a:lnTo>
                      <a:lnTo>
                        <a:pt x="33" y="39"/>
                      </a:lnTo>
                      <a:lnTo>
                        <a:pt x="18" y="46"/>
                      </a:lnTo>
                      <a:lnTo>
                        <a:pt x="3" y="53"/>
                      </a:lnTo>
                      <a:lnTo>
                        <a:pt x="3" y="53"/>
                      </a:lnTo>
                      <a:lnTo>
                        <a:pt x="1" y="54"/>
                      </a:lnTo>
                      <a:lnTo>
                        <a:pt x="0" y="56"/>
                      </a:lnTo>
                      <a:lnTo>
                        <a:pt x="0" y="60"/>
                      </a:lnTo>
                      <a:lnTo>
                        <a:pt x="0" y="63"/>
                      </a:lnTo>
                      <a:lnTo>
                        <a:pt x="1" y="64"/>
                      </a:lnTo>
                      <a:lnTo>
                        <a:pt x="4" y="64"/>
                      </a:lnTo>
                      <a:lnTo>
                        <a:pt x="7" y="64"/>
                      </a:lnTo>
                      <a:lnTo>
                        <a:pt x="7" y="64"/>
                      </a:lnTo>
                      <a:lnTo>
                        <a:pt x="21" y="58"/>
                      </a:lnTo>
                      <a:lnTo>
                        <a:pt x="37" y="50"/>
                      </a:lnTo>
                      <a:lnTo>
                        <a:pt x="66" y="34"/>
                      </a:lnTo>
                      <a:lnTo>
                        <a:pt x="81" y="28"/>
                      </a:lnTo>
                      <a:lnTo>
                        <a:pt x="97" y="21"/>
                      </a:lnTo>
                      <a:lnTo>
                        <a:pt x="113" y="15"/>
                      </a:lnTo>
                      <a:lnTo>
                        <a:pt x="128" y="11"/>
                      </a:lnTo>
                      <a:lnTo>
                        <a:pt x="128" y="11"/>
                      </a:lnTo>
                      <a:lnTo>
                        <a:pt x="130" y="9"/>
                      </a:lnTo>
                      <a:lnTo>
                        <a:pt x="131" y="8"/>
                      </a:lnTo>
                      <a:lnTo>
                        <a:pt x="132" y="4"/>
                      </a:lnTo>
                      <a:lnTo>
                        <a:pt x="130" y="0"/>
                      </a:lnTo>
                      <a:lnTo>
                        <a:pt x="127" y="0"/>
                      </a:lnTo>
                      <a:lnTo>
                        <a:pt x="124" y="0"/>
                      </a:lnTo>
                      <a:lnTo>
                        <a:pt x="124"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2" name="Freeform 647">
                  <a:extLst>
                    <a:ext uri="{FF2B5EF4-FFF2-40B4-BE49-F238E27FC236}">
                      <a16:creationId xmlns:a16="http://schemas.microsoft.com/office/drawing/2014/main" id="{42EF7DC4-1E37-432D-ABFB-DC7B5DD649BC}"/>
                    </a:ext>
                  </a:extLst>
                </p:cNvPr>
                <p:cNvSpPr/>
                <p:nvPr/>
              </p:nvSpPr>
              <p:spPr bwMode="auto">
                <a:xfrm>
                  <a:off x="4467226" y="2314575"/>
                  <a:ext cx="65088" cy="28575"/>
                </a:xfrm>
                <a:custGeom>
                  <a:avLst/>
                  <a:gdLst/>
                  <a:ahLst/>
                  <a:cxnLst>
                    <a:cxn ang="0">
                      <a:pos x="156" y="0"/>
                    </a:cxn>
                    <a:cxn ang="0">
                      <a:pos x="156" y="0"/>
                    </a:cxn>
                    <a:cxn ang="0">
                      <a:pos x="135" y="8"/>
                    </a:cxn>
                    <a:cxn ang="0">
                      <a:pos x="114" y="16"/>
                    </a:cxn>
                    <a:cxn ang="0">
                      <a:pos x="93" y="22"/>
                    </a:cxn>
                    <a:cxn ang="0">
                      <a:pos x="73" y="30"/>
                    </a:cxn>
                    <a:cxn ang="0">
                      <a:pos x="73" y="30"/>
                    </a:cxn>
                    <a:cxn ang="0">
                      <a:pos x="60" y="34"/>
                    </a:cxn>
                    <a:cxn ang="0">
                      <a:pos x="47" y="38"/>
                    </a:cxn>
                    <a:cxn ang="0">
                      <a:pos x="47" y="38"/>
                    </a:cxn>
                    <a:cxn ang="0">
                      <a:pos x="37" y="44"/>
                    </a:cxn>
                    <a:cxn ang="0">
                      <a:pos x="26" y="50"/>
                    </a:cxn>
                    <a:cxn ang="0">
                      <a:pos x="16" y="56"/>
                    </a:cxn>
                    <a:cxn ang="0">
                      <a:pos x="4" y="60"/>
                    </a:cxn>
                    <a:cxn ang="0">
                      <a:pos x="4" y="60"/>
                    </a:cxn>
                    <a:cxn ang="0">
                      <a:pos x="3" y="61"/>
                    </a:cxn>
                    <a:cxn ang="0">
                      <a:pos x="1" y="63"/>
                    </a:cxn>
                    <a:cxn ang="0">
                      <a:pos x="0" y="67"/>
                    </a:cxn>
                    <a:cxn ang="0">
                      <a:pos x="3" y="71"/>
                    </a:cxn>
                    <a:cxn ang="0">
                      <a:pos x="5" y="72"/>
                    </a:cxn>
                    <a:cxn ang="0">
                      <a:pos x="8" y="72"/>
                    </a:cxn>
                    <a:cxn ang="0">
                      <a:pos x="8" y="72"/>
                    </a:cxn>
                    <a:cxn ang="0">
                      <a:pos x="16" y="68"/>
                    </a:cxn>
                    <a:cxn ang="0">
                      <a:pos x="24" y="64"/>
                    </a:cxn>
                    <a:cxn ang="0">
                      <a:pos x="38" y="55"/>
                    </a:cxn>
                    <a:cxn ang="0">
                      <a:pos x="38" y="55"/>
                    </a:cxn>
                    <a:cxn ang="0">
                      <a:pos x="50" y="50"/>
                    </a:cxn>
                    <a:cxn ang="0">
                      <a:pos x="62" y="46"/>
                    </a:cxn>
                    <a:cxn ang="0">
                      <a:pos x="85" y="37"/>
                    </a:cxn>
                    <a:cxn ang="0">
                      <a:pos x="85" y="37"/>
                    </a:cxn>
                    <a:cxn ang="0">
                      <a:pos x="105" y="30"/>
                    </a:cxn>
                    <a:cxn ang="0">
                      <a:pos x="123" y="24"/>
                    </a:cxn>
                    <a:cxn ang="0">
                      <a:pos x="143" y="17"/>
                    </a:cxn>
                    <a:cxn ang="0">
                      <a:pos x="161" y="10"/>
                    </a:cxn>
                    <a:cxn ang="0">
                      <a:pos x="161" y="10"/>
                    </a:cxn>
                    <a:cxn ang="0">
                      <a:pos x="164" y="8"/>
                    </a:cxn>
                    <a:cxn ang="0">
                      <a:pos x="164" y="7"/>
                    </a:cxn>
                    <a:cxn ang="0">
                      <a:pos x="164" y="5"/>
                    </a:cxn>
                    <a:cxn ang="0">
                      <a:pos x="164" y="3"/>
                    </a:cxn>
                    <a:cxn ang="0">
                      <a:pos x="160" y="0"/>
                    </a:cxn>
                    <a:cxn ang="0">
                      <a:pos x="158" y="0"/>
                    </a:cxn>
                    <a:cxn ang="0">
                      <a:pos x="156" y="0"/>
                    </a:cxn>
                    <a:cxn ang="0">
                      <a:pos x="156" y="0"/>
                    </a:cxn>
                  </a:cxnLst>
                  <a:rect l="0" t="0" r="r" b="b"/>
                  <a:pathLst>
                    <a:path w="164" h="72">
                      <a:moveTo>
                        <a:pt x="156" y="0"/>
                      </a:moveTo>
                      <a:lnTo>
                        <a:pt x="156" y="0"/>
                      </a:lnTo>
                      <a:lnTo>
                        <a:pt x="135" y="8"/>
                      </a:lnTo>
                      <a:lnTo>
                        <a:pt x="114" y="16"/>
                      </a:lnTo>
                      <a:lnTo>
                        <a:pt x="93" y="22"/>
                      </a:lnTo>
                      <a:lnTo>
                        <a:pt x="73" y="30"/>
                      </a:lnTo>
                      <a:lnTo>
                        <a:pt x="73" y="30"/>
                      </a:lnTo>
                      <a:lnTo>
                        <a:pt x="60" y="34"/>
                      </a:lnTo>
                      <a:lnTo>
                        <a:pt x="47" y="38"/>
                      </a:lnTo>
                      <a:lnTo>
                        <a:pt x="47" y="38"/>
                      </a:lnTo>
                      <a:lnTo>
                        <a:pt x="37" y="44"/>
                      </a:lnTo>
                      <a:lnTo>
                        <a:pt x="26" y="50"/>
                      </a:lnTo>
                      <a:lnTo>
                        <a:pt x="16" y="56"/>
                      </a:lnTo>
                      <a:lnTo>
                        <a:pt x="4" y="60"/>
                      </a:lnTo>
                      <a:lnTo>
                        <a:pt x="4" y="60"/>
                      </a:lnTo>
                      <a:lnTo>
                        <a:pt x="3" y="61"/>
                      </a:lnTo>
                      <a:lnTo>
                        <a:pt x="1" y="63"/>
                      </a:lnTo>
                      <a:lnTo>
                        <a:pt x="0" y="67"/>
                      </a:lnTo>
                      <a:lnTo>
                        <a:pt x="3" y="71"/>
                      </a:lnTo>
                      <a:lnTo>
                        <a:pt x="5" y="72"/>
                      </a:lnTo>
                      <a:lnTo>
                        <a:pt x="8" y="72"/>
                      </a:lnTo>
                      <a:lnTo>
                        <a:pt x="8" y="72"/>
                      </a:lnTo>
                      <a:lnTo>
                        <a:pt x="16" y="68"/>
                      </a:lnTo>
                      <a:lnTo>
                        <a:pt x="24" y="64"/>
                      </a:lnTo>
                      <a:lnTo>
                        <a:pt x="38" y="55"/>
                      </a:lnTo>
                      <a:lnTo>
                        <a:pt x="38" y="55"/>
                      </a:lnTo>
                      <a:lnTo>
                        <a:pt x="50" y="50"/>
                      </a:lnTo>
                      <a:lnTo>
                        <a:pt x="62" y="46"/>
                      </a:lnTo>
                      <a:lnTo>
                        <a:pt x="85" y="37"/>
                      </a:lnTo>
                      <a:lnTo>
                        <a:pt x="85" y="37"/>
                      </a:lnTo>
                      <a:lnTo>
                        <a:pt x="105" y="30"/>
                      </a:lnTo>
                      <a:lnTo>
                        <a:pt x="123" y="24"/>
                      </a:lnTo>
                      <a:lnTo>
                        <a:pt x="143" y="17"/>
                      </a:lnTo>
                      <a:lnTo>
                        <a:pt x="161" y="10"/>
                      </a:lnTo>
                      <a:lnTo>
                        <a:pt x="161" y="10"/>
                      </a:lnTo>
                      <a:lnTo>
                        <a:pt x="164" y="8"/>
                      </a:lnTo>
                      <a:lnTo>
                        <a:pt x="164" y="7"/>
                      </a:lnTo>
                      <a:lnTo>
                        <a:pt x="164" y="5"/>
                      </a:lnTo>
                      <a:lnTo>
                        <a:pt x="164" y="3"/>
                      </a:lnTo>
                      <a:lnTo>
                        <a:pt x="160" y="0"/>
                      </a:lnTo>
                      <a:lnTo>
                        <a:pt x="158" y="0"/>
                      </a:lnTo>
                      <a:lnTo>
                        <a:pt x="156" y="0"/>
                      </a:lnTo>
                      <a:lnTo>
                        <a:pt x="156"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3" name="Freeform 648">
                  <a:extLst>
                    <a:ext uri="{FF2B5EF4-FFF2-40B4-BE49-F238E27FC236}">
                      <a16:creationId xmlns:a16="http://schemas.microsoft.com/office/drawing/2014/main" id="{10D27B9C-5062-43A2-8540-2DBA20214F67}"/>
                    </a:ext>
                  </a:extLst>
                </p:cNvPr>
                <p:cNvSpPr/>
                <p:nvPr/>
              </p:nvSpPr>
              <p:spPr bwMode="auto">
                <a:xfrm>
                  <a:off x="4465638" y="2332038"/>
                  <a:ext cx="58738" cy="23813"/>
                </a:xfrm>
                <a:custGeom>
                  <a:avLst/>
                  <a:gdLst/>
                  <a:ahLst/>
                  <a:cxnLst>
                    <a:cxn ang="0">
                      <a:pos x="137" y="0"/>
                    </a:cxn>
                    <a:cxn ang="0">
                      <a:pos x="137" y="0"/>
                    </a:cxn>
                    <a:cxn ang="0">
                      <a:pos x="120" y="2"/>
                    </a:cxn>
                    <a:cxn ang="0">
                      <a:pos x="105" y="8"/>
                    </a:cxn>
                    <a:cxn ang="0">
                      <a:pos x="73" y="19"/>
                    </a:cxn>
                    <a:cxn ang="0">
                      <a:pos x="42" y="34"/>
                    </a:cxn>
                    <a:cxn ang="0">
                      <a:pos x="11" y="47"/>
                    </a:cxn>
                    <a:cxn ang="0">
                      <a:pos x="11" y="47"/>
                    </a:cxn>
                    <a:cxn ang="0">
                      <a:pos x="8" y="46"/>
                    </a:cxn>
                    <a:cxn ang="0">
                      <a:pos x="4" y="46"/>
                    </a:cxn>
                    <a:cxn ang="0">
                      <a:pos x="1" y="47"/>
                    </a:cxn>
                    <a:cxn ang="0">
                      <a:pos x="0" y="51"/>
                    </a:cxn>
                    <a:cxn ang="0">
                      <a:pos x="0" y="55"/>
                    </a:cxn>
                    <a:cxn ang="0">
                      <a:pos x="0" y="55"/>
                    </a:cxn>
                    <a:cxn ang="0">
                      <a:pos x="1" y="57"/>
                    </a:cxn>
                    <a:cxn ang="0">
                      <a:pos x="3" y="59"/>
                    </a:cxn>
                    <a:cxn ang="0">
                      <a:pos x="5" y="60"/>
                    </a:cxn>
                    <a:cxn ang="0">
                      <a:pos x="8" y="60"/>
                    </a:cxn>
                    <a:cxn ang="0">
                      <a:pos x="8" y="60"/>
                    </a:cxn>
                    <a:cxn ang="0">
                      <a:pos x="41" y="46"/>
                    </a:cxn>
                    <a:cxn ang="0">
                      <a:pos x="73" y="31"/>
                    </a:cxn>
                    <a:cxn ang="0">
                      <a:pos x="89" y="25"/>
                    </a:cxn>
                    <a:cxn ang="0">
                      <a:pos x="106" y="19"/>
                    </a:cxn>
                    <a:cxn ang="0">
                      <a:pos x="123" y="14"/>
                    </a:cxn>
                    <a:cxn ang="0">
                      <a:pos x="141" y="10"/>
                    </a:cxn>
                    <a:cxn ang="0">
                      <a:pos x="141" y="10"/>
                    </a:cxn>
                    <a:cxn ang="0">
                      <a:pos x="143" y="9"/>
                    </a:cxn>
                    <a:cxn ang="0">
                      <a:pos x="144" y="8"/>
                    </a:cxn>
                    <a:cxn ang="0">
                      <a:pos x="145" y="6"/>
                    </a:cxn>
                    <a:cxn ang="0">
                      <a:pos x="145" y="4"/>
                    </a:cxn>
                    <a:cxn ang="0">
                      <a:pos x="143" y="0"/>
                    </a:cxn>
                    <a:cxn ang="0">
                      <a:pos x="140" y="0"/>
                    </a:cxn>
                    <a:cxn ang="0">
                      <a:pos x="137" y="0"/>
                    </a:cxn>
                    <a:cxn ang="0">
                      <a:pos x="137" y="0"/>
                    </a:cxn>
                  </a:cxnLst>
                  <a:rect l="0" t="0" r="r" b="b"/>
                  <a:pathLst>
                    <a:path w="145" h="60">
                      <a:moveTo>
                        <a:pt x="137" y="0"/>
                      </a:moveTo>
                      <a:lnTo>
                        <a:pt x="137" y="0"/>
                      </a:lnTo>
                      <a:lnTo>
                        <a:pt x="120" y="2"/>
                      </a:lnTo>
                      <a:lnTo>
                        <a:pt x="105" y="8"/>
                      </a:lnTo>
                      <a:lnTo>
                        <a:pt x="73" y="19"/>
                      </a:lnTo>
                      <a:lnTo>
                        <a:pt x="42" y="34"/>
                      </a:lnTo>
                      <a:lnTo>
                        <a:pt x="11" y="47"/>
                      </a:lnTo>
                      <a:lnTo>
                        <a:pt x="11" y="47"/>
                      </a:lnTo>
                      <a:lnTo>
                        <a:pt x="8" y="46"/>
                      </a:lnTo>
                      <a:lnTo>
                        <a:pt x="4" y="46"/>
                      </a:lnTo>
                      <a:lnTo>
                        <a:pt x="1" y="47"/>
                      </a:lnTo>
                      <a:lnTo>
                        <a:pt x="0" y="51"/>
                      </a:lnTo>
                      <a:lnTo>
                        <a:pt x="0" y="55"/>
                      </a:lnTo>
                      <a:lnTo>
                        <a:pt x="0" y="55"/>
                      </a:lnTo>
                      <a:lnTo>
                        <a:pt x="1" y="57"/>
                      </a:lnTo>
                      <a:lnTo>
                        <a:pt x="3" y="59"/>
                      </a:lnTo>
                      <a:lnTo>
                        <a:pt x="5" y="60"/>
                      </a:lnTo>
                      <a:lnTo>
                        <a:pt x="8" y="60"/>
                      </a:lnTo>
                      <a:lnTo>
                        <a:pt x="8" y="60"/>
                      </a:lnTo>
                      <a:lnTo>
                        <a:pt x="41" y="46"/>
                      </a:lnTo>
                      <a:lnTo>
                        <a:pt x="73" y="31"/>
                      </a:lnTo>
                      <a:lnTo>
                        <a:pt x="89" y="25"/>
                      </a:lnTo>
                      <a:lnTo>
                        <a:pt x="106" y="19"/>
                      </a:lnTo>
                      <a:lnTo>
                        <a:pt x="123" y="14"/>
                      </a:lnTo>
                      <a:lnTo>
                        <a:pt x="141" y="10"/>
                      </a:lnTo>
                      <a:lnTo>
                        <a:pt x="141" y="10"/>
                      </a:lnTo>
                      <a:lnTo>
                        <a:pt x="143" y="9"/>
                      </a:lnTo>
                      <a:lnTo>
                        <a:pt x="144" y="8"/>
                      </a:lnTo>
                      <a:lnTo>
                        <a:pt x="145" y="6"/>
                      </a:lnTo>
                      <a:lnTo>
                        <a:pt x="145" y="4"/>
                      </a:lnTo>
                      <a:lnTo>
                        <a:pt x="143" y="0"/>
                      </a:lnTo>
                      <a:lnTo>
                        <a:pt x="140" y="0"/>
                      </a:lnTo>
                      <a:lnTo>
                        <a:pt x="137" y="0"/>
                      </a:lnTo>
                      <a:lnTo>
                        <a:pt x="137"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4" name="Freeform 649">
                  <a:extLst>
                    <a:ext uri="{FF2B5EF4-FFF2-40B4-BE49-F238E27FC236}">
                      <a16:creationId xmlns:a16="http://schemas.microsoft.com/office/drawing/2014/main" id="{6BD89353-0F95-4893-AF5C-81D65A586AF0}"/>
                    </a:ext>
                  </a:extLst>
                </p:cNvPr>
                <p:cNvSpPr/>
                <p:nvPr/>
              </p:nvSpPr>
              <p:spPr bwMode="auto">
                <a:xfrm>
                  <a:off x="4471988" y="2346325"/>
                  <a:ext cx="42863" cy="17463"/>
                </a:xfrm>
                <a:custGeom>
                  <a:avLst/>
                  <a:gdLst/>
                  <a:ahLst/>
                  <a:cxnLst>
                    <a:cxn ang="0">
                      <a:pos x="99" y="2"/>
                    </a:cxn>
                    <a:cxn ang="0">
                      <a:pos x="99" y="2"/>
                    </a:cxn>
                    <a:cxn ang="0">
                      <a:pos x="93" y="3"/>
                    </a:cxn>
                    <a:cxn ang="0">
                      <a:pos x="86" y="4"/>
                    </a:cxn>
                    <a:cxn ang="0">
                      <a:pos x="74" y="4"/>
                    </a:cxn>
                    <a:cxn ang="0">
                      <a:pos x="74" y="4"/>
                    </a:cxn>
                    <a:cxn ang="0">
                      <a:pos x="69" y="6"/>
                    </a:cxn>
                    <a:cxn ang="0">
                      <a:pos x="64" y="7"/>
                    </a:cxn>
                    <a:cxn ang="0">
                      <a:pos x="55" y="12"/>
                    </a:cxn>
                    <a:cxn ang="0">
                      <a:pos x="55" y="12"/>
                    </a:cxn>
                    <a:cxn ang="0">
                      <a:pos x="30" y="23"/>
                    </a:cxn>
                    <a:cxn ang="0">
                      <a:pos x="17" y="28"/>
                    </a:cxn>
                    <a:cxn ang="0">
                      <a:pos x="4" y="32"/>
                    </a:cxn>
                    <a:cxn ang="0">
                      <a:pos x="4" y="32"/>
                    </a:cxn>
                    <a:cxn ang="0">
                      <a:pos x="1" y="33"/>
                    </a:cxn>
                    <a:cxn ang="0">
                      <a:pos x="0" y="34"/>
                    </a:cxn>
                    <a:cxn ang="0">
                      <a:pos x="0" y="38"/>
                    </a:cxn>
                    <a:cxn ang="0">
                      <a:pos x="2" y="42"/>
                    </a:cxn>
                    <a:cxn ang="0">
                      <a:pos x="4" y="42"/>
                    </a:cxn>
                    <a:cxn ang="0">
                      <a:pos x="6" y="42"/>
                    </a:cxn>
                    <a:cxn ang="0">
                      <a:pos x="6" y="42"/>
                    </a:cxn>
                    <a:cxn ang="0">
                      <a:pos x="18" y="40"/>
                    </a:cxn>
                    <a:cxn ang="0">
                      <a:pos x="30" y="34"/>
                    </a:cxn>
                    <a:cxn ang="0">
                      <a:pos x="51" y="25"/>
                    </a:cxn>
                    <a:cxn ang="0">
                      <a:pos x="51" y="25"/>
                    </a:cxn>
                    <a:cxn ang="0">
                      <a:pos x="65" y="20"/>
                    </a:cxn>
                    <a:cxn ang="0">
                      <a:pos x="72" y="17"/>
                    </a:cxn>
                    <a:cxn ang="0">
                      <a:pos x="78" y="16"/>
                    </a:cxn>
                    <a:cxn ang="0">
                      <a:pos x="78" y="16"/>
                    </a:cxn>
                    <a:cxn ang="0">
                      <a:pos x="90" y="15"/>
                    </a:cxn>
                    <a:cxn ang="0">
                      <a:pos x="102" y="12"/>
                    </a:cxn>
                    <a:cxn ang="0">
                      <a:pos x="102" y="12"/>
                    </a:cxn>
                    <a:cxn ang="0">
                      <a:pos x="104" y="11"/>
                    </a:cxn>
                    <a:cxn ang="0">
                      <a:pos x="106" y="10"/>
                    </a:cxn>
                    <a:cxn ang="0">
                      <a:pos x="106" y="4"/>
                    </a:cxn>
                    <a:cxn ang="0">
                      <a:pos x="104" y="3"/>
                    </a:cxn>
                    <a:cxn ang="0">
                      <a:pos x="103" y="2"/>
                    </a:cxn>
                    <a:cxn ang="0">
                      <a:pos x="102" y="0"/>
                    </a:cxn>
                    <a:cxn ang="0">
                      <a:pos x="99" y="2"/>
                    </a:cxn>
                    <a:cxn ang="0">
                      <a:pos x="99" y="2"/>
                    </a:cxn>
                  </a:cxnLst>
                  <a:rect l="0" t="0" r="r" b="b"/>
                  <a:pathLst>
                    <a:path w="106" h="42">
                      <a:moveTo>
                        <a:pt x="99" y="2"/>
                      </a:moveTo>
                      <a:lnTo>
                        <a:pt x="99" y="2"/>
                      </a:lnTo>
                      <a:lnTo>
                        <a:pt x="93" y="3"/>
                      </a:lnTo>
                      <a:lnTo>
                        <a:pt x="86" y="4"/>
                      </a:lnTo>
                      <a:lnTo>
                        <a:pt x="74" y="4"/>
                      </a:lnTo>
                      <a:lnTo>
                        <a:pt x="74" y="4"/>
                      </a:lnTo>
                      <a:lnTo>
                        <a:pt x="69" y="6"/>
                      </a:lnTo>
                      <a:lnTo>
                        <a:pt x="64" y="7"/>
                      </a:lnTo>
                      <a:lnTo>
                        <a:pt x="55" y="12"/>
                      </a:lnTo>
                      <a:lnTo>
                        <a:pt x="55" y="12"/>
                      </a:lnTo>
                      <a:lnTo>
                        <a:pt x="30" y="23"/>
                      </a:lnTo>
                      <a:lnTo>
                        <a:pt x="17" y="28"/>
                      </a:lnTo>
                      <a:lnTo>
                        <a:pt x="4" y="32"/>
                      </a:lnTo>
                      <a:lnTo>
                        <a:pt x="4" y="32"/>
                      </a:lnTo>
                      <a:lnTo>
                        <a:pt x="1" y="33"/>
                      </a:lnTo>
                      <a:lnTo>
                        <a:pt x="0" y="34"/>
                      </a:lnTo>
                      <a:lnTo>
                        <a:pt x="0" y="38"/>
                      </a:lnTo>
                      <a:lnTo>
                        <a:pt x="2" y="42"/>
                      </a:lnTo>
                      <a:lnTo>
                        <a:pt x="4" y="42"/>
                      </a:lnTo>
                      <a:lnTo>
                        <a:pt x="6" y="42"/>
                      </a:lnTo>
                      <a:lnTo>
                        <a:pt x="6" y="42"/>
                      </a:lnTo>
                      <a:lnTo>
                        <a:pt x="18" y="40"/>
                      </a:lnTo>
                      <a:lnTo>
                        <a:pt x="30" y="34"/>
                      </a:lnTo>
                      <a:lnTo>
                        <a:pt x="51" y="25"/>
                      </a:lnTo>
                      <a:lnTo>
                        <a:pt x="51" y="25"/>
                      </a:lnTo>
                      <a:lnTo>
                        <a:pt x="65" y="20"/>
                      </a:lnTo>
                      <a:lnTo>
                        <a:pt x="72" y="17"/>
                      </a:lnTo>
                      <a:lnTo>
                        <a:pt x="78" y="16"/>
                      </a:lnTo>
                      <a:lnTo>
                        <a:pt x="78" y="16"/>
                      </a:lnTo>
                      <a:lnTo>
                        <a:pt x="90" y="15"/>
                      </a:lnTo>
                      <a:lnTo>
                        <a:pt x="102" y="12"/>
                      </a:lnTo>
                      <a:lnTo>
                        <a:pt x="102" y="12"/>
                      </a:lnTo>
                      <a:lnTo>
                        <a:pt x="104" y="11"/>
                      </a:lnTo>
                      <a:lnTo>
                        <a:pt x="106" y="10"/>
                      </a:lnTo>
                      <a:lnTo>
                        <a:pt x="106" y="4"/>
                      </a:lnTo>
                      <a:lnTo>
                        <a:pt x="104" y="3"/>
                      </a:lnTo>
                      <a:lnTo>
                        <a:pt x="103" y="2"/>
                      </a:lnTo>
                      <a:lnTo>
                        <a:pt x="102" y="0"/>
                      </a:lnTo>
                      <a:lnTo>
                        <a:pt x="99" y="2"/>
                      </a:lnTo>
                      <a:lnTo>
                        <a:pt x="99"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5" name="Freeform 650">
                  <a:extLst>
                    <a:ext uri="{FF2B5EF4-FFF2-40B4-BE49-F238E27FC236}">
                      <a16:creationId xmlns:a16="http://schemas.microsoft.com/office/drawing/2014/main" id="{F543B078-EAA1-42B7-B568-5A0AFD516017}"/>
                    </a:ext>
                  </a:extLst>
                </p:cNvPr>
                <p:cNvSpPr/>
                <p:nvPr/>
              </p:nvSpPr>
              <p:spPr bwMode="auto">
                <a:xfrm>
                  <a:off x="4281488" y="2286000"/>
                  <a:ext cx="25400" cy="33338"/>
                </a:xfrm>
                <a:custGeom>
                  <a:avLst/>
                  <a:gdLst/>
                  <a:ahLst/>
                  <a:cxnLst>
                    <a:cxn ang="0">
                      <a:pos x="51" y="1"/>
                    </a:cxn>
                    <a:cxn ang="0">
                      <a:pos x="51" y="1"/>
                    </a:cxn>
                    <a:cxn ang="0">
                      <a:pos x="36" y="18"/>
                    </a:cxn>
                    <a:cxn ang="0">
                      <a:pos x="23" y="36"/>
                    </a:cxn>
                    <a:cxn ang="0">
                      <a:pos x="12" y="55"/>
                    </a:cxn>
                    <a:cxn ang="0">
                      <a:pos x="1" y="76"/>
                    </a:cxn>
                    <a:cxn ang="0">
                      <a:pos x="1" y="76"/>
                    </a:cxn>
                    <a:cxn ang="0">
                      <a:pos x="0" y="77"/>
                    </a:cxn>
                    <a:cxn ang="0">
                      <a:pos x="1" y="80"/>
                    </a:cxn>
                    <a:cxn ang="0">
                      <a:pos x="4" y="83"/>
                    </a:cxn>
                    <a:cxn ang="0">
                      <a:pos x="5" y="83"/>
                    </a:cxn>
                    <a:cxn ang="0">
                      <a:pos x="8" y="83"/>
                    </a:cxn>
                    <a:cxn ang="0">
                      <a:pos x="9" y="82"/>
                    </a:cxn>
                    <a:cxn ang="0">
                      <a:pos x="10" y="81"/>
                    </a:cxn>
                    <a:cxn ang="0">
                      <a:pos x="10" y="81"/>
                    </a:cxn>
                    <a:cxn ang="0">
                      <a:pos x="21" y="61"/>
                    </a:cxn>
                    <a:cxn ang="0">
                      <a:pos x="32" y="43"/>
                    </a:cxn>
                    <a:cxn ang="0">
                      <a:pos x="44" y="26"/>
                    </a:cxn>
                    <a:cxn ang="0">
                      <a:pos x="60" y="10"/>
                    </a:cxn>
                    <a:cxn ang="0">
                      <a:pos x="60" y="10"/>
                    </a:cxn>
                    <a:cxn ang="0">
                      <a:pos x="61" y="8"/>
                    </a:cxn>
                    <a:cxn ang="0">
                      <a:pos x="61" y="5"/>
                    </a:cxn>
                    <a:cxn ang="0">
                      <a:pos x="59" y="1"/>
                    </a:cxn>
                    <a:cxn ang="0">
                      <a:pos x="56" y="0"/>
                    </a:cxn>
                    <a:cxn ang="0">
                      <a:pos x="53" y="0"/>
                    </a:cxn>
                    <a:cxn ang="0">
                      <a:pos x="51" y="1"/>
                    </a:cxn>
                    <a:cxn ang="0">
                      <a:pos x="51" y="1"/>
                    </a:cxn>
                  </a:cxnLst>
                  <a:rect l="0" t="0" r="r" b="b"/>
                  <a:pathLst>
                    <a:path w="61" h="83">
                      <a:moveTo>
                        <a:pt x="51" y="1"/>
                      </a:moveTo>
                      <a:lnTo>
                        <a:pt x="51" y="1"/>
                      </a:lnTo>
                      <a:lnTo>
                        <a:pt x="36" y="18"/>
                      </a:lnTo>
                      <a:lnTo>
                        <a:pt x="23" y="36"/>
                      </a:lnTo>
                      <a:lnTo>
                        <a:pt x="12" y="55"/>
                      </a:lnTo>
                      <a:lnTo>
                        <a:pt x="1" y="76"/>
                      </a:lnTo>
                      <a:lnTo>
                        <a:pt x="1" y="76"/>
                      </a:lnTo>
                      <a:lnTo>
                        <a:pt x="0" y="77"/>
                      </a:lnTo>
                      <a:lnTo>
                        <a:pt x="1" y="80"/>
                      </a:lnTo>
                      <a:lnTo>
                        <a:pt x="4" y="83"/>
                      </a:lnTo>
                      <a:lnTo>
                        <a:pt x="5" y="83"/>
                      </a:lnTo>
                      <a:lnTo>
                        <a:pt x="8" y="83"/>
                      </a:lnTo>
                      <a:lnTo>
                        <a:pt x="9" y="82"/>
                      </a:lnTo>
                      <a:lnTo>
                        <a:pt x="10" y="81"/>
                      </a:lnTo>
                      <a:lnTo>
                        <a:pt x="10" y="81"/>
                      </a:lnTo>
                      <a:lnTo>
                        <a:pt x="21" y="61"/>
                      </a:lnTo>
                      <a:lnTo>
                        <a:pt x="32" y="43"/>
                      </a:lnTo>
                      <a:lnTo>
                        <a:pt x="44" y="26"/>
                      </a:lnTo>
                      <a:lnTo>
                        <a:pt x="60" y="10"/>
                      </a:lnTo>
                      <a:lnTo>
                        <a:pt x="60" y="10"/>
                      </a:lnTo>
                      <a:lnTo>
                        <a:pt x="61" y="8"/>
                      </a:lnTo>
                      <a:lnTo>
                        <a:pt x="61" y="5"/>
                      </a:lnTo>
                      <a:lnTo>
                        <a:pt x="59" y="1"/>
                      </a:lnTo>
                      <a:lnTo>
                        <a:pt x="56" y="0"/>
                      </a:lnTo>
                      <a:lnTo>
                        <a:pt x="53" y="0"/>
                      </a:lnTo>
                      <a:lnTo>
                        <a:pt x="51" y="1"/>
                      </a:lnTo>
                      <a:lnTo>
                        <a:pt x="51"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6" name="Freeform 651">
                  <a:extLst>
                    <a:ext uri="{FF2B5EF4-FFF2-40B4-BE49-F238E27FC236}">
                      <a16:creationId xmlns:a16="http://schemas.microsoft.com/office/drawing/2014/main" id="{F8B5427B-CA56-4D1F-A7B7-B2758CE64C6E}"/>
                    </a:ext>
                  </a:extLst>
                </p:cNvPr>
                <p:cNvSpPr/>
                <p:nvPr/>
              </p:nvSpPr>
              <p:spPr bwMode="auto">
                <a:xfrm>
                  <a:off x="4300538" y="2303463"/>
                  <a:ext cx="25400" cy="30163"/>
                </a:xfrm>
                <a:custGeom>
                  <a:avLst/>
                  <a:gdLst/>
                  <a:ahLst/>
                  <a:cxnLst>
                    <a:cxn ang="0">
                      <a:pos x="55" y="1"/>
                    </a:cxn>
                    <a:cxn ang="0">
                      <a:pos x="55" y="1"/>
                    </a:cxn>
                    <a:cxn ang="0">
                      <a:pos x="39" y="15"/>
                    </a:cxn>
                    <a:cxn ang="0">
                      <a:pos x="24" y="28"/>
                    </a:cxn>
                    <a:cxn ang="0">
                      <a:pos x="24" y="28"/>
                    </a:cxn>
                    <a:cxn ang="0">
                      <a:pos x="17" y="38"/>
                    </a:cxn>
                    <a:cxn ang="0">
                      <a:pos x="11" y="47"/>
                    </a:cxn>
                    <a:cxn ang="0">
                      <a:pos x="6" y="57"/>
                    </a:cxn>
                    <a:cxn ang="0">
                      <a:pos x="1" y="68"/>
                    </a:cxn>
                    <a:cxn ang="0">
                      <a:pos x="1" y="68"/>
                    </a:cxn>
                    <a:cxn ang="0">
                      <a:pos x="0" y="70"/>
                    </a:cxn>
                    <a:cxn ang="0">
                      <a:pos x="0" y="72"/>
                    </a:cxn>
                    <a:cxn ang="0">
                      <a:pos x="2" y="75"/>
                    </a:cxn>
                    <a:cxn ang="0">
                      <a:pos x="6" y="75"/>
                    </a:cxn>
                    <a:cxn ang="0">
                      <a:pos x="9" y="75"/>
                    </a:cxn>
                    <a:cxn ang="0">
                      <a:pos x="10" y="73"/>
                    </a:cxn>
                    <a:cxn ang="0">
                      <a:pos x="10" y="73"/>
                    </a:cxn>
                    <a:cxn ang="0">
                      <a:pos x="15" y="64"/>
                    </a:cxn>
                    <a:cxn ang="0">
                      <a:pos x="20" y="55"/>
                    </a:cxn>
                    <a:cxn ang="0">
                      <a:pos x="26" y="45"/>
                    </a:cxn>
                    <a:cxn ang="0">
                      <a:pos x="32" y="36"/>
                    </a:cxn>
                    <a:cxn ang="0">
                      <a:pos x="32" y="36"/>
                    </a:cxn>
                    <a:cxn ang="0">
                      <a:pos x="48" y="23"/>
                    </a:cxn>
                    <a:cxn ang="0">
                      <a:pos x="62" y="10"/>
                    </a:cxn>
                    <a:cxn ang="0">
                      <a:pos x="62" y="10"/>
                    </a:cxn>
                    <a:cxn ang="0">
                      <a:pos x="64" y="7"/>
                    </a:cxn>
                    <a:cxn ang="0">
                      <a:pos x="65" y="5"/>
                    </a:cxn>
                    <a:cxn ang="0">
                      <a:pos x="62" y="2"/>
                    </a:cxn>
                    <a:cxn ang="0">
                      <a:pos x="58" y="0"/>
                    </a:cxn>
                    <a:cxn ang="0">
                      <a:pos x="57" y="0"/>
                    </a:cxn>
                    <a:cxn ang="0">
                      <a:pos x="55" y="1"/>
                    </a:cxn>
                    <a:cxn ang="0">
                      <a:pos x="55" y="1"/>
                    </a:cxn>
                  </a:cxnLst>
                  <a:rect l="0" t="0" r="r" b="b"/>
                  <a:pathLst>
                    <a:path w="65" h="75">
                      <a:moveTo>
                        <a:pt x="55" y="1"/>
                      </a:moveTo>
                      <a:lnTo>
                        <a:pt x="55" y="1"/>
                      </a:lnTo>
                      <a:lnTo>
                        <a:pt x="39" y="15"/>
                      </a:lnTo>
                      <a:lnTo>
                        <a:pt x="24" y="28"/>
                      </a:lnTo>
                      <a:lnTo>
                        <a:pt x="24" y="28"/>
                      </a:lnTo>
                      <a:lnTo>
                        <a:pt x="17" y="38"/>
                      </a:lnTo>
                      <a:lnTo>
                        <a:pt x="11" y="47"/>
                      </a:lnTo>
                      <a:lnTo>
                        <a:pt x="6" y="57"/>
                      </a:lnTo>
                      <a:lnTo>
                        <a:pt x="1" y="68"/>
                      </a:lnTo>
                      <a:lnTo>
                        <a:pt x="1" y="68"/>
                      </a:lnTo>
                      <a:lnTo>
                        <a:pt x="0" y="70"/>
                      </a:lnTo>
                      <a:lnTo>
                        <a:pt x="0" y="72"/>
                      </a:lnTo>
                      <a:lnTo>
                        <a:pt x="2" y="75"/>
                      </a:lnTo>
                      <a:lnTo>
                        <a:pt x="6" y="75"/>
                      </a:lnTo>
                      <a:lnTo>
                        <a:pt x="9" y="75"/>
                      </a:lnTo>
                      <a:lnTo>
                        <a:pt x="10" y="73"/>
                      </a:lnTo>
                      <a:lnTo>
                        <a:pt x="10" y="73"/>
                      </a:lnTo>
                      <a:lnTo>
                        <a:pt x="15" y="64"/>
                      </a:lnTo>
                      <a:lnTo>
                        <a:pt x="20" y="55"/>
                      </a:lnTo>
                      <a:lnTo>
                        <a:pt x="26" y="45"/>
                      </a:lnTo>
                      <a:lnTo>
                        <a:pt x="32" y="36"/>
                      </a:lnTo>
                      <a:lnTo>
                        <a:pt x="32" y="36"/>
                      </a:lnTo>
                      <a:lnTo>
                        <a:pt x="48" y="23"/>
                      </a:lnTo>
                      <a:lnTo>
                        <a:pt x="62" y="10"/>
                      </a:lnTo>
                      <a:lnTo>
                        <a:pt x="62" y="10"/>
                      </a:lnTo>
                      <a:lnTo>
                        <a:pt x="64" y="7"/>
                      </a:lnTo>
                      <a:lnTo>
                        <a:pt x="65" y="5"/>
                      </a:lnTo>
                      <a:lnTo>
                        <a:pt x="62" y="2"/>
                      </a:lnTo>
                      <a:lnTo>
                        <a:pt x="58" y="0"/>
                      </a:lnTo>
                      <a:lnTo>
                        <a:pt x="57" y="0"/>
                      </a:lnTo>
                      <a:lnTo>
                        <a:pt x="55" y="1"/>
                      </a:lnTo>
                      <a:lnTo>
                        <a:pt x="55"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7" name="Freeform 652">
                  <a:extLst>
                    <a:ext uri="{FF2B5EF4-FFF2-40B4-BE49-F238E27FC236}">
                      <a16:creationId xmlns:a16="http://schemas.microsoft.com/office/drawing/2014/main" id="{01D99A87-F6DB-4689-8144-BC2B7C86C7D1}"/>
                    </a:ext>
                  </a:extLst>
                </p:cNvPr>
                <p:cNvSpPr/>
                <p:nvPr/>
              </p:nvSpPr>
              <p:spPr bwMode="auto">
                <a:xfrm>
                  <a:off x="4321176" y="2319338"/>
                  <a:ext cx="22225" cy="28575"/>
                </a:xfrm>
                <a:custGeom>
                  <a:avLst/>
                  <a:gdLst/>
                  <a:ahLst/>
                  <a:cxnLst>
                    <a:cxn ang="0">
                      <a:pos x="46" y="2"/>
                    </a:cxn>
                    <a:cxn ang="0">
                      <a:pos x="46" y="2"/>
                    </a:cxn>
                    <a:cxn ang="0">
                      <a:pos x="42" y="10"/>
                    </a:cxn>
                    <a:cxn ang="0">
                      <a:pos x="37" y="18"/>
                    </a:cxn>
                    <a:cxn ang="0">
                      <a:pos x="30" y="25"/>
                    </a:cxn>
                    <a:cxn ang="0">
                      <a:pos x="25" y="31"/>
                    </a:cxn>
                    <a:cxn ang="0">
                      <a:pos x="25" y="31"/>
                    </a:cxn>
                    <a:cxn ang="0">
                      <a:pos x="16" y="47"/>
                    </a:cxn>
                    <a:cxn ang="0">
                      <a:pos x="9" y="53"/>
                    </a:cxn>
                    <a:cxn ang="0">
                      <a:pos x="3" y="60"/>
                    </a:cxn>
                    <a:cxn ang="0">
                      <a:pos x="3" y="60"/>
                    </a:cxn>
                    <a:cxn ang="0">
                      <a:pos x="2" y="63"/>
                    </a:cxn>
                    <a:cxn ang="0">
                      <a:pos x="0" y="64"/>
                    </a:cxn>
                    <a:cxn ang="0">
                      <a:pos x="2" y="69"/>
                    </a:cxn>
                    <a:cxn ang="0">
                      <a:pos x="3" y="70"/>
                    </a:cxn>
                    <a:cxn ang="0">
                      <a:pos x="4" y="72"/>
                    </a:cxn>
                    <a:cxn ang="0">
                      <a:pos x="7" y="72"/>
                    </a:cxn>
                    <a:cxn ang="0">
                      <a:pos x="8" y="70"/>
                    </a:cxn>
                    <a:cxn ang="0">
                      <a:pos x="8" y="70"/>
                    </a:cxn>
                    <a:cxn ang="0">
                      <a:pos x="16" y="64"/>
                    </a:cxn>
                    <a:cxn ang="0">
                      <a:pos x="22" y="56"/>
                    </a:cxn>
                    <a:cxn ang="0">
                      <a:pos x="33" y="40"/>
                    </a:cxn>
                    <a:cxn ang="0">
                      <a:pos x="33" y="40"/>
                    </a:cxn>
                    <a:cxn ang="0">
                      <a:pos x="39" y="31"/>
                    </a:cxn>
                    <a:cxn ang="0">
                      <a:pos x="46" y="23"/>
                    </a:cxn>
                    <a:cxn ang="0">
                      <a:pos x="53" y="15"/>
                    </a:cxn>
                    <a:cxn ang="0">
                      <a:pos x="56" y="6"/>
                    </a:cxn>
                    <a:cxn ang="0">
                      <a:pos x="56" y="6"/>
                    </a:cxn>
                    <a:cxn ang="0">
                      <a:pos x="58" y="4"/>
                    </a:cxn>
                    <a:cxn ang="0">
                      <a:pos x="56" y="1"/>
                    </a:cxn>
                    <a:cxn ang="0">
                      <a:pos x="55" y="0"/>
                    </a:cxn>
                    <a:cxn ang="0">
                      <a:pos x="54" y="0"/>
                    </a:cxn>
                    <a:cxn ang="0">
                      <a:pos x="49" y="0"/>
                    </a:cxn>
                    <a:cxn ang="0">
                      <a:pos x="47" y="1"/>
                    </a:cxn>
                    <a:cxn ang="0">
                      <a:pos x="46" y="2"/>
                    </a:cxn>
                    <a:cxn ang="0">
                      <a:pos x="46" y="2"/>
                    </a:cxn>
                  </a:cxnLst>
                  <a:rect l="0" t="0" r="r" b="b"/>
                  <a:pathLst>
                    <a:path w="58" h="72">
                      <a:moveTo>
                        <a:pt x="46" y="2"/>
                      </a:moveTo>
                      <a:lnTo>
                        <a:pt x="46" y="2"/>
                      </a:lnTo>
                      <a:lnTo>
                        <a:pt x="42" y="10"/>
                      </a:lnTo>
                      <a:lnTo>
                        <a:pt x="37" y="18"/>
                      </a:lnTo>
                      <a:lnTo>
                        <a:pt x="30" y="25"/>
                      </a:lnTo>
                      <a:lnTo>
                        <a:pt x="25" y="31"/>
                      </a:lnTo>
                      <a:lnTo>
                        <a:pt x="25" y="31"/>
                      </a:lnTo>
                      <a:lnTo>
                        <a:pt x="16" y="47"/>
                      </a:lnTo>
                      <a:lnTo>
                        <a:pt x="9" y="53"/>
                      </a:lnTo>
                      <a:lnTo>
                        <a:pt x="3" y="60"/>
                      </a:lnTo>
                      <a:lnTo>
                        <a:pt x="3" y="60"/>
                      </a:lnTo>
                      <a:lnTo>
                        <a:pt x="2" y="63"/>
                      </a:lnTo>
                      <a:lnTo>
                        <a:pt x="0" y="64"/>
                      </a:lnTo>
                      <a:lnTo>
                        <a:pt x="2" y="69"/>
                      </a:lnTo>
                      <a:lnTo>
                        <a:pt x="3" y="70"/>
                      </a:lnTo>
                      <a:lnTo>
                        <a:pt x="4" y="72"/>
                      </a:lnTo>
                      <a:lnTo>
                        <a:pt x="7" y="72"/>
                      </a:lnTo>
                      <a:lnTo>
                        <a:pt x="8" y="70"/>
                      </a:lnTo>
                      <a:lnTo>
                        <a:pt x="8" y="70"/>
                      </a:lnTo>
                      <a:lnTo>
                        <a:pt x="16" y="64"/>
                      </a:lnTo>
                      <a:lnTo>
                        <a:pt x="22" y="56"/>
                      </a:lnTo>
                      <a:lnTo>
                        <a:pt x="33" y="40"/>
                      </a:lnTo>
                      <a:lnTo>
                        <a:pt x="33" y="40"/>
                      </a:lnTo>
                      <a:lnTo>
                        <a:pt x="39" y="31"/>
                      </a:lnTo>
                      <a:lnTo>
                        <a:pt x="46" y="23"/>
                      </a:lnTo>
                      <a:lnTo>
                        <a:pt x="53" y="15"/>
                      </a:lnTo>
                      <a:lnTo>
                        <a:pt x="56" y="6"/>
                      </a:lnTo>
                      <a:lnTo>
                        <a:pt x="56" y="6"/>
                      </a:lnTo>
                      <a:lnTo>
                        <a:pt x="58" y="4"/>
                      </a:lnTo>
                      <a:lnTo>
                        <a:pt x="56" y="1"/>
                      </a:lnTo>
                      <a:lnTo>
                        <a:pt x="55" y="0"/>
                      </a:lnTo>
                      <a:lnTo>
                        <a:pt x="54" y="0"/>
                      </a:lnTo>
                      <a:lnTo>
                        <a:pt x="49" y="0"/>
                      </a:lnTo>
                      <a:lnTo>
                        <a:pt x="47" y="1"/>
                      </a:lnTo>
                      <a:lnTo>
                        <a:pt x="46" y="2"/>
                      </a:lnTo>
                      <a:lnTo>
                        <a:pt x="46"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8" name="Freeform 653">
                  <a:extLst>
                    <a:ext uri="{FF2B5EF4-FFF2-40B4-BE49-F238E27FC236}">
                      <a16:creationId xmlns:a16="http://schemas.microsoft.com/office/drawing/2014/main" id="{EF70FBB4-A19E-4AC7-AE97-45424EFBB928}"/>
                    </a:ext>
                  </a:extLst>
                </p:cNvPr>
                <p:cNvSpPr/>
                <p:nvPr/>
              </p:nvSpPr>
              <p:spPr bwMode="auto">
                <a:xfrm>
                  <a:off x="4354513" y="2333625"/>
                  <a:ext cx="26988" cy="28575"/>
                </a:xfrm>
                <a:custGeom>
                  <a:avLst/>
                  <a:gdLst/>
                  <a:ahLst/>
                  <a:cxnLst>
                    <a:cxn ang="0">
                      <a:pos x="57" y="4"/>
                    </a:cxn>
                    <a:cxn ang="0">
                      <a:pos x="57" y="4"/>
                    </a:cxn>
                    <a:cxn ang="0">
                      <a:pos x="52" y="11"/>
                    </a:cxn>
                    <a:cxn ang="0">
                      <a:pos x="47" y="17"/>
                    </a:cxn>
                    <a:cxn ang="0">
                      <a:pos x="35" y="31"/>
                    </a:cxn>
                    <a:cxn ang="0">
                      <a:pos x="35" y="31"/>
                    </a:cxn>
                    <a:cxn ang="0">
                      <a:pos x="1" y="63"/>
                    </a:cxn>
                    <a:cxn ang="0">
                      <a:pos x="1" y="63"/>
                    </a:cxn>
                    <a:cxn ang="0">
                      <a:pos x="0" y="66"/>
                    </a:cxn>
                    <a:cxn ang="0">
                      <a:pos x="0" y="67"/>
                    </a:cxn>
                    <a:cxn ang="0">
                      <a:pos x="1" y="71"/>
                    </a:cxn>
                    <a:cxn ang="0">
                      <a:pos x="5" y="74"/>
                    </a:cxn>
                    <a:cxn ang="0">
                      <a:pos x="8" y="72"/>
                    </a:cxn>
                    <a:cxn ang="0">
                      <a:pos x="9" y="71"/>
                    </a:cxn>
                    <a:cxn ang="0">
                      <a:pos x="9" y="71"/>
                    </a:cxn>
                    <a:cxn ang="0">
                      <a:pos x="43" y="38"/>
                    </a:cxn>
                    <a:cxn ang="0">
                      <a:pos x="43" y="38"/>
                    </a:cxn>
                    <a:cxn ang="0">
                      <a:pos x="56" y="24"/>
                    </a:cxn>
                    <a:cxn ang="0">
                      <a:pos x="63" y="17"/>
                    </a:cxn>
                    <a:cxn ang="0">
                      <a:pos x="68" y="10"/>
                    </a:cxn>
                    <a:cxn ang="0">
                      <a:pos x="68" y="10"/>
                    </a:cxn>
                    <a:cxn ang="0">
                      <a:pos x="68" y="7"/>
                    </a:cxn>
                    <a:cxn ang="0">
                      <a:pos x="68" y="4"/>
                    </a:cxn>
                    <a:cxn ang="0">
                      <a:pos x="65" y="2"/>
                    </a:cxn>
                    <a:cxn ang="0">
                      <a:pos x="61" y="0"/>
                    </a:cxn>
                    <a:cxn ang="0">
                      <a:pos x="59" y="2"/>
                    </a:cxn>
                    <a:cxn ang="0">
                      <a:pos x="57" y="4"/>
                    </a:cxn>
                    <a:cxn ang="0">
                      <a:pos x="57" y="4"/>
                    </a:cxn>
                  </a:cxnLst>
                  <a:rect l="0" t="0" r="r" b="b"/>
                  <a:pathLst>
                    <a:path w="68" h="74">
                      <a:moveTo>
                        <a:pt x="57" y="4"/>
                      </a:moveTo>
                      <a:lnTo>
                        <a:pt x="57" y="4"/>
                      </a:lnTo>
                      <a:lnTo>
                        <a:pt x="52" y="11"/>
                      </a:lnTo>
                      <a:lnTo>
                        <a:pt x="47" y="17"/>
                      </a:lnTo>
                      <a:lnTo>
                        <a:pt x="35" y="31"/>
                      </a:lnTo>
                      <a:lnTo>
                        <a:pt x="35" y="31"/>
                      </a:lnTo>
                      <a:lnTo>
                        <a:pt x="1" y="63"/>
                      </a:lnTo>
                      <a:lnTo>
                        <a:pt x="1" y="63"/>
                      </a:lnTo>
                      <a:lnTo>
                        <a:pt x="0" y="66"/>
                      </a:lnTo>
                      <a:lnTo>
                        <a:pt x="0" y="67"/>
                      </a:lnTo>
                      <a:lnTo>
                        <a:pt x="1" y="71"/>
                      </a:lnTo>
                      <a:lnTo>
                        <a:pt x="5" y="74"/>
                      </a:lnTo>
                      <a:lnTo>
                        <a:pt x="8" y="72"/>
                      </a:lnTo>
                      <a:lnTo>
                        <a:pt x="9" y="71"/>
                      </a:lnTo>
                      <a:lnTo>
                        <a:pt x="9" y="71"/>
                      </a:lnTo>
                      <a:lnTo>
                        <a:pt x="43" y="38"/>
                      </a:lnTo>
                      <a:lnTo>
                        <a:pt x="43" y="38"/>
                      </a:lnTo>
                      <a:lnTo>
                        <a:pt x="56" y="24"/>
                      </a:lnTo>
                      <a:lnTo>
                        <a:pt x="63" y="17"/>
                      </a:lnTo>
                      <a:lnTo>
                        <a:pt x="68" y="10"/>
                      </a:lnTo>
                      <a:lnTo>
                        <a:pt x="68" y="10"/>
                      </a:lnTo>
                      <a:lnTo>
                        <a:pt x="68" y="7"/>
                      </a:lnTo>
                      <a:lnTo>
                        <a:pt x="68" y="4"/>
                      </a:lnTo>
                      <a:lnTo>
                        <a:pt x="65" y="2"/>
                      </a:lnTo>
                      <a:lnTo>
                        <a:pt x="61" y="0"/>
                      </a:lnTo>
                      <a:lnTo>
                        <a:pt x="59" y="2"/>
                      </a:lnTo>
                      <a:lnTo>
                        <a:pt x="57" y="4"/>
                      </a:lnTo>
                      <a:lnTo>
                        <a:pt x="57"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9" name="Freeform 654">
                  <a:extLst>
                    <a:ext uri="{FF2B5EF4-FFF2-40B4-BE49-F238E27FC236}">
                      <a16:creationId xmlns:a16="http://schemas.microsoft.com/office/drawing/2014/main" id="{B6801302-3256-466E-95FC-84FEE53E99FD}"/>
                    </a:ext>
                  </a:extLst>
                </p:cNvPr>
                <p:cNvSpPr/>
                <p:nvPr/>
              </p:nvSpPr>
              <p:spPr bwMode="auto">
                <a:xfrm>
                  <a:off x="4368801" y="2347913"/>
                  <a:ext cx="26988" cy="30163"/>
                </a:xfrm>
                <a:custGeom>
                  <a:avLst/>
                  <a:gdLst/>
                  <a:ahLst/>
                  <a:cxnLst>
                    <a:cxn ang="0">
                      <a:pos x="53" y="4"/>
                    </a:cxn>
                    <a:cxn ang="0">
                      <a:pos x="53" y="4"/>
                    </a:cxn>
                    <a:cxn ang="0">
                      <a:pos x="48" y="13"/>
                    </a:cxn>
                    <a:cxn ang="0">
                      <a:pos x="43" y="22"/>
                    </a:cxn>
                    <a:cxn ang="0">
                      <a:pos x="36" y="30"/>
                    </a:cxn>
                    <a:cxn ang="0">
                      <a:pos x="29" y="38"/>
                    </a:cxn>
                    <a:cxn ang="0">
                      <a:pos x="18" y="48"/>
                    </a:cxn>
                    <a:cxn ang="0">
                      <a:pos x="18" y="48"/>
                    </a:cxn>
                    <a:cxn ang="0">
                      <a:pos x="12" y="57"/>
                    </a:cxn>
                    <a:cxn ang="0">
                      <a:pos x="8" y="61"/>
                    </a:cxn>
                    <a:cxn ang="0">
                      <a:pos x="4" y="64"/>
                    </a:cxn>
                    <a:cxn ang="0">
                      <a:pos x="4" y="64"/>
                    </a:cxn>
                    <a:cxn ang="0">
                      <a:pos x="2" y="65"/>
                    </a:cxn>
                    <a:cxn ang="0">
                      <a:pos x="1" y="66"/>
                    </a:cxn>
                    <a:cxn ang="0">
                      <a:pos x="0" y="70"/>
                    </a:cxn>
                    <a:cxn ang="0">
                      <a:pos x="2" y="74"/>
                    </a:cxn>
                    <a:cxn ang="0">
                      <a:pos x="5" y="76"/>
                    </a:cxn>
                    <a:cxn ang="0">
                      <a:pos x="8" y="74"/>
                    </a:cxn>
                    <a:cxn ang="0">
                      <a:pos x="8" y="74"/>
                    </a:cxn>
                    <a:cxn ang="0">
                      <a:pos x="10" y="73"/>
                    </a:cxn>
                    <a:cxn ang="0">
                      <a:pos x="14" y="70"/>
                    </a:cxn>
                    <a:cxn ang="0">
                      <a:pos x="19" y="65"/>
                    </a:cxn>
                    <a:cxn ang="0">
                      <a:pos x="19" y="65"/>
                    </a:cxn>
                    <a:cxn ang="0">
                      <a:pos x="27" y="55"/>
                    </a:cxn>
                    <a:cxn ang="0">
                      <a:pos x="36" y="45"/>
                    </a:cxn>
                    <a:cxn ang="0">
                      <a:pos x="36" y="45"/>
                    </a:cxn>
                    <a:cxn ang="0">
                      <a:pos x="46" y="38"/>
                    </a:cxn>
                    <a:cxn ang="0">
                      <a:pos x="52" y="27"/>
                    </a:cxn>
                    <a:cxn ang="0">
                      <a:pos x="59" y="17"/>
                    </a:cxn>
                    <a:cxn ang="0">
                      <a:pos x="64" y="6"/>
                    </a:cxn>
                    <a:cxn ang="0">
                      <a:pos x="64" y="6"/>
                    </a:cxn>
                    <a:cxn ang="0">
                      <a:pos x="65" y="4"/>
                    </a:cxn>
                    <a:cxn ang="0">
                      <a:pos x="64" y="2"/>
                    </a:cxn>
                    <a:cxn ang="0">
                      <a:pos x="63" y="1"/>
                    </a:cxn>
                    <a:cxn ang="0">
                      <a:pos x="61" y="0"/>
                    </a:cxn>
                    <a:cxn ang="0">
                      <a:pos x="56" y="0"/>
                    </a:cxn>
                    <a:cxn ang="0">
                      <a:pos x="55" y="1"/>
                    </a:cxn>
                    <a:cxn ang="0">
                      <a:pos x="53" y="4"/>
                    </a:cxn>
                    <a:cxn ang="0">
                      <a:pos x="53" y="4"/>
                    </a:cxn>
                  </a:cxnLst>
                  <a:rect l="0" t="0" r="r" b="b"/>
                  <a:pathLst>
                    <a:path w="65" h="76">
                      <a:moveTo>
                        <a:pt x="53" y="4"/>
                      </a:moveTo>
                      <a:lnTo>
                        <a:pt x="53" y="4"/>
                      </a:lnTo>
                      <a:lnTo>
                        <a:pt x="48" y="13"/>
                      </a:lnTo>
                      <a:lnTo>
                        <a:pt x="43" y="22"/>
                      </a:lnTo>
                      <a:lnTo>
                        <a:pt x="36" y="30"/>
                      </a:lnTo>
                      <a:lnTo>
                        <a:pt x="29" y="38"/>
                      </a:lnTo>
                      <a:lnTo>
                        <a:pt x="18" y="48"/>
                      </a:lnTo>
                      <a:lnTo>
                        <a:pt x="18" y="48"/>
                      </a:lnTo>
                      <a:lnTo>
                        <a:pt x="12" y="57"/>
                      </a:lnTo>
                      <a:lnTo>
                        <a:pt x="8" y="61"/>
                      </a:lnTo>
                      <a:lnTo>
                        <a:pt x="4" y="64"/>
                      </a:lnTo>
                      <a:lnTo>
                        <a:pt x="4" y="64"/>
                      </a:lnTo>
                      <a:lnTo>
                        <a:pt x="2" y="65"/>
                      </a:lnTo>
                      <a:lnTo>
                        <a:pt x="1" y="66"/>
                      </a:lnTo>
                      <a:lnTo>
                        <a:pt x="0" y="70"/>
                      </a:lnTo>
                      <a:lnTo>
                        <a:pt x="2" y="74"/>
                      </a:lnTo>
                      <a:lnTo>
                        <a:pt x="5" y="76"/>
                      </a:lnTo>
                      <a:lnTo>
                        <a:pt x="8" y="74"/>
                      </a:lnTo>
                      <a:lnTo>
                        <a:pt x="8" y="74"/>
                      </a:lnTo>
                      <a:lnTo>
                        <a:pt x="10" y="73"/>
                      </a:lnTo>
                      <a:lnTo>
                        <a:pt x="14" y="70"/>
                      </a:lnTo>
                      <a:lnTo>
                        <a:pt x="19" y="65"/>
                      </a:lnTo>
                      <a:lnTo>
                        <a:pt x="19" y="65"/>
                      </a:lnTo>
                      <a:lnTo>
                        <a:pt x="27" y="55"/>
                      </a:lnTo>
                      <a:lnTo>
                        <a:pt x="36" y="45"/>
                      </a:lnTo>
                      <a:lnTo>
                        <a:pt x="36" y="45"/>
                      </a:lnTo>
                      <a:lnTo>
                        <a:pt x="46" y="38"/>
                      </a:lnTo>
                      <a:lnTo>
                        <a:pt x="52" y="27"/>
                      </a:lnTo>
                      <a:lnTo>
                        <a:pt x="59" y="17"/>
                      </a:lnTo>
                      <a:lnTo>
                        <a:pt x="64" y="6"/>
                      </a:lnTo>
                      <a:lnTo>
                        <a:pt x="64" y="6"/>
                      </a:lnTo>
                      <a:lnTo>
                        <a:pt x="65" y="4"/>
                      </a:lnTo>
                      <a:lnTo>
                        <a:pt x="64" y="2"/>
                      </a:lnTo>
                      <a:lnTo>
                        <a:pt x="63" y="1"/>
                      </a:lnTo>
                      <a:lnTo>
                        <a:pt x="61" y="0"/>
                      </a:lnTo>
                      <a:lnTo>
                        <a:pt x="56" y="0"/>
                      </a:lnTo>
                      <a:lnTo>
                        <a:pt x="55" y="1"/>
                      </a:lnTo>
                      <a:lnTo>
                        <a:pt x="53" y="4"/>
                      </a:lnTo>
                      <a:lnTo>
                        <a:pt x="53"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0" name="Freeform 655">
                  <a:extLst>
                    <a:ext uri="{FF2B5EF4-FFF2-40B4-BE49-F238E27FC236}">
                      <a16:creationId xmlns:a16="http://schemas.microsoft.com/office/drawing/2014/main" id="{3DCB4FC7-8096-46BA-89A7-DE6D25243149}"/>
                    </a:ext>
                  </a:extLst>
                </p:cNvPr>
                <p:cNvSpPr/>
                <p:nvPr/>
              </p:nvSpPr>
              <p:spPr bwMode="auto">
                <a:xfrm>
                  <a:off x="4400551" y="2359025"/>
                  <a:ext cx="23813" cy="23813"/>
                </a:xfrm>
                <a:custGeom>
                  <a:avLst/>
                  <a:gdLst/>
                  <a:ahLst/>
                  <a:cxnLst>
                    <a:cxn ang="0">
                      <a:pos x="47" y="1"/>
                    </a:cxn>
                    <a:cxn ang="0">
                      <a:pos x="47" y="1"/>
                    </a:cxn>
                    <a:cxn ang="0">
                      <a:pos x="22" y="25"/>
                    </a:cxn>
                    <a:cxn ang="0">
                      <a:pos x="10" y="38"/>
                    </a:cxn>
                    <a:cxn ang="0">
                      <a:pos x="1" y="52"/>
                    </a:cxn>
                    <a:cxn ang="0">
                      <a:pos x="1" y="52"/>
                    </a:cxn>
                    <a:cxn ang="0">
                      <a:pos x="0" y="55"/>
                    </a:cxn>
                    <a:cxn ang="0">
                      <a:pos x="0" y="56"/>
                    </a:cxn>
                    <a:cxn ang="0">
                      <a:pos x="2" y="60"/>
                    </a:cxn>
                    <a:cxn ang="0">
                      <a:pos x="6" y="60"/>
                    </a:cxn>
                    <a:cxn ang="0">
                      <a:pos x="9" y="60"/>
                    </a:cxn>
                    <a:cxn ang="0">
                      <a:pos x="10" y="57"/>
                    </a:cxn>
                    <a:cxn ang="0">
                      <a:pos x="10" y="57"/>
                    </a:cxn>
                    <a:cxn ang="0">
                      <a:pos x="21" y="44"/>
                    </a:cxn>
                    <a:cxn ang="0">
                      <a:pos x="31" y="33"/>
                    </a:cxn>
                    <a:cxn ang="0">
                      <a:pos x="55" y="9"/>
                    </a:cxn>
                    <a:cxn ang="0">
                      <a:pos x="55" y="9"/>
                    </a:cxn>
                    <a:cxn ang="0">
                      <a:pos x="57" y="8"/>
                    </a:cxn>
                    <a:cxn ang="0">
                      <a:pos x="57" y="5"/>
                    </a:cxn>
                    <a:cxn ang="0">
                      <a:pos x="55" y="1"/>
                    </a:cxn>
                    <a:cxn ang="0">
                      <a:pos x="52" y="0"/>
                    </a:cxn>
                    <a:cxn ang="0">
                      <a:pos x="49" y="0"/>
                    </a:cxn>
                    <a:cxn ang="0">
                      <a:pos x="47" y="1"/>
                    </a:cxn>
                    <a:cxn ang="0">
                      <a:pos x="47" y="1"/>
                    </a:cxn>
                  </a:cxnLst>
                  <a:rect l="0" t="0" r="r" b="b"/>
                  <a:pathLst>
                    <a:path w="57" h="60">
                      <a:moveTo>
                        <a:pt x="47" y="1"/>
                      </a:moveTo>
                      <a:lnTo>
                        <a:pt x="47" y="1"/>
                      </a:lnTo>
                      <a:lnTo>
                        <a:pt x="22" y="25"/>
                      </a:lnTo>
                      <a:lnTo>
                        <a:pt x="10" y="38"/>
                      </a:lnTo>
                      <a:lnTo>
                        <a:pt x="1" y="52"/>
                      </a:lnTo>
                      <a:lnTo>
                        <a:pt x="1" y="52"/>
                      </a:lnTo>
                      <a:lnTo>
                        <a:pt x="0" y="55"/>
                      </a:lnTo>
                      <a:lnTo>
                        <a:pt x="0" y="56"/>
                      </a:lnTo>
                      <a:lnTo>
                        <a:pt x="2" y="60"/>
                      </a:lnTo>
                      <a:lnTo>
                        <a:pt x="6" y="60"/>
                      </a:lnTo>
                      <a:lnTo>
                        <a:pt x="9" y="60"/>
                      </a:lnTo>
                      <a:lnTo>
                        <a:pt x="10" y="57"/>
                      </a:lnTo>
                      <a:lnTo>
                        <a:pt x="10" y="57"/>
                      </a:lnTo>
                      <a:lnTo>
                        <a:pt x="21" y="44"/>
                      </a:lnTo>
                      <a:lnTo>
                        <a:pt x="31" y="33"/>
                      </a:lnTo>
                      <a:lnTo>
                        <a:pt x="55" y="9"/>
                      </a:lnTo>
                      <a:lnTo>
                        <a:pt x="55" y="9"/>
                      </a:lnTo>
                      <a:lnTo>
                        <a:pt x="57" y="8"/>
                      </a:lnTo>
                      <a:lnTo>
                        <a:pt x="57" y="5"/>
                      </a:lnTo>
                      <a:lnTo>
                        <a:pt x="55" y="1"/>
                      </a:lnTo>
                      <a:lnTo>
                        <a:pt x="52"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1" name="Freeform 656">
                  <a:extLst>
                    <a:ext uri="{FF2B5EF4-FFF2-40B4-BE49-F238E27FC236}">
                      <a16:creationId xmlns:a16="http://schemas.microsoft.com/office/drawing/2014/main" id="{15C4BD99-664A-4910-B0B5-0FC7C2715C9A}"/>
                    </a:ext>
                  </a:extLst>
                </p:cNvPr>
                <p:cNvSpPr>
                  <a:spLocks noEditPoints="1"/>
                </p:cNvSpPr>
                <p:nvPr/>
              </p:nvSpPr>
              <p:spPr bwMode="auto">
                <a:xfrm>
                  <a:off x="4257676" y="2103438"/>
                  <a:ext cx="276225" cy="303213"/>
                </a:xfrm>
                <a:custGeom>
                  <a:avLst/>
                  <a:gdLst/>
                  <a:ahLst/>
                  <a:cxnLst>
                    <a:cxn ang="0">
                      <a:pos x="596" y="502"/>
                    </a:cxn>
                    <a:cxn ang="0">
                      <a:pos x="665" y="348"/>
                    </a:cxn>
                    <a:cxn ang="0">
                      <a:pos x="685" y="305"/>
                    </a:cxn>
                    <a:cxn ang="0">
                      <a:pos x="694" y="269"/>
                    </a:cxn>
                    <a:cxn ang="0">
                      <a:pos x="694" y="254"/>
                    </a:cxn>
                    <a:cxn ang="0">
                      <a:pos x="681" y="234"/>
                    </a:cxn>
                    <a:cxn ang="0">
                      <a:pos x="646" y="212"/>
                    </a:cxn>
                    <a:cxn ang="0">
                      <a:pos x="608" y="186"/>
                    </a:cxn>
                    <a:cxn ang="0">
                      <a:pos x="514" y="126"/>
                    </a:cxn>
                    <a:cxn ang="0">
                      <a:pos x="372" y="48"/>
                    </a:cxn>
                    <a:cxn ang="0">
                      <a:pos x="321" y="20"/>
                    </a:cxn>
                    <a:cxn ang="0">
                      <a:pos x="281" y="4"/>
                    </a:cxn>
                    <a:cxn ang="0">
                      <a:pos x="260" y="0"/>
                    </a:cxn>
                    <a:cxn ang="0">
                      <a:pos x="246" y="9"/>
                    </a:cxn>
                    <a:cxn ang="0">
                      <a:pos x="239" y="24"/>
                    </a:cxn>
                    <a:cxn ang="0">
                      <a:pos x="223" y="55"/>
                    </a:cxn>
                    <a:cxn ang="0">
                      <a:pos x="164" y="161"/>
                    </a:cxn>
                    <a:cxn ang="0">
                      <a:pos x="99" y="298"/>
                    </a:cxn>
                    <a:cxn ang="0">
                      <a:pos x="52" y="379"/>
                    </a:cxn>
                    <a:cxn ang="0">
                      <a:pos x="15" y="447"/>
                    </a:cxn>
                    <a:cxn ang="0">
                      <a:pos x="1" y="496"/>
                    </a:cxn>
                    <a:cxn ang="0">
                      <a:pos x="2" y="530"/>
                    </a:cxn>
                    <a:cxn ang="0">
                      <a:pos x="11" y="545"/>
                    </a:cxn>
                    <a:cxn ang="0">
                      <a:pos x="43" y="573"/>
                    </a:cxn>
                    <a:cxn ang="0">
                      <a:pos x="91" y="603"/>
                    </a:cxn>
                    <a:cxn ang="0">
                      <a:pos x="185" y="664"/>
                    </a:cxn>
                    <a:cxn ang="0">
                      <a:pos x="238" y="697"/>
                    </a:cxn>
                    <a:cxn ang="0">
                      <a:pos x="311" y="743"/>
                    </a:cxn>
                    <a:cxn ang="0">
                      <a:pos x="350" y="759"/>
                    </a:cxn>
                    <a:cxn ang="0">
                      <a:pos x="389" y="766"/>
                    </a:cxn>
                    <a:cxn ang="0">
                      <a:pos x="416" y="763"/>
                    </a:cxn>
                    <a:cxn ang="0">
                      <a:pos x="452" y="740"/>
                    </a:cxn>
                    <a:cxn ang="0">
                      <a:pos x="489" y="700"/>
                    </a:cxn>
                    <a:cxn ang="0">
                      <a:pos x="532" y="633"/>
                    </a:cxn>
                    <a:cxn ang="0">
                      <a:pos x="578" y="543"/>
                    </a:cxn>
                    <a:cxn ang="0">
                      <a:pos x="426" y="705"/>
                    </a:cxn>
                    <a:cxn ang="0">
                      <a:pos x="392" y="717"/>
                    </a:cxn>
                    <a:cxn ang="0">
                      <a:pos x="357" y="712"/>
                    </a:cxn>
                    <a:cxn ang="0">
                      <a:pos x="297" y="679"/>
                    </a:cxn>
                    <a:cxn ang="0">
                      <a:pos x="253" y="651"/>
                    </a:cxn>
                    <a:cxn ang="0">
                      <a:pos x="126" y="576"/>
                    </a:cxn>
                    <a:cxn ang="0">
                      <a:pos x="58" y="522"/>
                    </a:cxn>
                    <a:cxn ang="0">
                      <a:pos x="53" y="514"/>
                    </a:cxn>
                    <a:cxn ang="0">
                      <a:pos x="52" y="492"/>
                    </a:cxn>
                    <a:cxn ang="0">
                      <a:pos x="66" y="446"/>
                    </a:cxn>
                    <a:cxn ang="0">
                      <a:pos x="120" y="348"/>
                    </a:cxn>
                    <a:cxn ang="0">
                      <a:pos x="145" y="306"/>
                    </a:cxn>
                    <a:cxn ang="0">
                      <a:pos x="227" y="140"/>
                    </a:cxn>
                    <a:cxn ang="0">
                      <a:pos x="280" y="51"/>
                    </a:cxn>
                    <a:cxn ang="0">
                      <a:pos x="321" y="68"/>
                    </a:cxn>
                    <a:cxn ang="0">
                      <a:pos x="401" y="114"/>
                    </a:cxn>
                    <a:cxn ang="0">
                      <a:pos x="482" y="161"/>
                    </a:cxn>
                    <a:cxn ang="0">
                      <a:pos x="539" y="195"/>
                    </a:cxn>
                    <a:cxn ang="0">
                      <a:pos x="603" y="242"/>
                    </a:cxn>
                    <a:cxn ang="0">
                      <a:pos x="629" y="256"/>
                    </a:cxn>
                    <a:cxn ang="0">
                      <a:pos x="644" y="268"/>
                    </a:cxn>
                    <a:cxn ang="0">
                      <a:pos x="638" y="290"/>
                    </a:cxn>
                    <a:cxn ang="0">
                      <a:pos x="618" y="334"/>
                    </a:cxn>
                    <a:cxn ang="0">
                      <a:pos x="604" y="377"/>
                    </a:cxn>
                    <a:cxn ang="0">
                      <a:pos x="595" y="405"/>
                    </a:cxn>
                    <a:cxn ang="0">
                      <a:pos x="532" y="543"/>
                    </a:cxn>
                    <a:cxn ang="0">
                      <a:pos x="455" y="672"/>
                    </a:cxn>
                    <a:cxn ang="0">
                      <a:pos x="437" y="696"/>
                    </a:cxn>
                  </a:cxnLst>
                  <a:rect l="0" t="0" r="r" b="b"/>
                  <a:pathLst>
                    <a:path w="694" h="766">
                      <a:moveTo>
                        <a:pt x="578" y="543"/>
                      </a:moveTo>
                      <a:lnTo>
                        <a:pt x="578" y="543"/>
                      </a:lnTo>
                      <a:lnTo>
                        <a:pt x="596" y="502"/>
                      </a:lnTo>
                      <a:lnTo>
                        <a:pt x="621" y="445"/>
                      </a:lnTo>
                      <a:lnTo>
                        <a:pt x="646" y="388"/>
                      </a:lnTo>
                      <a:lnTo>
                        <a:pt x="665" y="348"/>
                      </a:lnTo>
                      <a:lnTo>
                        <a:pt x="665" y="348"/>
                      </a:lnTo>
                      <a:lnTo>
                        <a:pt x="676" y="327"/>
                      </a:lnTo>
                      <a:lnTo>
                        <a:pt x="685" y="305"/>
                      </a:lnTo>
                      <a:lnTo>
                        <a:pt x="689" y="293"/>
                      </a:lnTo>
                      <a:lnTo>
                        <a:pt x="693" y="281"/>
                      </a:lnTo>
                      <a:lnTo>
                        <a:pt x="694" y="269"/>
                      </a:lnTo>
                      <a:lnTo>
                        <a:pt x="694" y="259"/>
                      </a:lnTo>
                      <a:lnTo>
                        <a:pt x="694" y="259"/>
                      </a:lnTo>
                      <a:lnTo>
                        <a:pt x="694" y="254"/>
                      </a:lnTo>
                      <a:lnTo>
                        <a:pt x="693" y="249"/>
                      </a:lnTo>
                      <a:lnTo>
                        <a:pt x="688" y="241"/>
                      </a:lnTo>
                      <a:lnTo>
                        <a:pt x="681" y="234"/>
                      </a:lnTo>
                      <a:lnTo>
                        <a:pt x="672" y="228"/>
                      </a:lnTo>
                      <a:lnTo>
                        <a:pt x="654" y="217"/>
                      </a:lnTo>
                      <a:lnTo>
                        <a:pt x="646" y="212"/>
                      </a:lnTo>
                      <a:lnTo>
                        <a:pt x="638" y="207"/>
                      </a:lnTo>
                      <a:lnTo>
                        <a:pt x="638" y="207"/>
                      </a:lnTo>
                      <a:lnTo>
                        <a:pt x="608" y="186"/>
                      </a:lnTo>
                      <a:lnTo>
                        <a:pt x="576" y="165"/>
                      </a:lnTo>
                      <a:lnTo>
                        <a:pt x="545" y="145"/>
                      </a:lnTo>
                      <a:lnTo>
                        <a:pt x="514" y="126"/>
                      </a:lnTo>
                      <a:lnTo>
                        <a:pt x="514" y="126"/>
                      </a:lnTo>
                      <a:lnTo>
                        <a:pt x="443" y="86"/>
                      </a:lnTo>
                      <a:lnTo>
                        <a:pt x="372" y="48"/>
                      </a:lnTo>
                      <a:lnTo>
                        <a:pt x="372" y="48"/>
                      </a:lnTo>
                      <a:lnTo>
                        <a:pt x="348" y="34"/>
                      </a:lnTo>
                      <a:lnTo>
                        <a:pt x="321" y="20"/>
                      </a:lnTo>
                      <a:lnTo>
                        <a:pt x="308" y="13"/>
                      </a:lnTo>
                      <a:lnTo>
                        <a:pt x="295" y="8"/>
                      </a:lnTo>
                      <a:lnTo>
                        <a:pt x="281" y="4"/>
                      </a:lnTo>
                      <a:lnTo>
                        <a:pt x="266" y="0"/>
                      </a:lnTo>
                      <a:lnTo>
                        <a:pt x="266" y="0"/>
                      </a:lnTo>
                      <a:lnTo>
                        <a:pt x="260" y="0"/>
                      </a:lnTo>
                      <a:lnTo>
                        <a:pt x="255" y="1"/>
                      </a:lnTo>
                      <a:lnTo>
                        <a:pt x="249" y="5"/>
                      </a:lnTo>
                      <a:lnTo>
                        <a:pt x="246" y="9"/>
                      </a:lnTo>
                      <a:lnTo>
                        <a:pt x="242" y="13"/>
                      </a:lnTo>
                      <a:lnTo>
                        <a:pt x="240" y="18"/>
                      </a:lnTo>
                      <a:lnTo>
                        <a:pt x="239" y="24"/>
                      </a:lnTo>
                      <a:lnTo>
                        <a:pt x="239" y="29"/>
                      </a:lnTo>
                      <a:lnTo>
                        <a:pt x="239" y="29"/>
                      </a:lnTo>
                      <a:lnTo>
                        <a:pt x="223" y="55"/>
                      </a:lnTo>
                      <a:lnTo>
                        <a:pt x="204" y="88"/>
                      </a:lnTo>
                      <a:lnTo>
                        <a:pt x="185" y="123"/>
                      </a:lnTo>
                      <a:lnTo>
                        <a:pt x="164" y="161"/>
                      </a:lnTo>
                      <a:lnTo>
                        <a:pt x="128" y="237"/>
                      </a:lnTo>
                      <a:lnTo>
                        <a:pt x="99" y="298"/>
                      </a:lnTo>
                      <a:lnTo>
                        <a:pt x="99" y="298"/>
                      </a:lnTo>
                      <a:lnTo>
                        <a:pt x="87" y="320"/>
                      </a:lnTo>
                      <a:lnTo>
                        <a:pt x="70" y="348"/>
                      </a:lnTo>
                      <a:lnTo>
                        <a:pt x="52" y="379"/>
                      </a:lnTo>
                      <a:lnTo>
                        <a:pt x="32" y="413"/>
                      </a:lnTo>
                      <a:lnTo>
                        <a:pt x="23" y="430"/>
                      </a:lnTo>
                      <a:lnTo>
                        <a:pt x="15" y="447"/>
                      </a:lnTo>
                      <a:lnTo>
                        <a:pt x="9" y="464"/>
                      </a:lnTo>
                      <a:lnTo>
                        <a:pt x="4" y="480"/>
                      </a:lnTo>
                      <a:lnTo>
                        <a:pt x="1" y="496"/>
                      </a:lnTo>
                      <a:lnTo>
                        <a:pt x="0" y="510"/>
                      </a:lnTo>
                      <a:lnTo>
                        <a:pt x="1" y="523"/>
                      </a:lnTo>
                      <a:lnTo>
                        <a:pt x="2" y="530"/>
                      </a:lnTo>
                      <a:lnTo>
                        <a:pt x="5" y="535"/>
                      </a:lnTo>
                      <a:lnTo>
                        <a:pt x="5" y="535"/>
                      </a:lnTo>
                      <a:lnTo>
                        <a:pt x="11" y="545"/>
                      </a:lnTo>
                      <a:lnTo>
                        <a:pt x="21" y="555"/>
                      </a:lnTo>
                      <a:lnTo>
                        <a:pt x="31" y="565"/>
                      </a:lnTo>
                      <a:lnTo>
                        <a:pt x="43" y="573"/>
                      </a:lnTo>
                      <a:lnTo>
                        <a:pt x="69" y="590"/>
                      </a:lnTo>
                      <a:lnTo>
                        <a:pt x="91" y="603"/>
                      </a:lnTo>
                      <a:lnTo>
                        <a:pt x="91" y="603"/>
                      </a:lnTo>
                      <a:lnTo>
                        <a:pt x="123" y="623"/>
                      </a:lnTo>
                      <a:lnTo>
                        <a:pt x="154" y="644"/>
                      </a:lnTo>
                      <a:lnTo>
                        <a:pt x="185" y="664"/>
                      </a:lnTo>
                      <a:lnTo>
                        <a:pt x="217" y="684"/>
                      </a:lnTo>
                      <a:lnTo>
                        <a:pt x="217" y="684"/>
                      </a:lnTo>
                      <a:lnTo>
                        <a:pt x="238" y="697"/>
                      </a:lnTo>
                      <a:lnTo>
                        <a:pt x="261" y="713"/>
                      </a:lnTo>
                      <a:lnTo>
                        <a:pt x="286" y="729"/>
                      </a:lnTo>
                      <a:lnTo>
                        <a:pt x="311" y="743"/>
                      </a:lnTo>
                      <a:lnTo>
                        <a:pt x="324" y="749"/>
                      </a:lnTo>
                      <a:lnTo>
                        <a:pt x="337" y="755"/>
                      </a:lnTo>
                      <a:lnTo>
                        <a:pt x="350" y="759"/>
                      </a:lnTo>
                      <a:lnTo>
                        <a:pt x="363" y="763"/>
                      </a:lnTo>
                      <a:lnTo>
                        <a:pt x="376" y="765"/>
                      </a:lnTo>
                      <a:lnTo>
                        <a:pt x="389" y="766"/>
                      </a:lnTo>
                      <a:lnTo>
                        <a:pt x="402" y="765"/>
                      </a:lnTo>
                      <a:lnTo>
                        <a:pt x="416" y="763"/>
                      </a:lnTo>
                      <a:lnTo>
                        <a:pt x="416" y="763"/>
                      </a:lnTo>
                      <a:lnTo>
                        <a:pt x="427" y="757"/>
                      </a:lnTo>
                      <a:lnTo>
                        <a:pt x="440" y="749"/>
                      </a:lnTo>
                      <a:lnTo>
                        <a:pt x="452" y="740"/>
                      </a:lnTo>
                      <a:lnTo>
                        <a:pt x="465" y="729"/>
                      </a:lnTo>
                      <a:lnTo>
                        <a:pt x="477" y="714"/>
                      </a:lnTo>
                      <a:lnTo>
                        <a:pt x="489" y="700"/>
                      </a:lnTo>
                      <a:lnTo>
                        <a:pt x="501" y="684"/>
                      </a:lnTo>
                      <a:lnTo>
                        <a:pt x="511" y="667"/>
                      </a:lnTo>
                      <a:lnTo>
                        <a:pt x="532" y="633"/>
                      </a:lnTo>
                      <a:lnTo>
                        <a:pt x="550" y="599"/>
                      </a:lnTo>
                      <a:lnTo>
                        <a:pt x="578" y="543"/>
                      </a:lnTo>
                      <a:lnTo>
                        <a:pt x="578" y="543"/>
                      </a:lnTo>
                      <a:close/>
                      <a:moveTo>
                        <a:pt x="437" y="696"/>
                      </a:moveTo>
                      <a:lnTo>
                        <a:pt x="437" y="696"/>
                      </a:lnTo>
                      <a:lnTo>
                        <a:pt x="426" y="705"/>
                      </a:lnTo>
                      <a:lnTo>
                        <a:pt x="414" y="712"/>
                      </a:lnTo>
                      <a:lnTo>
                        <a:pt x="404" y="715"/>
                      </a:lnTo>
                      <a:lnTo>
                        <a:pt x="392" y="717"/>
                      </a:lnTo>
                      <a:lnTo>
                        <a:pt x="380" y="717"/>
                      </a:lnTo>
                      <a:lnTo>
                        <a:pt x="368" y="714"/>
                      </a:lnTo>
                      <a:lnTo>
                        <a:pt x="357" y="712"/>
                      </a:lnTo>
                      <a:lnTo>
                        <a:pt x="344" y="706"/>
                      </a:lnTo>
                      <a:lnTo>
                        <a:pt x="320" y="693"/>
                      </a:lnTo>
                      <a:lnTo>
                        <a:pt x="297" y="679"/>
                      </a:lnTo>
                      <a:lnTo>
                        <a:pt x="274" y="664"/>
                      </a:lnTo>
                      <a:lnTo>
                        <a:pt x="253" y="651"/>
                      </a:lnTo>
                      <a:lnTo>
                        <a:pt x="253" y="651"/>
                      </a:lnTo>
                      <a:lnTo>
                        <a:pt x="204" y="624"/>
                      </a:lnTo>
                      <a:lnTo>
                        <a:pt x="151" y="593"/>
                      </a:lnTo>
                      <a:lnTo>
                        <a:pt x="126" y="576"/>
                      </a:lnTo>
                      <a:lnTo>
                        <a:pt x="103" y="559"/>
                      </a:lnTo>
                      <a:lnTo>
                        <a:pt x="79" y="540"/>
                      </a:lnTo>
                      <a:lnTo>
                        <a:pt x="58" y="522"/>
                      </a:lnTo>
                      <a:lnTo>
                        <a:pt x="58" y="522"/>
                      </a:lnTo>
                      <a:lnTo>
                        <a:pt x="56" y="518"/>
                      </a:lnTo>
                      <a:lnTo>
                        <a:pt x="53" y="514"/>
                      </a:lnTo>
                      <a:lnTo>
                        <a:pt x="52" y="509"/>
                      </a:lnTo>
                      <a:lnTo>
                        <a:pt x="51" y="504"/>
                      </a:lnTo>
                      <a:lnTo>
                        <a:pt x="52" y="492"/>
                      </a:lnTo>
                      <a:lnTo>
                        <a:pt x="55" y="477"/>
                      </a:lnTo>
                      <a:lnTo>
                        <a:pt x="60" y="463"/>
                      </a:lnTo>
                      <a:lnTo>
                        <a:pt x="66" y="446"/>
                      </a:lnTo>
                      <a:lnTo>
                        <a:pt x="82" y="413"/>
                      </a:lnTo>
                      <a:lnTo>
                        <a:pt x="102" y="379"/>
                      </a:lnTo>
                      <a:lnTo>
                        <a:pt x="120" y="348"/>
                      </a:lnTo>
                      <a:lnTo>
                        <a:pt x="136" y="323"/>
                      </a:lnTo>
                      <a:lnTo>
                        <a:pt x="145" y="306"/>
                      </a:lnTo>
                      <a:lnTo>
                        <a:pt x="145" y="306"/>
                      </a:lnTo>
                      <a:lnTo>
                        <a:pt x="172" y="247"/>
                      </a:lnTo>
                      <a:lnTo>
                        <a:pt x="208" y="175"/>
                      </a:lnTo>
                      <a:lnTo>
                        <a:pt x="227" y="140"/>
                      </a:lnTo>
                      <a:lnTo>
                        <a:pt x="246" y="105"/>
                      </a:lnTo>
                      <a:lnTo>
                        <a:pt x="264" y="75"/>
                      </a:lnTo>
                      <a:lnTo>
                        <a:pt x="280" y="51"/>
                      </a:lnTo>
                      <a:lnTo>
                        <a:pt x="280" y="51"/>
                      </a:lnTo>
                      <a:lnTo>
                        <a:pt x="300" y="58"/>
                      </a:lnTo>
                      <a:lnTo>
                        <a:pt x="321" y="68"/>
                      </a:lnTo>
                      <a:lnTo>
                        <a:pt x="341" y="79"/>
                      </a:lnTo>
                      <a:lnTo>
                        <a:pt x="362" y="90"/>
                      </a:lnTo>
                      <a:lnTo>
                        <a:pt x="401" y="114"/>
                      </a:lnTo>
                      <a:lnTo>
                        <a:pt x="438" y="136"/>
                      </a:lnTo>
                      <a:lnTo>
                        <a:pt x="438" y="136"/>
                      </a:lnTo>
                      <a:lnTo>
                        <a:pt x="482" y="161"/>
                      </a:lnTo>
                      <a:lnTo>
                        <a:pt x="527" y="187"/>
                      </a:lnTo>
                      <a:lnTo>
                        <a:pt x="527" y="187"/>
                      </a:lnTo>
                      <a:lnTo>
                        <a:pt x="539" y="195"/>
                      </a:lnTo>
                      <a:lnTo>
                        <a:pt x="552" y="204"/>
                      </a:lnTo>
                      <a:lnTo>
                        <a:pt x="576" y="222"/>
                      </a:lnTo>
                      <a:lnTo>
                        <a:pt x="603" y="242"/>
                      </a:lnTo>
                      <a:lnTo>
                        <a:pt x="616" y="250"/>
                      </a:lnTo>
                      <a:lnTo>
                        <a:pt x="629" y="256"/>
                      </a:lnTo>
                      <a:lnTo>
                        <a:pt x="629" y="256"/>
                      </a:lnTo>
                      <a:lnTo>
                        <a:pt x="641" y="263"/>
                      </a:lnTo>
                      <a:lnTo>
                        <a:pt x="643" y="266"/>
                      </a:lnTo>
                      <a:lnTo>
                        <a:pt x="644" y="268"/>
                      </a:lnTo>
                      <a:lnTo>
                        <a:pt x="644" y="272"/>
                      </a:lnTo>
                      <a:lnTo>
                        <a:pt x="643" y="277"/>
                      </a:lnTo>
                      <a:lnTo>
                        <a:pt x="638" y="290"/>
                      </a:lnTo>
                      <a:lnTo>
                        <a:pt x="638" y="290"/>
                      </a:lnTo>
                      <a:lnTo>
                        <a:pt x="629" y="311"/>
                      </a:lnTo>
                      <a:lnTo>
                        <a:pt x="618" y="334"/>
                      </a:lnTo>
                      <a:lnTo>
                        <a:pt x="609" y="354"/>
                      </a:lnTo>
                      <a:lnTo>
                        <a:pt x="607" y="366"/>
                      </a:lnTo>
                      <a:lnTo>
                        <a:pt x="604" y="377"/>
                      </a:lnTo>
                      <a:lnTo>
                        <a:pt x="604" y="377"/>
                      </a:lnTo>
                      <a:lnTo>
                        <a:pt x="600" y="390"/>
                      </a:lnTo>
                      <a:lnTo>
                        <a:pt x="595" y="405"/>
                      </a:lnTo>
                      <a:lnTo>
                        <a:pt x="579" y="446"/>
                      </a:lnTo>
                      <a:lnTo>
                        <a:pt x="557" y="493"/>
                      </a:lnTo>
                      <a:lnTo>
                        <a:pt x="532" y="543"/>
                      </a:lnTo>
                      <a:lnTo>
                        <a:pt x="505" y="591"/>
                      </a:lnTo>
                      <a:lnTo>
                        <a:pt x="478" y="636"/>
                      </a:lnTo>
                      <a:lnTo>
                        <a:pt x="455" y="672"/>
                      </a:lnTo>
                      <a:lnTo>
                        <a:pt x="444" y="685"/>
                      </a:lnTo>
                      <a:lnTo>
                        <a:pt x="437" y="696"/>
                      </a:lnTo>
                      <a:lnTo>
                        <a:pt x="437" y="696"/>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2" name="Freeform 657">
                  <a:extLst>
                    <a:ext uri="{FF2B5EF4-FFF2-40B4-BE49-F238E27FC236}">
                      <a16:creationId xmlns:a16="http://schemas.microsoft.com/office/drawing/2014/main" id="{A5A2B263-FD7F-45D0-A430-33684E399A8A}"/>
                    </a:ext>
                  </a:extLst>
                </p:cNvPr>
                <p:cNvSpPr/>
                <p:nvPr/>
              </p:nvSpPr>
              <p:spPr bwMode="auto">
                <a:xfrm>
                  <a:off x="4452938" y="2252663"/>
                  <a:ext cx="101600" cy="134938"/>
                </a:xfrm>
                <a:custGeom>
                  <a:avLst/>
                  <a:gdLst/>
                  <a:ahLst/>
                  <a:cxnLst>
                    <a:cxn ang="0">
                      <a:pos x="219" y="209"/>
                    </a:cxn>
                    <a:cxn ang="0">
                      <a:pos x="247" y="153"/>
                    </a:cxn>
                    <a:cxn ang="0">
                      <a:pos x="257" y="124"/>
                    </a:cxn>
                    <a:cxn ang="0">
                      <a:pos x="257" y="93"/>
                    </a:cxn>
                    <a:cxn ang="0">
                      <a:pos x="254" y="84"/>
                    </a:cxn>
                    <a:cxn ang="0">
                      <a:pos x="246" y="67"/>
                    </a:cxn>
                    <a:cxn ang="0">
                      <a:pos x="234" y="52"/>
                    </a:cxn>
                    <a:cxn ang="0">
                      <a:pos x="211" y="35"/>
                    </a:cxn>
                    <a:cxn ang="0">
                      <a:pos x="174" y="17"/>
                    </a:cxn>
                    <a:cxn ang="0">
                      <a:pos x="140" y="3"/>
                    </a:cxn>
                    <a:cxn ang="0">
                      <a:pos x="131" y="0"/>
                    </a:cxn>
                    <a:cxn ang="0">
                      <a:pos x="122" y="1"/>
                    </a:cxn>
                    <a:cxn ang="0">
                      <a:pos x="115" y="5"/>
                    </a:cxn>
                    <a:cxn ang="0">
                      <a:pos x="107" y="20"/>
                    </a:cxn>
                    <a:cxn ang="0">
                      <a:pos x="107" y="29"/>
                    </a:cxn>
                    <a:cxn ang="0">
                      <a:pos x="111" y="37"/>
                    </a:cxn>
                    <a:cxn ang="0">
                      <a:pos x="119" y="42"/>
                    </a:cxn>
                    <a:cxn ang="0">
                      <a:pos x="147" y="55"/>
                    </a:cxn>
                    <a:cxn ang="0">
                      <a:pos x="179" y="69"/>
                    </a:cxn>
                    <a:cxn ang="0">
                      <a:pos x="199" y="84"/>
                    </a:cxn>
                    <a:cxn ang="0">
                      <a:pos x="208" y="95"/>
                    </a:cxn>
                    <a:cxn ang="0">
                      <a:pos x="212" y="110"/>
                    </a:cxn>
                    <a:cxn ang="0">
                      <a:pos x="211" y="118"/>
                    </a:cxn>
                    <a:cxn ang="0">
                      <a:pos x="207" y="136"/>
                    </a:cxn>
                    <a:cxn ang="0">
                      <a:pos x="178" y="187"/>
                    </a:cxn>
                    <a:cxn ang="0">
                      <a:pos x="174" y="199"/>
                    </a:cxn>
                    <a:cxn ang="0">
                      <a:pos x="162" y="233"/>
                    </a:cxn>
                    <a:cxn ang="0">
                      <a:pos x="147" y="268"/>
                    </a:cxn>
                    <a:cxn ang="0">
                      <a:pos x="137" y="281"/>
                    </a:cxn>
                    <a:cxn ang="0">
                      <a:pos x="124" y="289"/>
                    </a:cxn>
                    <a:cxn ang="0">
                      <a:pos x="111" y="290"/>
                    </a:cxn>
                    <a:cxn ang="0">
                      <a:pos x="101" y="288"/>
                    </a:cxn>
                    <a:cxn ang="0">
                      <a:pos x="80" y="279"/>
                    </a:cxn>
                    <a:cxn ang="0">
                      <a:pos x="51" y="259"/>
                    </a:cxn>
                    <a:cxn ang="0">
                      <a:pos x="34" y="247"/>
                    </a:cxn>
                    <a:cxn ang="0">
                      <a:pos x="25" y="243"/>
                    </a:cxn>
                    <a:cxn ang="0">
                      <a:pos x="16" y="245"/>
                    </a:cxn>
                    <a:cxn ang="0">
                      <a:pos x="9" y="250"/>
                    </a:cxn>
                    <a:cxn ang="0">
                      <a:pos x="1" y="264"/>
                    </a:cxn>
                    <a:cxn ang="0">
                      <a:pos x="1" y="272"/>
                    </a:cxn>
                    <a:cxn ang="0">
                      <a:pos x="4" y="281"/>
                    </a:cxn>
                    <a:cxn ang="0">
                      <a:pos x="12" y="288"/>
                    </a:cxn>
                    <a:cxn ang="0">
                      <a:pos x="39" y="305"/>
                    </a:cxn>
                    <a:cxn ang="0">
                      <a:pos x="69" y="324"/>
                    </a:cxn>
                    <a:cxn ang="0">
                      <a:pos x="101" y="337"/>
                    </a:cxn>
                    <a:cxn ang="0">
                      <a:pos x="118" y="339"/>
                    </a:cxn>
                    <a:cxn ang="0">
                      <a:pos x="134" y="336"/>
                    </a:cxn>
                    <a:cxn ang="0">
                      <a:pos x="144" y="334"/>
                    </a:cxn>
                    <a:cxn ang="0">
                      <a:pos x="160" y="323"/>
                    </a:cxn>
                    <a:cxn ang="0">
                      <a:pos x="174" y="309"/>
                    </a:cxn>
                    <a:cxn ang="0">
                      <a:pos x="190" y="284"/>
                    </a:cxn>
                    <a:cxn ang="0">
                      <a:pos x="204" y="246"/>
                    </a:cxn>
                    <a:cxn ang="0">
                      <a:pos x="219" y="209"/>
                    </a:cxn>
                  </a:cxnLst>
                  <a:rect l="0" t="0" r="r" b="b"/>
                  <a:pathLst>
                    <a:path w="258" h="339">
                      <a:moveTo>
                        <a:pt x="219" y="209"/>
                      </a:moveTo>
                      <a:lnTo>
                        <a:pt x="219" y="209"/>
                      </a:lnTo>
                      <a:lnTo>
                        <a:pt x="233" y="181"/>
                      </a:lnTo>
                      <a:lnTo>
                        <a:pt x="247" y="153"/>
                      </a:lnTo>
                      <a:lnTo>
                        <a:pt x="253" y="139"/>
                      </a:lnTo>
                      <a:lnTo>
                        <a:pt x="257" y="124"/>
                      </a:lnTo>
                      <a:lnTo>
                        <a:pt x="258" y="109"/>
                      </a:lnTo>
                      <a:lnTo>
                        <a:pt x="257" y="93"/>
                      </a:lnTo>
                      <a:lnTo>
                        <a:pt x="257" y="93"/>
                      </a:lnTo>
                      <a:lnTo>
                        <a:pt x="254" y="84"/>
                      </a:lnTo>
                      <a:lnTo>
                        <a:pt x="251" y="75"/>
                      </a:lnTo>
                      <a:lnTo>
                        <a:pt x="246" y="67"/>
                      </a:lnTo>
                      <a:lnTo>
                        <a:pt x="241" y="60"/>
                      </a:lnTo>
                      <a:lnTo>
                        <a:pt x="234" y="52"/>
                      </a:lnTo>
                      <a:lnTo>
                        <a:pt x="226" y="47"/>
                      </a:lnTo>
                      <a:lnTo>
                        <a:pt x="211" y="35"/>
                      </a:lnTo>
                      <a:lnTo>
                        <a:pt x="192" y="26"/>
                      </a:lnTo>
                      <a:lnTo>
                        <a:pt x="174" y="17"/>
                      </a:lnTo>
                      <a:lnTo>
                        <a:pt x="140" y="3"/>
                      </a:lnTo>
                      <a:lnTo>
                        <a:pt x="140" y="3"/>
                      </a:lnTo>
                      <a:lnTo>
                        <a:pt x="136" y="0"/>
                      </a:lnTo>
                      <a:lnTo>
                        <a:pt x="131" y="0"/>
                      </a:lnTo>
                      <a:lnTo>
                        <a:pt x="127" y="0"/>
                      </a:lnTo>
                      <a:lnTo>
                        <a:pt x="122" y="1"/>
                      </a:lnTo>
                      <a:lnTo>
                        <a:pt x="119" y="3"/>
                      </a:lnTo>
                      <a:lnTo>
                        <a:pt x="115" y="5"/>
                      </a:lnTo>
                      <a:lnTo>
                        <a:pt x="110" y="12"/>
                      </a:lnTo>
                      <a:lnTo>
                        <a:pt x="107" y="20"/>
                      </a:lnTo>
                      <a:lnTo>
                        <a:pt x="107" y="25"/>
                      </a:lnTo>
                      <a:lnTo>
                        <a:pt x="107" y="29"/>
                      </a:lnTo>
                      <a:lnTo>
                        <a:pt x="109" y="33"/>
                      </a:lnTo>
                      <a:lnTo>
                        <a:pt x="111" y="37"/>
                      </a:lnTo>
                      <a:lnTo>
                        <a:pt x="114" y="39"/>
                      </a:lnTo>
                      <a:lnTo>
                        <a:pt x="119" y="42"/>
                      </a:lnTo>
                      <a:lnTo>
                        <a:pt x="119" y="42"/>
                      </a:lnTo>
                      <a:lnTo>
                        <a:pt x="147" y="55"/>
                      </a:lnTo>
                      <a:lnTo>
                        <a:pt x="164" y="61"/>
                      </a:lnTo>
                      <a:lnTo>
                        <a:pt x="179" y="69"/>
                      </a:lnTo>
                      <a:lnTo>
                        <a:pt x="192" y="78"/>
                      </a:lnTo>
                      <a:lnTo>
                        <a:pt x="199" y="84"/>
                      </a:lnTo>
                      <a:lnTo>
                        <a:pt x="204" y="90"/>
                      </a:lnTo>
                      <a:lnTo>
                        <a:pt x="208" y="95"/>
                      </a:lnTo>
                      <a:lnTo>
                        <a:pt x="211" y="103"/>
                      </a:lnTo>
                      <a:lnTo>
                        <a:pt x="212" y="110"/>
                      </a:lnTo>
                      <a:lnTo>
                        <a:pt x="211" y="118"/>
                      </a:lnTo>
                      <a:lnTo>
                        <a:pt x="211" y="118"/>
                      </a:lnTo>
                      <a:lnTo>
                        <a:pt x="209" y="127"/>
                      </a:lnTo>
                      <a:lnTo>
                        <a:pt x="207" y="136"/>
                      </a:lnTo>
                      <a:lnTo>
                        <a:pt x="198" y="154"/>
                      </a:lnTo>
                      <a:lnTo>
                        <a:pt x="178" y="187"/>
                      </a:lnTo>
                      <a:lnTo>
                        <a:pt x="178" y="187"/>
                      </a:lnTo>
                      <a:lnTo>
                        <a:pt x="174" y="199"/>
                      </a:lnTo>
                      <a:lnTo>
                        <a:pt x="169" y="215"/>
                      </a:lnTo>
                      <a:lnTo>
                        <a:pt x="162" y="233"/>
                      </a:lnTo>
                      <a:lnTo>
                        <a:pt x="156" y="251"/>
                      </a:lnTo>
                      <a:lnTo>
                        <a:pt x="147" y="268"/>
                      </a:lnTo>
                      <a:lnTo>
                        <a:pt x="143" y="275"/>
                      </a:lnTo>
                      <a:lnTo>
                        <a:pt x="137" y="281"/>
                      </a:lnTo>
                      <a:lnTo>
                        <a:pt x="131" y="286"/>
                      </a:lnTo>
                      <a:lnTo>
                        <a:pt x="124" y="289"/>
                      </a:lnTo>
                      <a:lnTo>
                        <a:pt x="118" y="290"/>
                      </a:lnTo>
                      <a:lnTo>
                        <a:pt x="111" y="290"/>
                      </a:lnTo>
                      <a:lnTo>
                        <a:pt x="111" y="290"/>
                      </a:lnTo>
                      <a:lnTo>
                        <a:pt x="101" y="288"/>
                      </a:lnTo>
                      <a:lnTo>
                        <a:pt x="90" y="284"/>
                      </a:lnTo>
                      <a:lnTo>
                        <a:pt x="80" y="279"/>
                      </a:lnTo>
                      <a:lnTo>
                        <a:pt x="71" y="272"/>
                      </a:lnTo>
                      <a:lnTo>
                        <a:pt x="51" y="259"/>
                      </a:lnTo>
                      <a:lnTo>
                        <a:pt x="34" y="247"/>
                      </a:lnTo>
                      <a:lnTo>
                        <a:pt x="34" y="247"/>
                      </a:lnTo>
                      <a:lnTo>
                        <a:pt x="29" y="245"/>
                      </a:lnTo>
                      <a:lnTo>
                        <a:pt x="25" y="243"/>
                      </a:lnTo>
                      <a:lnTo>
                        <a:pt x="20" y="245"/>
                      </a:lnTo>
                      <a:lnTo>
                        <a:pt x="16" y="245"/>
                      </a:lnTo>
                      <a:lnTo>
                        <a:pt x="12" y="247"/>
                      </a:lnTo>
                      <a:lnTo>
                        <a:pt x="9" y="250"/>
                      </a:lnTo>
                      <a:lnTo>
                        <a:pt x="4" y="256"/>
                      </a:lnTo>
                      <a:lnTo>
                        <a:pt x="1" y="264"/>
                      </a:lnTo>
                      <a:lnTo>
                        <a:pt x="0" y="268"/>
                      </a:lnTo>
                      <a:lnTo>
                        <a:pt x="1" y="272"/>
                      </a:lnTo>
                      <a:lnTo>
                        <a:pt x="3" y="277"/>
                      </a:lnTo>
                      <a:lnTo>
                        <a:pt x="4" y="281"/>
                      </a:lnTo>
                      <a:lnTo>
                        <a:pt x="8" y="284"/>
                      </a:lnTo>
                      <a:lnTo>
                        <a:pt x="12" y="288"/>
                      </a:lnTo>
                      <a:lnTo>
                        <a:pt x="12" y="288"/>
                      </a:lnTo>
                      <a:lnTo>
                        <a:pt x="39" y="305"/>
                      </a:lnTo>
                      <a:lnTo>
                        <a:pt x="54" y="315"/>
                      </a:lnTo>
                      <a:lnTo>
                        <a:pt x="69" y="324"/>
                      </a:lnTo>
                      <a:lnTo>
                        <a:pt x="85" y="332"/>
                      </a:lnTo>
                      <a:lnTo>
                        <a:pt x="101" y="337"/>
                      </a:lnTo>
                      <a:lnTo>
                        <a:pt x="110" y="339"/>
                      </a:lnTo>
                      <a:lnTo>
                        <a:pt x="118" y="339"/>
                      </a:lnTo>
                      <a:lnTo>
                        <a:pt x="126" y="339"/>
                      </a:lnTo>
                      <a:lnTo>
                        <a:pt x="134" y="336"/>
                      </a:lnTo>
                      <a:lnTo>
                        <a:pt x="134" y="336"/>
                      </a:lnTo>
                      <a:lnTo>
                        <a:pt x="144" y="334"/>
                      </a:lnTo>
                      <a:lnTo>
                        <a:pt x="152" y="328"/>
                      </a:lnTo>
                      <a:lnTo>
                        <a:pt x="160" y="323"/>
                      </a:lnTo>
                      <a:lnTo>
                        <a:pt x="168" y="317"/>
                      </a:lnTo>
                      <a:lnTo>
                        <a:pt x="174" y="309"/>
                      </a:lnTo>
                      <a:lnTo>
                        <a:pt x="179" y="301"/>
                      </a:lnTo>
                      <a:lnTo>
                        <a:pt x="190" y="284"/>
                      </a:lnTo>
                      <a:lnTo>
                        <a:pt x="198" y="266"/>
                      </a:lnTo>
                      <a:lnTo>
                        <a:pt x="204" y="246"/>
                      </a:lnTo>
                      <a:lnTo>
                        <a:pt x="212" y="228"/>
                      </a:lnTo>
                      <a:lnTo>
                        <a:pt x="219" y="209"/>
                      </a:lnTo>
                      <a:lnTo>
                        <a:pt x="219" y="209"/>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3" name="Freeform 658">
                  <a:extLst>
                    <a:ext uri="{FF2B5EF4-FFF2-40B4-BE49-F238E27FC236}">
                      <a16:creationId xmlns:a16="http://schemas.microsoft.com/office/drawing/2014/main" id="{E91D1EC9-B18F-41B5-88B7-5FBE1469F428}"/>
                    </a:ext>
                  </a:extLst>
                </p:cNvPr>
                <p:cNvSpPr/>
                <p:nvPr/>
              </p:nvSpPr>
              <p:spPr bwMode="auto">
                <a:xfrm>
                  <a:off x="4497388" y="2281238"/>
                  <a:ext cx="446088" cy="314325"/>
                </a:xfrm>
                <a:custGeom>
                  <a:avLst/>
                  <a:gdLst/>
                  <a:ahLst/>
                  <a:cxnLst>
                    <a:cxn ang="0">
                      <a:pos x="1105" y="555"/>
                    </a:cxn>
                    <a:cxn ang="0">
                      <a:pos x="1075" y="528"/>
                    </a:cxn>
                    <a:cxn ang="0">
                      <a:pos x="1028" y="501"/>
                    </a:cxn>
                    <a:cxn ang="0">
                      <a:pos x="875" y="417"/>
                    </a:cxn>
                    <a:cxn ang="0">
                      <a:pos x="509" y="210"/>
                    </a:cxn>
                    <a:cxn ang="0">
                      <a:pos x="144" y="4"/>
                    </a:cxn>
                    <a:cxn ang="0">
                      <a:pos x="129" y="0"/>
                    </a:cxn>
                    <a:cxn ang="0">
                      <a:pos x="119" y="6"/>
                    </a:cxn>
                    <a:cxn ang="0">
                      <a:pos x="110" y="24"/>
                    </a:cxn>
                    <a:cxn ang="0">
                      <a:pos x="114" y="36"/>
                    </a:cxn>
                    <a:cxn ang="0">
                      <a:pos x="122" y="43"/>
                    </a:cxn>
                    <a:cxn ang="0">
                      <a:pos x="587" y="304"/>
                    </a:cxn>
                    <a:cxn ang="0">
                      <a:pos x="719" y="384"/>
                    </a:cxn>
                    <a:cxn ang="0">
                      <a:pos x="836" y="450"/>
                    </a:cxn>
                    <a:cxn ang="0">
                      <a:pos x="1006" y="540"/>
                    </a:cxn>
                    <a:cxn ang="0">
                      <a:pos x="1054" y="572"/>
                    </a:cxn>
                    <a:cxn ang="0">
                      <a:pos x="1073" y="593"/>
                    </a:cxn>
                    <a:cxn ang="0">
                      <a:pos x="1079" y="618"/>
                    </a:cxn>
                    <a:cxn ang="0">
                      <a:pos x="1073" y="652"/>
                    </a:cxn>
                    <a:cxn ang="0">
                      <a:pos x="1050" y="702"/>
                    </a:cxn>
                    <a:cxn ang="0">
                      <a:pos x="1040" y="719"/>
                    </a:cxn>
                    <a:cxn ang="0">
                      <a:pos x="1023" y="736"/>
                    </a:cxn>
                    <a:cxn ang="0">
                      <a:pos x="1003" y="745"/>
                    </a:cxn>
                    <a:cxn ang="0">
                      <a:pos x="973" y="744"/>
                    </a:cxn>
                    <a:cxn ang="0">
                      <a:pos x="939" y="731"/>
                    </a:cxn>
                    <a:cxn ang="0">
                      <a:pos x="852" y="682"/>
                    </a:cxn>
                    <a:cxn ang="0">
                      <a:pos x="734" y="623"/>
                    </a:cxn>
                    <a:cxn ang="0">
                      <a:pos x="211" y="342"/>
                    </a:cxn>
                    <a:cxn ang="0">
                      <a:pos x="129" y="295"/>
                    </a:cxn>
                    <a:cxn ang="0">
                      <a:pos x="48" y="246"/>
                    </a:cxn>
                    <a:cxn ang="0">
                      <a:pos x="35" y="231"/>
                    </a:cxn>
                    <a:cxn ang="0">
                      <a:pos x="17" y="230"/>
                    </a:cxn>
                    <a:cxn ang="0">
                      <a:pos x="3" y="247"/>
                    </a:cxn>
                    <a:cxn ang="0">
                      <a:pos x="0" y="256"/>
                    </a:cxn>
                    <a:cxn ang="0">
                      <a:pos x="3" y="268"/>
                    </a:cxn>
                    <a:cxn ang="0">
                      <a:pos x="12" y="278"/>
                    </a:cxn>
                    <a:cxn ang="0">
                      <a:pos x="50" y="303"/>
                    </a:cxn>
                    <a:cxn ang="0">
                      <a:pos x="222" y="401"/>
                    </a:cxn>
                    <a:cxn ang="0">
                      <a:pos x="586" y="599"/>
                    </a:cxn>
                    <a:cxn ang="0">
                      <a:pos x="748" y="682"/>
                    </a:cxn>
                    <a:cxn ang="0">
                      <a:pos x="933" y="778"/>
                    </a:cxn>
                    <a:cxn ang="0">
                      <a:pos x="955" y="787"/>
                    </a:cxn>
                    <a:cxn ang="0">
                      <a:pos x="989" y="793"/>
                    </a:cxn>
                    <a:cxn ang="0">
                      <a:pos x="1019" y="791"/>
                    </a:cxn>
                    <a:cxn ang="0">
                      <a:pos x="1046" y="779"/>
                    </a:cxn>
                    <a:cxn ang="0">
                      <a:pos x="1071" y="757"/>
                    </a:cxn>
                    <a:cxn ang="0">
                      <a:pos x="1084" y="736"/>
                    </a:cxn>
                    <a:cxn ang="0">
                      <a:pos x="1113" y="674"/>
                    </a:cxn>
                    <a:cxn ang="0">
                      <a:pos x="1124" y="621"/>
                    </a:cxn>
                    <a:cxn ang="0">
                      <a:pos x="1120" y="588"/>
                    </a:cxn>
                    <a:cxn ang="0">
                      <a:pos x="1112" y="566"/>
                    </a:cxn>
                  </a:cxnLst>
                  <a:rect l="0" t="0" r="r" b="b"/>
                  <a:pathLst>
                    <a:path w="1124" h="793">
                      <a:moveTo>
                        <a:pt x="1112" y="566"/>
                      </a:moveTo>
                      <a:lnTo>
                        <a:pt x="1112" y="566"/>
                      </a:lnTo>
                      <a:lnTo>
                        <a:pt x="1105" y="555"/>
                      </a:lnTo>
                      <a:lnTo>
                        <a:pt x="1096" y="545"/>
                      </a:lnTo>
                      <a:lnTo>
                        <a:pt x="1086" y="536"/>
                      </a:lnTo>
                      <a:lnTo>
                        <a:pt x="1075" y="528"/>
                      </a:lnTo>
                      <a:lnTo>
                        <a:pt x="1050" y="512"/>
                      </a:lnTo>
                      <a:lnTo>
                        <a:pt x="1028" y="501"/>
                      </a:lnTo>
                      <a:lnTo>
                        <a:pt x="1028" y="501"/>
                      </a:lnTo>
                      <a:lnTo>
                        <a:pt x="952" y="459"/>
                      </a:lnTo>
                      <a:lnTo>
                        <a:pt x="875" y="417"/>
                      </a:lnTo>
                      <a:lnTo>
                        <a:pt x="875" y="417"/>
                      </a:lnTo>
                      <a:lnTo>
                        <a:pt x="797" y="374"/>
                      </a:lnTo>
                      <a:lnTo>
                        <a:pt x="708" y="324"/>
                      </a:lnTo>
                      <a:lnTo>
                        <a:pt x="509" y="210"/>
                      </a:lnTo>
                      <a:lnTo>
                        <a:pt x="311" y="98"/>
                      </a:lnTo>
                      <a:lnTo>
                        <a:pt x="144" y="4"/>
                      </a:lnTo>
                      <a:lnTo>
                        <a:pt x="144" y="4"/>
                      </a:lnTo>
                      <a:lnTo>
                        <a:pt x="139" y="1"/>
                      </a:lnTo>
                      <a:lnTo>
                        <a:pt x="133" y="0"/>
                      </a:lnTo>
                      <a:lnTo>
                        <a:pt x="129" y="0"/>
                      </a:lnTo>
                      <a:lnTo>
                        <a:pt x="126" y="1"/>
                      </a:lnTo>
                      <a:lnTo>
                        <a:pt x="122" y="4"/>
                      </a:lnTo>
                      <a:lnTo>
                        <a:pt x="119" y="6"/>
                      </a:lnTo>
                      <a:lnTo>
                        <a:pt x="114" y="13"/>
                      </a:lnTo>
                      <a:lnTo>
                        <a:pt x="110" y="21"/>
                      </a:lnTo>
                      <a:lnTo>
                        <a:pt x="110" y="24"/>
                      </a:lnTo>
                      <a:lnTo>
                        <a:pt x="111" y="28"/>
                      </a:lnTo>
                      <a:lnTo>
                        <a:pt x="112" y="34"/>
                      </a:lnTo>
                      <a:lnTo>
                        <a:pt x="114" y="36"/>
                      </a:lnTo>
                      <a:lnTo>
                        <a:pt x="118" y="40"/>
                      </a:lnTo>
                      <a:lnTo>
                        <a:pt x="122" y="43"/>
                      </a:lnTo>
                      <a:lnTo>
                        <a:pt x="122" y="43"/>
                      </a:lnTo>
                      <a:lnTo>
                        <a:pt x="256" y="117"/>
                      </a:lnTo>
                      <a:lnTo>
                        <a:pt x="422" y="210"/>
                      </a:lnTo>
                      <a:lnTo>
                        <a:pt x="587" y="304"/>
                      </a:lnTo>
                      <a:lnTo>
                        <a:pt x="659" y="346"/>
                      </a:lnTo>
                      <a:lnTo>
                        <a:pt x="719" y="384"/>
                      </a:lnTo>
                      <a:lnTo>
                        <a:pt x="719" y="384"/>
                      </a:lnTo>
                      <a:lnTo>
                        <a:pt x="748" y="401"/>
                      </a:lnTo>
                      <a:lnTo>
                        <a:pt x="777" y="418"/>
                      </a:lnTo>
                      <a:lnTo>
                        <a:pt x="836" y="450"/>
                      </a:lnTo>
                      <a:lnTo>
                        <a:pt x="955" y="512"/>
                      </a:lnTo>
                      <a:lnTo>
                        <a:pt x="955" y="512"/>
                      </a:lnTo>
                      <a:lnTo>
                        <a:pt x="1006" y="540"/>
                      </a:lnTo>
                      <a:lnTo>
                        <a:pt x="1031" y="555"/>
                      </a:lnTo>
                      <a:lnTo>
                        <a:pt x="1054" y="572"/>
                      </a:lnTo>
                      <a:lnTo>
                        <a:pt x="1054" y="572"/>
                      </a:lnTo>
                      <a:lnTo>
                        <a:pt x="1062" y="579"/>
                      </a:lnTo>
                      <a:lnTo>
                        <a:pt x="1069" y="586"/>
                      </a:lnTo>
                      <a:lnTo>
                        <a:pt x="1073" y="593"/>
                      </a:lnTo>
                      <a:lnTo>
                        <a:pt x="1077" y="601"/>
                      </a:lnTo>
                      <a:lnTo>
                        <a:pt x="1078" y="610"/>
                      </a:lnTo>
                      <a:lnTo>
                        <a:pt x="1079" y="618"/>
                      </a:lnTo>
                      <a:lnTo>
                        <a:pt x="1079" y="627"/>
                      </a:lnTo>
                      <a:lnTo>
                        <a:pt x="1078" y="635"/>
                      </a:lnTo>
                      <a:lnTo>
                        <a:pt x="1073" y="652"/>
                      </a:lnTo>
                      <a:lnTo>
                        <a:pt x="1066" y="671"/>
                      </a:lnTo>
                      <a:lnTo>
                        <a:pt x="1058" y="686"/>
                      </a:lnTo>
                      <a:lnTo>
                        <a:pt x="1050" y="702"/>
                      </a:lnTo>
                      <a:lnTo>
                        <a:pt x="1050" y="702"/>
                      </a:lnTo>
                      <a:lnTo>
                        <a:pt x="1045" y="711"/>
                      </a:lnTo>
                      <a:lnTo>
                        <a:pt x="1040" y="719"/>
                      </a:lnTo>
                      <a:lnTo>
                        <a:pt x="1035" y="725"/>
                      </a:lnTo>
                      <a:lnTo>
                        <a:pt x="1028" y="732"/>
                      </a:lnTo>
                      <a:lnTo>
                        <a:pt x="1023" y="736"/>
                      </a:lnTo>
                      <a:lnTo>
                        <a:pt x="1016" y="740"/>
                      </a:lnTo>
                      <a:lnTo>
                        <a:pt x="1010" y="742"/>
                      </a:lnTo>
                      <a:lnTo>
                        <a:pt x="1003" y="745"/>
                      </a:lnTo>
                      <a:lnTo>
                        <a:pt x="997" y="745"/>
                      </a:lnTo>
                      <a:lnTo>
                        <a:pt x="989" y="746"/>
                      </a:lnTo>
                      <a:lnTo>
                        <a:pt x="973" y="744"/>
                      </a:lnTo>
                      <a:lnTo>
                        <a:pt x="957" y="739"/>
                      </a:lnTo>
                      <a:lnTo>
                        <a:pt x="939" y="731"/>
                      </a:lnTo>
                      <a:lnTo>
                        <a:pt x="939" y="731"/>
                      </a:lnTo>
                      <a:lnTo>
                        <a:pt x="917" y="719"/>
                      </a:lnTo>
                      <a:lnTo>
                        <a:pt x="896" y="706"/>
                      </a:lnTo>
                      <a:lnTo>
                        <a:pt x="852" y="682"/>
                      </a:lnTo>
                      <a:lnTo>
                        <a:pt x="852" y="682"/>
                      </a:lnTo>
                      <a:lnTo>
                        <a:pt x="793" y="652"/>
                      </a:lnTo>
                      <a:lnTo>
                        <a:pt x="734" y="623"/>
                      </a:lnTo>
                      <a:lnTo>
                        <a:pt x="675" y="593"/>
                      </a:lnTo>
                      <a:lnTo>
                        <a:pt x="617" y="563"/>
                      </a:lnTo>
                      <a:lnTo>
                        <a:pt x="211" y="342"/>
                      </a:lnTo>
                      <a:lnTo>
                        <a:pt x="211" y="342"/>
                      </a:lnTo>
                      <a:lnTo>
                        <a:pt x="170" y="319"/>
                      </a:lnTo>
                      <a:lnTo>
                        <a:pt x="129" y="295"/>
                      </a:lnTo>
                      <a:lnTo>
                        <a:pt x="89" y="270"/>
                      </a:lnTo>
                      <a:lnTo>
                        <a:pt x="48" y="246"/>
                      </a:lnTo>
                      <a:lnTo>
                        <a:pt x="48" y="246"/>
                      </a:lnTo>
                      <a:lnTo>
                        <a:pt x="46" y="240"/>
                      </a:lnTo>
                      <a:lnTo>
                        <a:pt x="42" y="235"/>
                      </a:lnTo>
                      <a:lnTo>
                        <a:pt x="35" y="231"/>
                      </a:lnTo>
                      <a:lnTo>
                        <a:pt x="30" y="230"/>
                      </a:lnTo>
                      <a:lnTo>
                        <a:pt x="23" y="229"/>
                      </a:lnTo>
                      <a:lnTo>
                        <a:pt x="17" y="230"/>
                      </a:lnTo>
                      <a:lnTo>
                        <a:pt x="10" y="234"/>
                      </a:lnTo>
                      <a:lnTo>
                        <a:pt x="6" y="240"/>
                      </a:lnTo>
                      <a:lnTo>
                        <a:pt x="3" y="247"/>
                      </a:lnTo>
                      <a:lnTo>
                        <a:pt x="3" y="247"/>
                      </a:lnTo>
                      <a:lnTo>
                        <a:pt x="1" y="251"/>
                      </a:lnTo>
                      <a:lnTo>
                        <a:pt x="0" y="256"/>
                      </a:lnTo>
                      <a:lnTo>
                        <a:pt x="0" y="260"/>
                      </a:lnTo>
                      <a:lnTo>
                        <a:pt x="1" y="264"/>
                      </a:lnTo>
                      <a:lnTo>
                        <a:pt x="3" y="268"/>
                      </a:lnTo>
                      <a:lnTo>
                        <a:pt x="5" y="272"/>
                      </a:lnTo>
                      <a:lnTo>
                        <a:pt x="8" y="276"/>
                      </a:lnTo>
                      <a:lnTo>
                        <a:pt x="12" y="278"/>
                      </a:lnTo>
                      <a:lnTo>
                        <a:pt x="12" y="278"/>
                      </a:lnTo>
                      <a:lnTo>
                        <a:pt x="31" y="290"/>
                      </a:lnTo>
                      <a:lnTo>
                        <a:pt x="50" y="303"/>
                      </a:lnTo>
                      <a:lnTo>
                        <a:pt x="69" y="316"/>
                      </a:lnTo>
                      <a:lnTo>
                        <a:pt x="89" y="328"/>
                      </a:lnTo>
                      <a:lnTo>
                        <a:pt x="222" y="401"/>
                      </a:lnTo>
                      <a:lnTo>
                        <a:pt x="222" y="401"/>
                      </a:lnTo>
                      <a:lnTo>
                        <a:pt x="454" y="527"/>
                      </a:lnTo>
                      <a:lnTo>
                        <a:pt x="586" y="599"/>
                      </a:lnTo>
                      <a:lnTo>
                        <a:pt x="688" y="651"/>
                      </a:lnTo>
                      <a:lnTo>
                        <a:pt x="688" y="651"/>
                      </a:lnTo>
                      <a:lnTo>
                        <a:pt x="748" y="682"/>
                      </a:lnTo>
                      <a:lnTo>
                        <a:pt x="810" y="715"/>
                      </a:lnTo>
                      <a:lnTo>
                        <a:pt x="871" y="746"/>
                      </a:lnTo>
                      <a:lnTo>
                        <a:pt x="933" y="778"/>
                      </a:lnTo>
                      <a:lnTo>
                        <a:pt x="933" y="778"/>
                      </a:lnTo>
                      <a:lnTo>
                        <a:pt x="943" y="783"/>
                      </a:lnTo>
                      <a:lnTo>
                        <a:pt x="955" y="787"/>
                      </a:lnTo>
                      <a:lnTo>
                        <a:pt x="967" y="791"/>
                      </a:lnTo>
                      <a:lnTo>
                        <a:pt x="977" y="792"/>
                      </a:lnTo>
                      <a:lnTo>
                        <a:pt x="989" y="793"/>
                      </a:lnTo>
                      <a:lnTo>
                        <a:pt x="999" y="793"/>
                      </a:lnTo>
                      <a:lnTo>
                        <a:pt x="1008" y="793"/>
                      </a:lnTo>
                      <a:lnTo>
                        <a:pt x="1019" y="791"/>
                      </a:lnTo>
                      <a:lnTo>
                        <a:pt x="1028" y="788"/>
                      </a:lnTo>
                      <a:lnTo>
                        <a:pt x="1037" y="784"/>
                      </a:lnTo>
                      <a:lnTo>
                        <a:pt x="1046" y="779"/>
                      </a:lnTo>
                      <a:lnTo>
                        <a:pt x="1056" y="773"/>
                      </a:lnTo>
                      <a:lnTo>
                        <a:pt x="1063" y="765"/>
                      </a:lnTo>
                      <a:lnTo>
                        <a:pt x="1071" y="757"/>
                      </a:lnTo>
                      <a:lnTo>
                        <a:pt x="1078" y="746"/>
                      </a:lnTo>
                      <a:lnTo>
                        <a:pt x="1084" y="736"/>
                      </a:lnTo>
                      <a:lnTo>
                        <a:pt x="1084" y="736"/>
                      </a:lnTo>
                      <a:lnTo>
                        <a:pt x="1096" y="716"/>
                      </a:lnTo>
                      <a:lnTo>
                        <a:pt x="1105" y="695"/>
                      </a:lnTo>
                      <a:lnTo>
                        <a:pt x="1113" y="674"/>
                      </a:lnTo>
                      <a:lnTo>
                        <a:pt x="1120" y="654"/>
                      </a:lnTo>
                      <a:lnTo>
                        <a:pt x="1122" y="631"/>
                      </a:lnTo>
                      <a:lnTo>
                        <a:pt x="1124" y="621"/>
                      </a:lnTo>
                      <a:lnTo>
                        <a:pt x="1122" y="610"/>
                      </a:lnTo>
                      <a:lnTo>
                        <a:pt x="1121" y="599"/>
                      </a:lnTo>
                      <a:lnTo>
                        <a:pt x="1120" y="588"/>
                      </a:lnTo>
                      <a:lnTo>
                        <a:pt x="1116" y="578"/>
                      </a:lnTo>
                      <a:lnTo>
                        <a:pt x="1112" y="566"/>
                      </a:lnTo>
                      <a:lnTo>
                        <a:pt x="1112" y="566"/>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4" name="Freeform 659">
                  <a:extLst>
                    <a:ext uri="{FF2B5EF4-FFF2-40B4-BE49-F238E27FC236}">
                      <a16:creationId xmlns:a16="http://schemas.microsoft.com/office/drawing/2014/main" id="{E766F248-CB06-447E-BB9E-B6CF744556D9}"/>
                    </a:ext>
                  </a:extLst>
                </p:cNvPr>
                <p:cNvSpPr/>
                <p:nvPr/>
              </p:nvSpPr>
              <p:spPr bwMode="auto">
                <a:xfrm>
                  <a:off x="4338638" y="2036763"/>
                  <a:ext cx="244475" cy="180975"/>
                </a:xfrm>
                <a:custGeom>
                  <a:avLst/>
                  <a:gdLst/>
                  <a:ahLst/>
                  <a:cxnLst>
                    <a:cxn ang="0">
                      <a:pos x="616" y="331"/>
                    </a:cxn>
                    <a:cxn ang="0">
                      <a:pos x="601" y="280"/>
                    </a:cxn>
                    <a:cxn ang="0">
                      <a:pos x="568" y="238"/>
                    </a:cxn>
                    <a:cxn ang="0">
                      <a:pos x="533" y="216"/>
                    </a:cxn>
                    <a:cxn ang="0">
                      <a:pos x="429" y="147"/>
                    </a:cxn>
                    <a:cxn ang="0">
                      <a:pos x="386" y="121"/>
                    </a:cxn>
                    <a:cxn ang="0">
                      <a:pos x="241" y="47"/>
                    </a:cxn>
                    <a:cxn ang="0">
                      <a:pos x="176" y="13"/>
                    </a:cxn>
                    <a:cxn ang="0">
                      <a:pos x="126" y="0"/>
                    </a:cxn>
                    <a:cxn ang="0">
                      <a:pos x="76" y="7"/>
                    </a:cxn>
                    <a:cxn ang="0">
                      <a:pos x="46" y="23"/>
                    </a:cxn>
                    <a:cxn ang="0">
                      <a:pos x="16" y="57"/>
                    </a:cxn>
                    <a:cxn ang="0">
                      <a:pos x="2" y="101"/>
                    </a:cxn>
                    <a:cxn ang="0">
                      <a:pos x="2" y="131"/>
                    </a:cxn>
                    <a:cxn ang="0">
                      <a:pos x="16" y="169"/>
                    </a:cxn>
                    <a:cxn ang="0">
                      <a:pos x="47" y="197"/>
                    </a:cxn>
                    <a:cxn ang="0">
                      <a:pos x="66" y="207"/>
                    </a:cxn>
                    <a:cxn ang="0">
                      <a:pos x="79" y="207"/>
                    </a:cxn>
                    <a:cxn ang="0">
                      <a:pos x="92" y="195"/>
                    </a:cxn>
                    <a:cxn ang="0">
                      <a:pos x="95" y="178"/>
                    </a:cxn>
                    <a:cxn ang="0">
                      <a:pos x="87" y="168"/>
                    </a:cxn>
                    <a:cxn ang="0">
                      <a:pos x="72" y="159"/>
                    </a:cxn>
                    <a:cxn ang="0">
                      <a:pos x="51" y="136"/>
                    </a:cxn>
                    <a:cxn ang="0">
                      <a:pos x="47" y="106"/>
                    </a:cxn>
                    <a:cxn ang="0">
                      <a:pos x="54" y="83"/>
                    </a:cxn>
                    <a:cxn ang="0">
                      <a:pos x="70" y="61"/>
                    </a:cxn>
                    <a:cxn ang="0">
                      <a:pos x="92" y="50"/>
                    </a:cxn>
                    <a:cxn ang="0">
                      <a:pos x="118" y="47"/>
                    </a:cxn>
                    <a:cxn ang="0">
                      <a:pos x="170" y="63"/>
                    </a:cxn>
                    <a:cxn ang="0">
                      <a:pos x="303" y="134"/>
                    </a:cxn>
                    <a:cxn ang="0">
                      <a:pos x="348" y="153"/>
                    </a:cxn>
                    <a:cxn ang="0">
                      <a:pos x="408" y="186"/>
                    </a:cxn>
                    <a:cxn ang="0">
                      <a:pos x="501" y="251"/>
                    </a:cxn>
                    <a:cxn ang="0">
                      <a:pos x="541" y="283"/>
                    </a:cxn>
                    <a:cxn ang="0">
                      <a:pos x="565" y="314"/>
                    </a:cxn>
                    <a:cxn ang="0">
                      <a:pos x="571" y="339"/>
                    </a:cxn>
                    <a:cxn ang="0">
                      <a:pos x="569" y="359"/>
                    </a:cxn>
                    <a:cxn ang="0">
                      <a:pos x="562" y="382"/>
                    </a:cxn>
                    <a:cxn ang="0">
                      <a:pos x="548" y="399"/>
                    </a:cxn>
                    <a:cxn ang="0">
                      <a:pos x="530" y="410"/>
                    </a:cxn>
                    <a:cxn ang="0">
                      <a:pos x="509" y="414"/>
                    </a:cxn>
                    <a:cxn ang="0">
                      <a:pos x="487" y="408"/>
                    </a:cxn>
                    <a:cxn ang="0">
                      <a:pos x="474" y="403"/>
                    </a:cxn>
                    <a:cxn ang="0">
                      <a:pos x="459" y="404"/>
                    </a:cxn>
                    <a:cxn ang="0">
                      <a:pos x="448" y="416"/>
                    </a:cxn>
                    <a:cxn ang="0">
                      <a:pos x="445" y="432"/>
                    </a:cxn>
                    <a:cxn ang="0">
                      <a:pos x="452" y="442"/>
                    </a:cxn>
                    <a:cxn ang="0">
                      <a:pos x="473" y="452"/>
                    </a:cxn>
                    <a:cxn ang="0">
                      <a:pos x="516" y="459"/>
                    </a:cxn>
                    <a:cxn ang="0">
                      <a:pos x="554" y="450"/>
                    </a:cxn>
                    <a:cxn ang="0">
                      <a:pos x="585" y="428"/>
                    </a:cxn>
                    <a:cxn ang="0">
                      <a:pos x="606" y="393"/>
                    </a:cxn>
                    <a:cxn ang="0">
                      <a:pos x="618" y="347"/>
                    </a:cxn>
                  </a:cxnLst>
                  <a:rect l="0" t="0" r="r" b="b"/>
                  <a:pathLst>
                    <a:path w="618" h="459">
                      <a:moveTo>
                        <a:pt x="618" y="347"/>
                      </a:moveTo>
                      <a:lnTo>
                        <a:pt x="618" y="347"/>
                      </a:lnTo>
                      <a:lnTo>
                        <a:pt x="616" y="331"/>
                      </a:lnTo>
                      <a:lnTo>
                        <a:pt x="614" y="314"/>
                      </a:lnTo>
                      <a:lnTo>
                        <a:pt x="609" y="297"/>
                      </a:lnTo>
                      <a:lnTo>
                        <a:pt x="601" y="280"/>
                      </a:lnTo>
                      <a:lnTo>
                        <a:pt x="590" y="265"/>
                      </a:lnTo>
                      <a:lnTo>
                        <a:pt x="580" y="250"/>
                      </a:lnTo>
                      <a:lnTo>
                        <a:pt x="568" y="238"/>
                      </a:lnTo>
                      <a:lnTo>
                        <a:pt x="555" y="229"/>
                      </a:lnTo>
                      <a:lnTo>
                        <a:pt x="555" y="229"/>
                      </a:lnTo>
                      <a:lnTo>
                        <a:pt x="533" y="216"/>
                      </a:lnTo>
                      <a:lnTo>
                        <a:pt x="512" y="203"/>
                      </a:lnTo>
                      <a:lnTo>
                        <a:pt x="470" y="174"/>
                      </a:lnTo>
                      <a:lnTo>
                        <a:pt x="429" y="147"/>
                      </a:lnTo>
                      <a:lnTo>
                        <a:pt x="407" y="134"/>
                      </a:lnTo>
                      <a:lnTo>
                        <a:pt x="386" y="121"/>
                      </a:lnTo>
                      <a:lnTo>
                        <a:pt x="386" y="121"/>
                      </a:lnTo>
                      <a:lnTo>
                        <a:pt x="338" y="96"/>
                      </a:lnTo>
                      <a:lnTo>
                        <a:pt x="289" y="72"/>
                      </a:lnTo>
                      <a:lnTo>
                        <a:pt x="241" y="47"/>
                      </a:lnTo>
                      <a:lnTo>
                        <a:pt x="193" y="23"/>
                      </a:lnTo>
                      <a:lnTo>
                        <a:pt x="193" y="23"/>
                      </a:lnTo>
                      <a:lnTo>
                        <a:pt x="176" y="13"/>
                      </a:lnTo>
                      <a:lnTo>
                        <a:pt x="159" y="7"/>
                      </a:lnTo>
                      <a:lnTo>
                        <a:pt x="142" y="3"/>
                      </a:lnTo>
                      <a:lnTo>
                        <a:pt x="126" y="0"/>
                      </a:lnTo>
                      <a:lnTo>
                        <a:pt x="109" y="0"/>
                      </a:lnTo>
                      <a:lnTo>
                        <a:pt x="93" y="2"/>
                      </a:lnTo>
                      <a:lnTo>
                        <a:pt x="76" y="7"/>
                      </a:lnTo>
                      <a:lnTo>
                        <a:pt x="58" y="15"/>
                      </a:lnTo>
                      <a:lnTo>
                        <a:pt x="58" y="15"/>
                      </a:lnTo>
                      <a:lnTo>
                        <a:pt x="46" y="23"/>
                      </a:lnTo>
                      <a:lnTo>
                        <a:pt x="34" y="32"/>
                      </a:lnTo>
                      <a:lnTo>
                        <a:pt x="24" y="44"/>
                      </a:lnTo>
                      <a:lnTo>
                        <a:pt x="16" y="57"/>
                      </a:lnTo>
                      <a:lnTo>
                        <a:pt x="10" y="71"/>
                      </a:lnTo>
                      <a:lnTo>
                        <a:pt x="4" y="85"/>
                      </a:lnTo>
                      <a:lnTo>
                        <a:pt x="2" y="101"/>
                      </a:lnTo>
                      <a:lnTo>
                        <a:pt x="0" y="115"/>
                      </a:lnTo>
                      <a:lnTo>
                        <a:pt x="0" y="115"/>
                      </a:lnTo>
                      <a:lnTo>
                        <a:pt x="2" y="131"/>
                      </a:lnTo>
                      <a:lnTo>
                        <a:pt x="4" y="146"/>
                      </a:lnTo>
                      <a:lnTo>
                        <a:pt x="10" y="159"/>
                      </a:lnTo>
                      <a:lnTo>
                        <a:pt x="16" y="169"/>
                      </a:lnTo>
                      <a:lnTo>
                        <a:pt x="25" y="180"/>
                      </a:lnTo>
                      <a:lnTo>
                        <a:pt x="36" y="189"/>
                      </a:lnTo>
                      <a:lnTo>
                        <a:pt x="47" y="197"/>
                      </a:lnTo>
                      <a:lnTo>
                        <a:pt x="61" y="204"/>
                      </a:lnTo>
                      <a:lnTo>
                        <a:pt x="61" y="204"/>
                      </a:lnTo>
                      <a:lnTo>
                        <a:pt x="66" y="207"/>
                      </a:lnTo>
                      <a:lnTo>
                        <a:pt x="71" y="207"/>
                      </a:lnTo>
                      <a:lnTo>
                        <a:pt x="75" y="207"/>
                      </a:lnTo>
                      <a:lnTo>
                        <a:pt x="79" y="207"/>
                      </a:lnTo>
                      <a:lnTo>
                        <a:pt x="83" y="204"/>
                      </a:lnTo>
                      <a:lnTo>
                        <a:pt x="87" y="202"/>
                      </a:lnTo>
                      <a:lnTo>
                        <a:pt x="92" y="195"/>
                      </a:lnTo>
                      <a:lnTo>
                        <a:pt x="95" y="187"/>
                      </a:lnTo>
                      <a:lnTo>
                        <a:pt x="95" y="183"/>
                      </a:lnTo>
                      <a:lnTo>
                        <a:pt x="95" y="178"/>
                      </a:lnTo>
                      <a:lnTo>
                        <a:pt x="93" y="174"/>
                      </a:lnTo>
                      <a:lnTo>
                        <a:pt x="91" y="170"/>
                      </a:lnTo>
                      <a:lnTo>
                        <a:pt x="87" y="168"/>
                      </a:lnTo>
                      <a:lnTo>
                        <a:pt x="83" y="165"/>
                      </a:lnTo>
                      <a:lnTo>
                        <a:pt x="83" y="165"/>
                      </a:lnTo>
                      <a:lnTo>
                        <a:pt x="72" y="159"/>
                      </a:lnTo>
                      <a:lnTo>
                        <a:pt x="63" y="151"/>
                      </a:lnTo>
                      <a:lnTo>
                        <a:pt x="57" y="144"/>
                      </a:lnTo>
                      <a:lnTo>
                        <a:pt x="51" y="136"/>
                      </a:lnTo>
                      <a:lnTo>
                        <a:pt x="49" y="127"/>
                      </a:lnTo>
                      <a:lnTo>
                        <a:pt x="47" y="117"/>
                      </a:lnTo>
                      <a:lnTo>
                        <a:pt x="47" y="106"/>
                      </a:lnTo>
                      <a:lnTo>
                        <a:pt x="50" y="93"/>
                      </a:lnTo>
                      <a:lnTo>
                        <a:pt x="50" y="93"/>
                      </a:lnTo>
                      <a:lnTo>
                        <a:pt x="54" y="83"/>
                      </a:lnTo>
                      <a:lnTo>
                        <a:pt x="58" y="75"/>
                      </a:lnTo>
                      <a:lnTo>
                        <a:pt x="63" y="67"/>
                      </a:lnTo>
                      <a:lnTo>
                        <a:pt x="70" y="61"/>
                      </a:lnTo>
                      <a:lnTo>
                        <a:pt x="76" y="57"/>
                      </a:lnTo>
                      <a:lnTo>
                        <a:pt x="84" y="53"/>
                      </a:lnTo>
                      <a:lnTo>
                        <a:pt x="92" y="50"/>
                      </a:lnTo>
                      <a:lnTo>
                        <a:pt x="101" y="47"/>
                      </a:lnTo>
                      <a:lnTo>
                        <a:pt x="109" y="47"/>
                      </a:lnTo>
                      <a:lnTo>
                        <a:pt x="118" y="47"/>
                      </a:lnTo>
                      <a:lnTo>
                        <a:pt x="136" y="50"/>
                      </a:lnTo>
                      <a:lnTo>
                        <a:pt x="155" y="55"/>
                      </a:lnTo>
                      <a:lnTo>
                        <a:pt x="170" y="63"/>
                      </a:lnTo>
                      <a:lnTo>
                        <a:pt x="170" y="63"/>
                      </a:lnTo>
                      <a:lnTo>
                        <a:pt x="258" y="110"/>
                      </a:lnTo>
                      <a:lnTo>
                        <a:pt x="303" y="134"/>
                      </a:lnTo>
                      <a:lnTo>
                        <a:pt x="326" y="144"/>
                      </a:lnTo>
                      <a:lnTo>
                        <a:pt x="348" y="153"/>
                      </a:lnTo>
                      <a:lnTo>
                        <a:pt x="348" y="153"/>
                      </a:lnTo>
                      <a:lnTo>
                        <a:pt x="369" y="163"/>
                      </a:lnTo>
                      <a:lnTo>
                        <a:pt x="389" y="174"/>
                      </a:lnTo>
                      <a:lnTo>
                        <a:pt x="408" y="186"/>
                      </a:lnTo>
                      <a:lnTo>
                        <a:pt x="428" y="198"/>
                      </a:lnTo>
                      <a:lnTo>
                        <a:pt x="465" y="224"/>
                      </a:lnTo>
                      <a:lnTo>
                        <a:pt x="501" y="251"/>
                      </a:lnTo>
                      <a:lnTo>
                        <a:pt x="501" y="251"/>
                      </a:lnTo>
                      <a:lnTo>
                        <a:pt x="528" y="271"/>
                      </a:lnTo>
                      <a:lnTo>
                        <a:pt x="541" y="283"/>
                      </a:lnTo>
                      <a:lnTo>
                        <a:pt x="552" y="295"/>
                      </a:lnTo>
                      <a:lnTo>
                        <a:pt x="562" y="308"/>
                      </a:lnTo>
                      <a:lnTo>
                        <a:pt x="565" y="314"/>
                      </a:lnTo>
                      <a:lnTo>
                        <a:pt x="568" y="322"/>
                      </a:lnTo>
                      <a:lnTo>
                        <a:pt x="569" y="331"/>
                      </a:lnTo>
                      <a:lnTo>
                        <a:pt x="571" y="339"/>
                      </a:lnTo>
                      <a:lnTo>
                        <a:pt x="571" y="348"/>
                      </a:lnTo>
                      <a:lnTo>
                        <a:pt x="569" y="359"/>
                      </a:lnTo>
                      <a:lnTo>
                        <a:pt x="569" y="359"/>
                      </a:lnTo>
                      <a:lnTo>
                        <a:pt x="567" y="367"/>
                      </a:lnTo>
                      <a:lnTo>
                        <a:pt x="564" y="374"/>
                      </a:lnTo>
                      <a:lnTo>
                        <a:pt x="562" y="382"/>
                      </a:lnTo>
                      <a:lnTo>
                        <a:pt x="558" y="389"/>
                      </a:lnTo>
                      <a:lnTo>
                        <a:pt x="552" y="394"/>
                      </a:lnTo>
                      <a:lnTo>
                        <a:pt x="548" y="399"/>
                      </a:lnTo>
                      <a:lnTo>
                        <a:pt x="543" y="403"/>
                      </a:lnTo>
                      <a:lnTo>
                        <a:pt x="537" y="407"/>
                      </a:lnTo>
                      <a:lnTo>
                        <a:pt x="530" y="410"/>
                      </a:lnTo>
                      <a:lnTo>
                        <a:pt x="524" y="412"/>
                      </a:lnTo>
                      <a:lnTo>
                        <a:pt x="517" y="412"/>
                      </a:lnTo>
                      <a:lnTo>
                        <a:pt x="509" y="414"/>
                      </a:lnTo>
                      <a:lnTo>
                        <a:pt x="503" y="412"/>
                      </a:lnTo>
                      <a:lnTo>
                        <a:pt x="495" y="411"/>
                      </a:lnTo>
                      <a:lnTo>
                        <a:pt x="487" y="408"/>
                      </a:lnTo>
                      <a:lnTo>
                        <a:pt x="479" y="404"/>
                      </a:lnTo>
                      <a:lnTo>
                        <a:pt x="479" y="404"/>
                      </a:lnTo>
                      <a:lnTo>
                        <a:pt x="474" y="403"/>
                      </a:lnTo>
                      <a:lnTo>
                        <a:pt x="469" y="403"/>
                      </a:lnTo>
                      <a:lnTo>
                        <a:pt x="465" y="403"/>
                      </a:lnTo>
                      <a:lnTo>
                        <a:pt x="459" y="404"/>
                      </a:lnTo>
                      <a:lnTo>
                        <a:pt x="457" y="407"/>
                      </a:lnTo>
                      <a:lnTo>
                        <a:pt x="453" y="410"/>
                      </a:lnTo>
                      <a:lnTo>
                        <a:pt x="448" y="416"/>
                      </a:lnTo>
                      <a:lnTo>
                        <a:pt x="445" y="424"/>
                      </a:lnTo>
                      <a:lnTo>
                        <a:pt x="445" y="428"/>
                      </a:lnTo>
                      <a:lnTo>
                        <a:pt x="445" y="432"/>
                      </a:lnTo>
                      <a:lnTo>
                        <a:pt x="446" y="436"/>
                      </a:lnTo>
                      <a:lnTo>
                        <a:pt x="449" y="440"/>
                      </a:lnTo>
                      <a:lnTo>
                        <a:pt x="452" y="442"/>
                      </a:lnTo>
                      <a:lnTo>
                        <a:pt x="457" y="445"/>
                      </a:lnTo>
                      <a:lnTo>
                        <a:pt x="457" y="445"/>
                      </a:lnTo>
                      <a:lnTo>
                        <a:pt x="473" y="452"/>
                      </a:lnTo>
                      <a:lnTo>
                        <a:pt x="487" y="455"/>
                      </a:lnTo>
                      <a:lnTo>
                        <a:pt x="501" y="458"/>
                      </a:lnTo>
                      <a:lnTo>
                        <a:pt x="516" y="459"/>
                      </a:lnTo>
                      <a:lnTo>
                        <a:pt x="529" y="458"/>
                      </a:lnTo>
                      <a:lnTo>
                        <a:pt x="542" y="455"/>
                      </a:lnTo>
                      <a:lnTo>
                        <a:pt x="554" y="450"/>
                      </a:lnTo>
                      <a:lnTo>
                        <a:pt x="565" y="445"/>
                      </a:lnTo>
                      <a:lnTo>
                        <a:pt x="576" y="437"/>
                      </a:lnTo>
                      <a:lnTo>
                        <a:pt x="585" y="428"/>
                      </a:lnTo>
                      <a:lnTo>
                        <a:pt x="593" y="418"/>
                      </a:lnTo>
                      <a:lnTo>
                        <a:pt x="601" y="406"/>
                      </a:lnTo>
                      <a:lnTo>
                        <a:pt x="606" y="393"/>
                      </a:lnTo>
                      <a:lnTo>
                        <a:pt x="611" y="378"/>
                      </a:lnTo>
                      <a:lnTo>
                        <a:pt x="615" y="364"/>
                      </a:lnTo>
                      <a:lnTo>
                        <a:pt x="618" y="347"/>
                      </a:lnTo>
                      <a:lnTo>
                        <a:pt x="618" y="347"/>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5" name="Freeform 660">
                  <a:extLst>
                    <a:ext uri="{FF2B5EF4-FFF2-40B4-BE49-F238E27FC236}">
                      <a16:creationId xmlns:a16="http://schemas.microsoft.com/office/drawing/2014/main" id="{5BA956C3-6ACE-486F-9E70-E326BBA95572}"/>
                    </a:ext>
                  </a:extLst>
                </p:cNvPr>
                <p:cNvSpPr/>
                <p:nvPr/>
              </p:nvSpPr>
              <p:spPr bwMode="auto">
                <a:xfrm>
                  <a:off x="4194176" y="2292350"/>
                  <a:ext cx="246063" cy="195263"/>
                </a:xfrm>
                <a:custGeom>
                  <a:avLst/>
                  <a:gdLst/>
                  <a:ahLst/>
                  <a:cxnLst>
                    <a:cxn ang="0">
                      <a:pos x="623" y="355"/>
                    </a:cxn>
                    <a:cxn ang="0">
                      <a:pos x="613" y="314"/>
                    </a:cxn>
                    <a:cxn ang="0">
                      <a:pos x="584" y="270"/>
                    </a:cxn>
                    <a:cxn ang="0">
                      <a:pos x="556" y="251"/>
                    </a:cxn>
                    <a:cxn ang="0">
                      <a:pos x="542" y="248"/>
                    </a:cxn>
                    <a:cxn ang="0">
                      <a:pos x="531" y="253"/>
                    </a:cxn>
                    <a:cxn ang="0">
                      <a:pos x="522" y="272"/>
                    </a:cxn>
                    <a:cxn ang="0">
                      <a:pos x="528" y="285"/>
                    </a:cxn>
                    <a:cxn ang="0">
                      <a:pos x="534" y="291"/>
                    </a:cxn>
                    <a:cxn ang="0">
                      <a:pos x="558" y="308"/>
                    </a:cxn>
                    <a:cxn ang="0">
                      <a:pos x="571" y="329"/>
                    </a:cxn>
                    <a:cxn ang="0">
                      <a:pos x="575" y="352"/>
                    </a:cxn>
                    <a:cxn ang="0">
                      <a:pos x="571" y="374"/>
                    </a:cxn>
                    <a:cxn ang="0">
                      <a:pos x="543" y="414"/>
                    </a:cxn>
                    <a:cxn ang="0">
                      <a:pos x="500" y="439"/>
                    </a:cxn>
                    <a:cxn ang="0">
                      <a:pos x="466" y="442"/>
                    </a:cxn>
                    <a:cxn ang="0">
                      <a:pos x="440" y="435"/>
                    </a:cxn>
                    <a:cxn ang="0">
                      <a:pos x="333" y="374"/>
                    </a:cxn>
                    <a:cxn ang="0">
                      <a:pos x="214" y="304"/>
                    </a:cxn>
                    <a:cxn ang="0">
                      <a:pos x="151" y="264"/>
                    </a:cxn>
                    <a:cxn ang="0">
                      <a:pos x="106" y="242"/>
                    </a:cxn>
                    <a:cxn ang="0">
                      <a:pos x="80" y="217"/>
                    </a:cxn>
                    <a:cxn ang="0">
                      <a:pos x="61" y="180"/>
                    </a:cxn>
                    <a:cxn ang="0">
                      <a:pos x="50" y="141"/>
                    </a:cxn>
                    <a:cxn ang="0">
                      <a:pos x="59" y="99"/>
                    </a:cxn>
                    <a:cxn ang="0">
                      <a:pos x="76" y="74"/>
                    </a:cxn>
                    <a:cxn ang="0">
                      <a:pos x="96" y="57"/>
                    </a:cxn>
                    <a:cxn ang="0">
                      <a:pos x="118" y="49"/>
                    </a:cxn>
                    <a:cxn ang="0">
                      <a:pos x="142" y="49"/>
                    </a:cxn>
                    <a:cxn ang="0">
                      <a:pos x="168" y="59"/>
                    </a:cxn>
                    <a:cxn ang="0">
                      <a:pos x="181" y="66"/>
                    </a:cxn>
                    <a:cxn ang="0">
                      <a:pos x="194" y="68"/>
                    </a:cxn>
                    <a:cxn ang="0">
                      <a:pos x="206" y="56"/>
                    </a:cxn>
                    <a:cxn ang="0">
                      <a:pos x="208" y="39"/>
                    </a:cxn>
                    <a:cxn ang="0">
                      <a:pos x="203" y="27"/>
                    </a:cxn>
                    <a:cxn ang="0">
                      <a:pos x="184" y="15"/>
                    </a:cxn>
                    <a:cxn ang="0">
                      <a:pos x="139" y="0"/>
                    </a:cxn>
                    <a:cxn ang="0">
                      <a:pos x="95" y="5"/>
                    </a:cxn>
                    <a:cxn ang="0">
                      <a:pos x="65" y="21"/>
                    </a:cxn>
                    <a:cxn ang="0">
                      <a:pos x="24" y="63"/>
                    </a:cxn>
                    <a:cxn ang="0">
                      <a:pos x="3" y="107"/>
                    </a:cxn>
                    <a:cxn ang="0">
                      <a:pos x="0" y="132"/>
                    </a:cxn>
                    <a:cxn ang="0">
                      <a:pos x="7" y="167"/>
                    </a:cxn>
                    <a:cxn ang="0">
                      <a:pos x="24" y="219"/>
                    </a:cxn>
                    <a:cxn ang="0">
                      <a:pos x="55" y="264"/>
                    </a:cxn>
                    <a:cxn ang="0">
                      <a:pos x="71" y="276"/>
                    </a:cxn>
                    <a:cxn ang="0">
                      <a:pos x="129" y="304"/>
                    </a:cxn>
                    <a:cxn ang="0">
                      <a:pos x="170" y="331"/>
                    </a:cxn>
                    <a:cxn ang="0">
                      <a:pos x="212" y="358"/>
                    </a:cxn>
                    <a:cxn ang="0">
                      <a:pos x="427" y="480"/>
                    </a:cxn>
                    <a:cxn ang="0">
                      <a:pos x="477" y="490"/>
                    </a:cxn>
                    <a:cxn ang="0">
                      <a:pos x="526" y="480"/>
                    </a:cxn>
                    <a:cxn ang="0">
                      <a:pos x="558" y="463"/>
                    </a:cxn>
                    <a:cxn ang="0">
                      <a:pos x="596" y="427"/>
                    </a:cxn>
                    <a:cxn ang="0">
                      <a:pos x="619" y="382"/>
                    </a:cxn>
                  </a:cxnLst>
                  <a:rect l="0" t="0" r="r" b="b"/>
                  <a:pathLst>
                    <a:path w="623" h="490">
                      <a:moveTo>
                        <a:pt x="622" y="363"/>
                      </a:moveTo>
                      <a:lnTo>
                        <a:pt x="622" y="363"/>
                      </a:lnTo>
                      <a:lnTo>
                        <a:pt x="623" y="355"/>
                      </a:lnTo>
                      <a:lnTo>
                        <a:pt x="622" y="346"/>
                      </a:lnTo>
                      <a:lnTo>
                        <a:pt x="619" y="329"/>
                      </a:lnTo>
                      <a:lnTo>
                        <a:pt x="613" y="314"/>
                      </a:lnTo>
                      <a:lnTo>
                        <a:pt x="605" y="298"/>
                      </a:lnTo>
                      <a:lnTo>
                        <a:pt x="596" y="284"/>
                      </a:lnTo>
                      <a:lnTo>
                        <a:pt x="584" y="270"/>
                      </a:lnTo>
                      <a:lnTo>
                        <a:pt x="571" y="260"/>
                      </a:lnTo>
                      <a:lnTo>
                        <a:pt x="556" y="251"/>
                      </a:lnTo>
                      <a:lnTo>
                        <a:pt x="556" y="251"/>
                      </a:lnTo>
                      <a:lnTo>
                        <a:pt x="551" y="248"/>
                      </a:lnTo>
                      <a:lnTo>
                        <a:pt x="547" y="248"/>
                      </a:lnTo>
                      <a:lnTo>
                        <a:pt x="542" y="248"/>
                      </a:lnTo>
                      <a:lnTo>
                        <a:pt x="538" y="248"/>
                      </a:lnTo>
                      <a:lnTo>
                        <a:pt x="534" y="251"/>
                      </a:lnTo>
                      <a:lnTo>
                        <a:pt x="531" y="253"/>
                      </a:lnTo>
                      <a:lnTo>
                        <a:pt x="526" y="260"/>
                      </a:lnTo>
                      <a:lnTo>
                        <a:pt x="524" y="268"/>
                      </a:lnTo>
                      <a:lnTo>
                        <a:pt x="522" y="272"/>
                      </a:lnTo>
                      <a:lnTo>
                        <a:pt x="524" y="277"/>
                      </a:lnTo>
                      <a:lnTo>
                        <a:pt x="525" y="281"/>
                      </a:lnTo>
                      <a:lnTo>
                        <a:pt x="528" y="285"/>
                      </a:lnTo>
                      <a:lnTo>
                        <a:pt x="530" y="287"/>
                      </a:lnTo>
                      <a:lnTo>
                        <a:pt x="534" y="291"/>
                      </a:lnTo>
                      <a:lnTo>
                        <a:pt x="534" y="291"/>
                      </a:lnTo>
                      <a:lnTo>
                        <a:pt x="543" y="297"/>
                      </a:lnTo>
                      <a:lnTo>
                        <a:pt x="551" y="303"/>
                      </a:lnTo>
                      <a:lnTo>
                        <a:pt x="558" y="308"/>
                      </a:lnTo>
                      <a:lnTo>
                        <a:pt x="563" y="315"/>
                      </a:lnTo>
                      <a:lnTo>
                        <a:pt x="567" y="323"/>
                      </a:lnTo>
                      <a:lnTo>
                        <a:pt x="571" y="329"/>
                      </a:lnTo>
                      <a:lnTo>
                        <a:pt x="573" y="337"/>
                      </a:lnTo>
                      <a:lnTo>
                        <a:pt x="575" y="344"/>
                      </a:lnTo>
                      <a:lnTo>
                        <a:pt x="575" y="352"/>
                      </a:lnTo>
                      <a:lnTo>
                        <a:pt x="573" y="359"/>
                      </a:lnTo>
                      <a:lnTo>
                        <a:pt x="572" y="367"/>
                      </a:lnTo>
                      <a:lnTo>
                        <a:pt x="571" y="374"/>
                      </a:lnTo>
                      <a:lnTo>
                        <a:pt x="564" y="388"/>
                      </a:lnTo>
                      <a:lnTo>
                        <a:pt x="555" y="401"/>
                      </a:lnTo>
                      <a:lnTo>
                        <a:pt x="543" y="414"/>
                      </a:lnTo>
                      <a:lnTo>
                        <a:pt x="530" y="425"/>
                      </a:lnTo>
                      <a:lnTo>
                        <a:pt x="516" y="433"/>
                      </a:lnTo>
                      <a:lnTo>
                        <a:pt x="500" y="439"/>
                      </a:lnTo>
                      <a:lnTo>
                        <a:pt x="483" y="442"/>
                      </a:lnTo>
                      <a:lnTo>
                        <a:pt x="474" y="442"/>
                      </a:lnTo>
                      <a:lnTo>
                        <a:pt x="466" y="442"/>
                      </a:lnTo>
                      <a:lnTo>
                        <a:pt x="457" y="440"/>
                      </a:lnTo>
                      <a:lnTo>
                        <a:pt x="449" y="438"/>
                      </a:lnTo>
                      <a:lnTo>
                        <a:pt x="440" y="435"/>
                      </a:lnTo>
                      <a:lnTo>
                        <a:pt x="432" y="430"/>
                      </a:lnTo>
                      <a:lnTo>
                        <a:pt x="432" y="430"/>
                      </a:lnTo>
                      <a:lnTo>
                        <a:pt x="333" y="374"/>
                      </a:lnTo>
                      <a:lnTo>
                        <a:pt x="235" y="318"/>
                      </a:lnTo>
                      <a:lnTo>
                        <a:pt x="235" y="318"/>
                      </a:lnTo>
                      <a:lnTo>
                        <a:pt x="214" y="304"/>
                      </a:lnTo>
                      <a:lnTo>
                        <a:pt x="193" y="290"/>
                      </a:lnTo>
                      <a:lnTo>
                        <a:pt x="172" y="277"/>
                      </a:lnTo>
                      <a:lnTo>
                        <a:pt x="151" y="264"/>
                      </a:lnTo>
                      <a:lnTo>
                        <a:pt x="151" y="264"/>
                      </a:lnTo>
                      <a:lnTo>
                        <a:pt x="129" y="253"/>
                      </a:lnTo>
                      <a:lnTo>
                        <a:pt x="106" y="242"/>
                      </a:lnTo>
                      <a:lnTo>
                        <a:pt x="97" y="234"/>
                      </a:lnTo>
                      <a:lnTo>
                        <a:pt x="88" y="226"/>
                      </a:lnTo>
                      <a:lnTo>
                        <a:pt x="80" y="217"/>
                      </a:lnTo>
                      <a:lnTo>
                        <a:pt x="74" y="206"/>
                      </a:lnTo>
                      <a:lnTo>
                        <a:pt x="74" y="206"/>
                      </a:lnTo>
                      <a:lnTo>
                        <a:pt x="61" y="180"/>
                      </a:lnTo>
                      <a:lnTo>
                        <a:pt x="55" y="167"/>
                      </a:lnTo>
                      <a:lnTo>
                        <a:pt x="51" y="154"/>
                      </a:lnTo>
                      <a:lnTo>
                        <a:pt x="50" y="141"/>
                      </a:lnTo>
                      <a:lnTo>
                        <a:pt x="50" y="127"/>
                      </a:lnTo>
                      <a:lnTo>
                        <a:pt x="53" y="114"/>
                      </a:lnTo>
                      <a:lnTo>
                        <a:pt x="59" y="99"/>
                      </a:lnTo>
                      <a:lnTo>
                        <a:pt x="59" y="99"/>
                      </a:lnTo>
                      <a:lnTo>
                        <a:pt x="70" y="82"/>
                      </a:lnTo>
                      <a:lnTo>
                        <a:pt x="76" y="74"/>
                      </a:lnTo>
                      <a:lnTo>
                        <a:pt x="83" y="68"/>
                      </a:lnTo>
                      <a:lnTo>
                        <a:pt x="89" y="63"/>
                      </a:lnTo>
                      <a:lnTo>
                        <a:pt x="96" y="57"/>
                      </a:lnTo>
                      <a:lnTo>
                        <a:pt x="102" y="53"/>
                      </a:lnTo>
                      <a:lnTo>
                        <a:pt x="110" y="51"/>
                      </a:lnTo>
                      <a:lnTo>
                        <a:pt x="118" y="49"/>
                      </a:lnTo>
                      <a:lnTo>
                        <a:pt x="126" y="48"/>
                      </a:lnTo>
                      <a:lnTo>
                        <a:pt x="134" y="48"/>
                      </a:lnTo>
                      <a:lnTo>
                        <a:pt x="142" y="49"/>
                      </a:lnTo>
                      <a:lnTo>
                        <a:pt x="151" y="52"/>
                      </a:lnTo>
                      <a:lnTo>
                        <a:pt x="159" y="55"/>
                      </a:lnTo>
                      <a:lnTo>
                        <a:pt x="168" y="59"/>
                      </a:lnTo>
                      <a:lnTo>
                        <a:pt x="177" y="64"/>
                      </a:lnTo>
                      <a:lnTo>
                        <a:pt x="177" y="64"/>
                      </a:lnTo>
                      <a:lnTo>
                        <a:pt x="181" y="66"/>
                      </a:lnTo>
                      <a:lnTo>
                        <a:pt x="186" y="68"/>
                      </a:lnTo>
                      <a:lnTo>
                        <a:pt x="190" y="68"/>
                      </a:lnTo>
                      <a:lnTo>
                        <a:pt x="194" y="68"/>
                      </a:lnTo>
                      <a:lnTo>
                        <a:pt x="198" y="65"/>
                      </a:lnTo>
                      <a:lnTo>
                        <a:pt x="201" y="63"/>
                      </a:lnTo>
                      <a:lnTo>
                        <a:pt x="206" y="56"/>
                      </a:lnTo>
                      <a:lnTo>
                        <a:pt x="208" y="48"/>
                      </a:lnTo>
                      <a:lnTo>
                        <a:pt x="210" y="44"/>
                      </a:lnTo>
                      <a:lnTo>
                        <a:pt x="208" y="39"/>
                      </a:lnTo>
                      <a:lnTo>
                        <a:pt x="207" y="35"/>
                      </a:lnTo>
                      <a:lnTo>
                        <a:pt x="206" y="31"/>
                      </a:lnTo>
                      <a:lnTo>
                        <a:pt x="203" y="27"/>
                      </a:lnTo>
                      <a:lnTo>
                        <a:pt x="198" y="25"/>
                      </a:lnTo>
                      <a:lnTo>
                        <a:pt x="198" y="25"/>
                      </a:lnTo>
                      <a:lnTo>
                        <a:pt x="184" y="15"/>
                      </a:lnTo>
                      <a:lnTo>
                        <a:pt x="168" y="8"/>
                      </a:lnTo>
                      <a:lnTo>
                        <a:pt x="153" y="2"/>
                      </a:lnTo>
                      <a:lnTo>
                        <a:pt x="139" y="0"/>
                      </a:lnTo>
                      <a:lnTo>
                        <a:pt x="125" y="0"/>
                      </a:lnTo>
                      <a:lnTo>
                        <a:pt x="110" y="1"/>
                      </a:lnTo>
                      <a:lnTo>
                        <a:pt x="95" y="5"/>
                      </a:lnTo>
                      <a:lnTo>
                        <a:pt x="78" y="13"/>
                      </a:lnTo>
                      <a:lnTo>
                        <a:pt x="78" y="13"/>
                      </a:lnTo>
                      <a:lnTo>
                        <a:pt x="65" y="21"/>
                      </a:lnTo>
                      <a:lnTo>
                        <a:pt x="50" y="32"/>
                      </a:lnTo>
                      <a:lnTo>
                        <a:pt x="37" y="47"/>
                      </a:lnTo>
                      <a:lnTo>
                        <a:pt x="24" y="63"/>
                      </a:lnTo>
                      <a:lnTo>
                        <a:pt x="13" y="81"/>
                      </a:lnTo>
                      <a:lnTo>
                        <a:pt x="6" y="98"/>
                      </a:lnTo>
                      <a:lnTo>
                        <a:pt x="3" y="107"/>
                      </a:lnTo>
                      <a:lnTo>
                        <a:pt x="2" y="115"/>
                      </a:lnTo>
                      <a:lnTo>
                        <a:pt x="0" y="124"/>
                      </a:lnTo>
                      <a:lnTo>
                        <a:pt x="0" y="132"/>
                      </a:lnTo>
                      <a:lnTo>
                        <a:pt x="0" y="132"/>
                      </a:lnTo>
                      <a:lnTo>
                        <a:pt x="3" y="149"/>
                      </a:lnTo>
                      <a:lnTo>
                        <a:pt x="7" y="167"/>
                      </a:lnTo>
                      <a:lnTo>
                        <a:pt x="11" y="185"/>
                      </a:lnTo>
                      <a:lnTo>
                        <a:pt x="17" y="202"/>
                      </a:lnTo>
                      <a:lnTo>
                        <a:pt x="24" y="219"/>
                      </a:lnTo>
                      <a:lnTo>
                        <a:pt x="33" y="235"/>
                      </a:lnTo>
                      <a:lnTo>
                        <a:pt x="44" y="251"/>
                      </a:lnTo>
                      <a:lnTo>
                        <a:pt x="55" y="264"/>
                      </a:lnTo>
                      <a:lnTo>
                        <a:pt x="55" y="264"/>
                      </a:lnTo>
                      <a:lnTo>
                        <a:pt x="63" y="270"/>
                      </a:lnTo>
                      <a:lnTo>
                        <a:pt x="71" y="276"/>
                      </a:lnTo>
                      <a:lnTo>
                        <a:pt x="91" y="286"/>
                      </a:lnTo>
                      <a:lnTo>
                        <a:pt x="110" y="295"/>
                      </a:lnTo>
                      <a:lnTo>
                        <a:pt x="129" y="304"/>
                      </a:lnTo>
                      <a:lnTo>
                        <a:pt x="129" y="304"/>
                      </a:lnTo>
                      <a:lnTo>
                        <a:pt x="150" y="318"/>
                      </a:lnTo>
                      <a:lnTo>
                        <a:pt x="170" y="331"/>
                      </a:lnTo>
                      <a:lnTo>
                        <a:pt x="191" y="345"/>
                      </a:lnTo>
                      <a:lnTo>
                        <a:pt x="212" y="358"/>
                      </a:lnTo>
                      <a:lnTo>
                        <a:pt x="212" y="358"/>
                      </a:lnTo>
                      <a:lnTo>
                        <a:pt x="410" y="471"/>
                      </a:lnTo>
                      <a:lnTo>
                        <a:pt x="410" y="471"/>
                      </a:lnTo>
                      <a:lnTo>
                        <a:pt x="427" y="480"/>
                      </a:lnTo>
                      <a:lnTo>
                        <a:pt x="443" y="485"/>
                      </a:lnTo>
                      <a:lnTo>
                        <a:pt x="460" y="489"/>
                      </a:lnTo>
                      <a:lnTo>
                        <a:pt x="477" y="490"/>
                      </a:lnTo>
                      <a:lnTo>
                        <a:pt x="492" y="489"/>
                      </a:lnTo>
                      <a:lnTo>
                        <a:pt x="509" y="486"/>
                      </a:lnTo>
                      <a:lnTo>
                        <a:pt x="526" y="480"/>
                      </a:lnTo>
                      <a:lnTo>
                        <a:pt x="542" y="472"/>
                      </a:lnTo>
                      <a:lnTo>
                        <a:pt x="542" y="472"/>
                      </a:lnTo>
                      <a:lnTo>
                        <a:pt x="558" y="463"/>
                      </a:lnTo>
                      <a:lnTo>
                        <a:pt x="572" y="452"/>
                      </a:lnTo>
                      <a:lnTo>
                        <a:pt x="585" y="440"/>
                      </a:lnTo>
                      <a:lnTo>
                        <a:pt x="596" y="427"/>
                      </a:lnTo>
                      <a:lnTo>
                        <a:pt x="606" y="413"/>
                      </a:lnTo>
                      <a:lnTo>
                        <a:pt x="614" y="397"/>
                      </a:lnTo>
                      <a:lnTo>
                        <a:pt x="619" y="382"/>
                      </a:lnTo>
                      <a:lnTo>
                        <a:pt x="622" y="363"/>
                      </a:lnTo>
                      <a:lnTo>
                        <a:pt x="622" y="36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6" name="Freeform 661">
                  <a:extLst>
                    <a:ext uri="{FF2B5EF4-FFF2-40B4-BE49-F238E27FC236}">
                      <a16:creationId xmlns:a16="http://schemas.microsoft.com/office/drawing/2014/main" id="{E80A6475-32E9-4CA0-8F80-01E8CBEFE71D}"/>
                    </a:ext>
                  </a:extLst>
                </p:cNvPr>
                <p:cNvSpPr/>
                <p:nvPr/>
              </p:nvSpPr>
              <p:spPr bwMode="auto">
                <a:xfrm>
                  <a:off x="4151313" y="2563813"/>
                  <a:ext cx="407988" cy="128588"/>
                </a:xfrm>
                <a:custGeom>
                  <a:avLst/>
                  <a:gdLst/>
                  <a:ahLst/>
                  <a:cxnLst>
                    <a:cxn ang="0">
                      <a:pos x="823" y="17"/>
                    </a:cxn>
                    <a:cxn ang="0">
                      <a:pos x="810" y="22"/>
                    </a:cxn>
                    <a:cxn ang="0">
                      <a:pos x="800" y="44"/>
                    </a:cxn>
                    <a:cxn ang="0">
                      <a:pos x="804" y="55"/>
                    </a:cxn>
                    <a:cxn ang="0">
                      <a:pos x="815" y="61"/>
                    </a:cxn>
                    <a:cxn ang="0">
                      <a:pos x="852" y="70"/>
                    </a:cxn>
                    <a:cxn ang="0">
                      <a:pos x="903" y="98"/>
                    </a:cxn>
                    <a:cxn ang="0">
                      <a:pos x="945" y="136"/>
                    </a:cxn>
                    <a:cxn ang="0">
                      <a:pos x="959" y="154"/>
                    </a:cxn>
                    <a:cxn ang="0">
                      <a:pos x="975" y="185"/>
                    </a:cxn>
                    <a:cxn ang="0">
                      <a:pos x="983" y="217"/>
                    </a:cxn>
                    <a:cxn ang="0">
                      <a:pos x="975" y="246"/>
                    </a:cxn>
                    <a:cxn ang="0">
                      <a:pos x="951" y="265"/>
                    </a:cxn>
                    <a:cxn ang="0">
                      <a:pos x="923" y="273"/>
                    </a:cxn>
                    <a:cxn ang="0">
                      <a:pos x="794" y="274"/>
                    </a:cxn>
                    <a:cxn ang="0">
                      <a:pos x="754" y="269"/>
                    </a:cxn>
                    <a:cxn ang="0">
                      <a:pos x="681" y="264"/>
                    </a:cxn>
                    <a:cxn ang="0">
                      <a:pos x="558" y="265"/>
                    </a:cxn>
                    <a:cxn ang="0">
                      <a:pos x="312" y="270"/>
                    </a:cxn>
                    <a:cxn ang="0">
                      <a:pos x="164" y="266"/>
                    </a:cxn>
                    <a:cxn ang="0">
                      <a:pos x="126" y="263"/>
                    </a:cxn>
                    <a:cxn ang="0">
                      <a:pos x="79" y="252"/>
                    </a:cxn>
                    <a:cxn ang="0">
                      <a:pos x="61" y="240"/>
                    </a:cxn>
                    <a:cxn ang="0">
                      <a:pos x="53" y="221"/>
                    </a:cxn>
                    <a:cxn ang="0">
                      <a:pos x="53" y="183"/>
                    </a:cxn>
                    <a:cxn ang="0">
                      <a:pos x="59" y="154"/>
                    </a:cxn>
                    <a:cxn ang="0">
                      <a:pos x="72" y="124"/>
                    </a:cxn>
                    <a:cxn ang="0">
                      <a:pos x="95" y="96"/>
                    </a:cxn>
                    <a:cxn ang="0">
                      <a:pos x="153" y="56"/>
                    </a:cxn>
                    <a:cxn ang="0">
                      <a:pos x="194" y="44"/>
                    </a:cxn>
                    <a:cxn ang="0">
                      <a:pos x="203" y="40"/>
                    </a:cxn>
                    <a:cxn ang="0">
                      <a:pos x="210" y="31"/>
                    </a:cxn>
                    <a:cxn ang="0">
                      <a:pos x="206" y="11"/>
                    </a:cxn>
                    <a:cxn ang="0">
                      <a:pos x="193" y="1"/>
                    </a:cxn>
                    <a:cxn ang="0">
                      <a:pos x="182" y="0"/>
                    </a:cxn>
                    <a:cxn ang="0">
                      <a:pos x="121" y="22"/>
                    </a:cxn>
                    <a:cxn ang="0">
                      <a:pos x="63" y="66"/>
                    </a:cxn>
                    <a:cxn ang="0">
                      <a:pos x="21" y="124"/>
                    </a:cxn>
                    <a:cxn ang="0">
                      <a:pos x="4" y="167"/>
                    </a:cxn>
                    <a:cxn ang="0">
                      <a:pos x="0" y="200"/>
                    </a:cxn>
                    <a:cxn ang="0">
                      <a:pos x="6" y="232"/>
                    </a:cxn>
                    <a:cxn ang="0">
                      <a:pos x="21" y="264"/>
                    </a:cxn>
                    <a:cxn ang="0">
                      <a:pos x="36" y="281"/>
                    </a:cxn>
                    <a:cxn ang="0">
                      <a:pos x="67" y="299"/>
                    </a:cxn>
                    <a:cxn ang="0">
                      <a:pos x="121" y="311"/>
                    </a:cxn>
                    <a:cxn ang="0">
                      <a:pos x="223" y="315"/>
                    </a:cxn>
                    <a:cxn ang="0">
                      <a:pos x="380" y="314"/>
                    </a:cxn>
                    <a:cxn ang="0">
                      <a:pos x="605" y="311"/>
                    </a:cxn>
                    <a:cxn ang="0">
                      <a:pos x="810" y="319"/>
                    </a:cxn>
                    <a:cxn ang="0">
                      <a:pos x="857" y="321"/>
                    </a:cxn>
                    <a:cxn ang="0">
                      <a:pos x="929" y="320"/>
                    </a:cxn>
                    <a:cxn ang="0">
                      <a:pos x="970" y="312"/>
                    </a:cxn>
                    <a:cxn ang="0">
                      <a:pos x="1000" y="294"/>
                    </a:cxn>
                    <a:cxn ang="0">
                      <a:pos x="1013" y="273"/>
                    </a:cxn>
                    <a:cxn ang="0">
                      <a:pos x="1025" y="240"/>
                    </a:cxn>
                    <a:cxn ang="0">
                      <a:pos x="1027" y="206"/>
                    </a:cxn>
                    <a:cxn ang="0">
                      <a:pos x="1021" y="174"/>
                    </a:cxn>
                    <a:cxn ang="0">
                      <a:pos x="988" y="113"/>
                    </a:cxn>
                    <a:cxn ang="0">
                      <a:pos x="934" y="62"/>
                    </a:cxn>
                    <a:cxn ang="0">
                      <a:pos x="872" y="28"/>
                    </a:cxn>
                    <a:cxn ang="0">
                      <a:pos x="828" y="17"/>
                    </a:cxn>
                  </a:cxnLst>
                  <a:rect l="0" t="0" r="r" b="b"/>
                  <a:pathLst>
                    <a:path w="1027" h="321">
                      <a:moveTo>
                        <a:pt x="828" y="17"/>
                      </a:moveTo>
                      <a:lnTo>
                        <a:pt x="828" y="17"/>
                      </a:lnTo>
                      <a:lnTo>
                        <a:pt x="823" y="17"/>
                      </a:lnTo>
                      <a:lnTo>
                        <a:pt x="818" y="18"/>
                      </a:lnTo>
                      <a:lnTo>
                        <a:pt x="814" y="19"/>
                      </a:lnTo>
                      <a:lnTo>
                        <a:pt x="810" y="22"/>
                      </a:lnTo>
                      <a:lnTo>
                        <a:pt x="804" y="28"/>
                      </a:lnTo>
                      <a:lnTo>
                        <a:pt x="800" y="36"/>
                      </a:lnTo>
                      <a:lnTo>
                        <a:pt x="800" y="44"/>
                      </a:lnTo>
                      <a:lnTo>
                        <a:pt x="800" y="48"/>
                      </a:lnTo>
                      <a:lnTo>
                        <a:pt x="801" y="52"/>
                      </a:lnTo>
                      <a:lnTo>
                        <a:pt x="804" y="55"/>
                      </a:lnTo>
                      <a:lnTo>
                        <a:pt x="808" y="57"/>
                      </a:lnTo>
                      <a:lnTo>
                        <a:pt x="811" y="60"/>
                      </a:lnTo>
                      <a:lnTo>
                        <a:pt x="815" y="61"/>
                      </a:lnTo>
                      <a:lnTo>
                        <a:pt x="815" y="61"/>
                      </a:lnTo>
                      <a:lnTo>
                        <a:pt x="834" y="65"/>
                      </a:lnTo>
                      <a:lnTo>
                        <a:pt x="852" y="70"/>
                      </a:lnTo>
                      <a:lnTo>
                        <a:pt x="870" y="78"/>
                      </a:lnTo>
                      <a:lnTo>
                        <a:pt x="887" y="87"/>
                      </a:lnTo>
                      <a:lnTo>
                        <a:pt x="903" y="98"/>
                      </a:lnTo>
                      <a:lnTo>
                        <a:pt x="917" y="110"/>
                      </a:lnTo>
                      <a:lnTo>
                        <a:pt x="932" y="123"/>
                      </a:lnTo>
                      <a:lnTo>
                        <a:pt x="945" y="136"/>
                      </a:lnTo>
                      <a:lnTo>
                        <a:pt x="945" y="136"/>
                      </a:lnTo>
                      <a:lnTo>
                        <a:pt x="951" y="145"/>
                      </a:lnTo>
                      <a:lnTo>
                        <a:pt x="959" y="154"/>
                      </a:lnTo>
                      <a:lnTo>
                        <a:pt x="966" y="164"/>
                      </a:lnTo>
                      <a:lnTo>
                        <a:pt x="971" y="175"/>
                      </a:lnTo>
                      <a:lnTo>
                        <a:pt x="975" y="185"/>
                      </a:lnTo>
                      <a:lnTo>
                        <a:pt x="979" y="196"/>
                      </a:lnTo>
                      <a:lnTo>
                        <a:pt x="982" y="208"/>
                      </a:lnTo>
                      <a:lnTo>
                        <a:pt x="983" y="217"/>
                      </a:lnTo>
                      <a:lnTo>
                        <a:pt x="982" y="227"/>
                      </a:lnTo>
                      <a:lnTo>
                        <a:pt x="980" y="236"/>
                      </a:lnTo>
                      <a:lnTo>
                        <a:pt x="975" y="246"/>
                      </a:lnTo>
                      <a:lnTo>
                        <a:pt x="970" y="253"/>
                      </a:lnTo>
                      <a:lnTo>
                        <a:pt x="962" y="260"/>
                      </a:lnTo>
                      <a:lnTo>
                        <a:pt x="951" y="265"/>
                      </a:lnTo>
                      <a:lnTo>
                        <a:pt x="938" y="270"/>
                      </a:lnTo>
                      <a:lnTo>
                        <a:pt x="923" y="273"/>
                      </a:lnTo>
                      <a:lnTo>
                        <a:pt x="923" y="273"/>
                      </a:lnTo>
                      <a:lnTo>
                        <a:pt x="881" y="276"/>
                      </a:lnTo>
                      <a:lnTo>
                        <a:pt x="838" y="277"/>
                      </a:lnTo>
                      <a:lnTo>
                        <a:pt x="794" y="274"/>
                      </a:lnTo>
                      <a:lnTo>
                        <a:pt x="774" y="273"/>
                      </a:lnTo>
                      <a:lnTo>
                        <a:pt x="754" y="269"/>
                      </a:lnTo>
                      <a:lnTo>
                        <a:pt x="754" y="269"/>
                      </a:lnTo>
                      <a:lnTo>
                        <a:pt x="730" y="266"/>
                      </a:lnTo>
                      <a:lnTo>
                        <a:pt x="706" y="265"/>
                      </a:lnTo>
                      <a:lnTo>
                        <a:pt x="681" y="264"/>
                      </a:lnTo>
                      <a:lnTo>
                        <a:pt x="656" y="264"/>
                      </a:lnTo>
                      <a:lnTo>
                        <a:pt x="558" y="265"/>
                      </a:lnTo>
                      <a:lnTo>
                        <a:pt x="558" y="265"/>
                      </a:lnTo>
                      <a:lnTo>
                        <a:pt x="460" y="266"/>
                      </a:lnTo>
                      <a:lnTo>
                        <a:pt x="360" y="269"/>
                      </a:lnTo>
                      <a:lnTo>
                        <a:pt x="312" y="270"/>
                      </a:lnTo>
                      <a:lnTo>
                        <a:pt x="262" y="270"/>
                      </a:lnTo>
                      <a:lnTo>
                        <a:pt x="212" y="269"/>
                      </a:lnTo>
                      <a:lnTo>
                        <a:pt x="164" y="266"/>
                      </a:lnTo>
                      <a:lnTo>
                        <a:pt x="164" y="266"/>
                      </a:lnTo>
                      <a:lnTo>
                        <a:pt x="144" y="265"/>
                      </a:lnTo>
                      <a:lnTo>
                        <a:pt x="126" y="263"/>
                      </a:lnTo>
                      <a:lnTo>
                        <a:pt x="88" y="255"/>
                      </a:lnTo>
                      <a:lnTo>
                        <a:pt x="88" y="255"/>
                      </a:lnTo>
                      <a:lnTo>
                        <a:pt x="79" y="252"/>
                      </a:lnTo>
                      <a:lnTo>
                        <a:pt x="72" y="249"/>
                      </a:lnTo>
                      <a:lnTo>
                        <a:pt x="66" y="246"/>
                      </a:lnTo>
                      <a:lnTo>
                        <a:pt x="61" y="240"/>
                      </a:lnTo>
                      <a:lnTo>
                        <a:pt x="57" y="234"/>
                      </a:lnTo>
                      <a:lnTo>
                        <a:pt x="54" y="229"/>
                      </a:lnTo>
                      <a:lnTo>
                        <a:pt x="53" y="221"/>
                      </a:lnTo>
                      <a:lnTo>
                        <a:pt x="51" y="214"/>
                      </a:lnTo>
                      <a:lnTo>
                        <a:pt x="50" y="198"/>
                      </a:lnTo>
                      <a:lnTo>
                        <a:pt x="53" y="183"/>
                      </a:lnTo>
                      <a:lnTo>
                        <a:pt x="55" y="168"/>
                      </a:lnTo>
                      <a:lnTo>
                        <a:pt x="59" y="154"/>
                      </a:lnTo>
                      <a:lnTo>
                        <a:pt x="59" y="154"/>
                      </a:lnTo>
                      <a:lnTo>
                        <a:pt x="62" y="144"/>
                      </a:lnTo>
                      <a:lnTo>
                        <a:pt x="67" y="133"/>
                      </a:lnTo>
                      <a:lnTo>
                        <a:pt x="72" y="124"/>
                      </a:lnTo>
                      <a:lnTo>
                        <a:pt x="79" y="115"/>
                      </a:lnTo>
                      <a:lnTo>
                        <a:pt x="85" y="106"/>
                      </a:lnTo>
                      <a:lnTo>
                        <a:pt x="95" y="96"/>
                      </a:lnTo>
                      <a:lnTo>
                        <a:pt x="113" y="81"/>
                      </a:lnTo>
                      <a:lnTo>
                        <a:pt x="133" y="68"/>
                      </a:lnTo>
                      <a:lnTo>
                        <a:pt x="153" y="56"/>
                      </a:lnTo>
                      <a:lnTo>
                        <a:pt x="174" y="48"/>
                      </a:lnTo>
                      <a:lnTo>
                        <a:pt x="185" y="45"/>
                      </a:lnTo>
                      <a:lnTo>
                        <a:pt x="194" y="44"/>
                      </a:lnTo>
                      <a:lnTo>
                        <a:pt x="194" y="44"/>
                      </a:lnTo>
                      <a:lnTo>
                        <a:pt x="199" y="43"/>
                      </a:lnTo>
                      <a:lnTo>
                        <a:pt x="203" y="40"/>
                      </a:lnTo>
                      <a:lnTo>
                        <a:pt x="206" y="38"/>
                      </a:lnTo>
                      <a:lnTo>
                        <a:pt x="208" y="35"/>
                      </a:lnTo>
                      <a:lnTo>
                        <a:pt x="210" y="31"/>
                      </a:lnTo>
                      <a:lnTo>
                        <a:pt x="211" y="27"/>
                      </a:lnTo>
                      <a:lnTo>
                        <a:pt x="210" y="19"/>
                      </a:lnTo>
                      <a:lnTo>
                        <a:pt x="206" y="11"/>
                      </a:lnTo>
                      <a:lnTo>
                        <a:pt x="201" y="5"/>
                      </a:lnTo>
                      <a:lnTo>
                        <a:pt x="197" y="2"/>
                      </a:lnTo>
                      <a:lnTo>
                        <a:pt x="193" y="1"/>
                      </a:lnTo>
                      <a:lnTo>
                        <a:pt x="188" y="0"/>
                      </a:lnTo>
                      <a:lnTo>
                        <a:pt x="182" y="0"/>
                      </a:lnTo>
                      <a:lnTo>
                        <a:pt x="182" y="0"/>
                      </a:lnTo>
                      <a:lnTo>
                        <a:pt x="161" y="5"/>
                      </a:lnTo>
                      <a:lnTo>
                        <a:pt x="142" y="11"/>
                      </a:lnTo>
                      <a:lnTo>
                        <a:pt x="121" y="22"/>
                      </a:lnTo>
                      <a:lnTo>
                        <a:pt x="101" y="35"/>
                      </a:lnTo>
                      <a:lnTo>
                        <a:pt x="82" y="49"/>
                      </a:lnTo>
                      <a:lnTo>
                        <a:pt x="63" y="66"/>
                      </a:lnTo>
                      <a:lnTo>
                        <a:pt x="48" y="83"/>
                      </a:lnTo>
                      <a:lnTo>
                        <a:pt x="33" y="103"/>
                      </a:lnTo>
                      <a:lnTo>
                        <a:pt x="21" y="124"/>
                      </a:lnTo>
                      <a:lnTo>
                        <a:pt x="11" y="145"/>
                      </a:lnTo>
                      <a:lnTo>
                        <a:pt x="7" y="157"/>
                      </a:lnTo>
                      <a:lnTo>
                        <a:pt x="4" y="167"/>
                      </a:lnTo>
                      <a:lnTo>
                        <a:pt x="3" y="178"/>
                      </a:lnTo>
                      <a:lnTo>
                        <a:pt x="2" y="189"/>
                      </a:lnTo>
                      <a:lnTo>
                        <a:pt x="0" y="200"/>
                      </a:lnTo>
                      <a:lnTo>
                        <a:pt x="2" y="210"/>
                      </a:lnTo>
                      <a:lnTo>
                        <a:pt x="3" y="222"/>
                      </a:lnTo>
                      <a:lnTo>
                        <a:pt x="6" y="232"/>
                      </a:lnTo>
                      <a:lnTo>
                        <a:pt x="10" y="243"/>
                      </a:lnTo>
                      <a:lnTo>
                        <a:pt x="15" y="253"/>
                      </a:lnTo>
                      <a:lnTo>
                        <a:pt x="21" y="264"/>
                      </a:lnTo>
                      <a:lnTo>
                        <a:pt x="28" y="273"/>
                      </a:lnTo>
                      <a:lnTo>
                        <a:pt x="28" y="273"/>
                      </a:lnTo>
                      <a:lnTo>
                        <a:pt x="36" y="281"/>
                      </a:lnTo>
                      <a:lnTo>
                        <a:pt x="45" y="289"/>
                      </a:lnTo>
                      <a:lnTo>
                        <a:pt x="55" y="294"/>
                      </a:lnTo>
                      <a:lnTo>
                        <a:pt x="67" y="299"/>
                      </a:lnTo>
                      <a:lnTo>
                        <a:pt x="80" y="303"/>
                      </a:lnTo>
                      <a:lnTo>
                        <a:pt x="93" y="306"/>
                      </a:lnTo>
                      <a:lnTo>
                        <a:pt x="121" y="311"/>
                      </a:lnTo>
                      <a:lnTo>
                        <a:pt x="148" y="314"/>
                      </a:lnTo>
                      <a:lnTo>
                        <a:pt x="176" y="315"/>
                      </a:lnTo>
                      <a:lnTo>
                        <a:pt x="223" y="315"/>
                      </a:lnTo>
                      <a:lnTo>
                        <a:pt x="223" y="315"/>
                      </a:lnTo>
                      <a:lnTo>
                        <a:pt x="301" y="315"/>
                      </a:lnTo>
                      <a:lnTo>
                        <a:pt x="380" y="314"/>
                      </a:lnTo>
                      <a:lnTo>
                        <a:pt x="535" y="311"/>
                      </a:lnTo>
                      <a:lnTo>
                        <a:pt x="535" y="311"/>
                      </a:lnTo>
                      <a:lnTo>
                        <a:pt x="605" y="311"/>
                      </a:lnTo>
                      <a:lnTo>
                        <a:pt x="674" y="315"/>
                      </a:lnTo>
                      <a:lnTo>
                        <a:pt x="742" y="317"/>
                      </a:lnTo>
                      <a:lnTo>
                        <a:pt x="810" y="319"/>
                      </a:lnTo>
                      <a:lnTo>
                        <a:pt x="810" y="319"/>
                      </a:lnTo>
                      <a:lnTo>
                        <a:pt x="832" y="319"/>
                      </a:lnTo>
                      <a:lnTo>
                        <a:pt x="857" y="321"/>
                      </a:lnTo>
                      <a:lnTo>
                        <a:pt x="886" y="321"/>
                      </a:lnTo>
                      <a:lnTo>
                        <a:pt x="915" y="321"/>
                      </a:lnTo>
                      <a:lnTo>
                        <a:pt x="929" y="320"/>
                      </a:lnTo>
                      <a:lnTo>
                        <a:pt x="944" y="319"/>
                      </a:lnTo>
                      <a:lnTo>
                        <a:pt x="957" y="316"/>
                      </a:lnTo>
                      <a:lnTo>
                        <a:pt x="970" y="312"/>
                      </a:lnTo>
                      <a:lnTo>
                        <a:pt x="982" y="307"/>
                      </a:lnTo>
                      <a:lnTo>
                        <a:pt x="992" y="302"/>
                      </a:lnTo>
                      <a:lnTo>
                        <a:pt x="1000" y="294"/>
                      </a:lnTo>
                      <a:lnTo>
                        <a:pt x="1008" y="285"/>
                      </a:lnTo>
                      <a:lnTo>
                        <a:pt x="1008" y="285"/>
                      </a:lnTo>
                      <a:lnTo>
                        <a:pt x="1013" y="273"/>
                      </a:lnTo>
                      <a:lnTo>
                        <a:pt x="1018" y="263"/>
                      </a:lnTo>
                      <a:lnTo>
                        <a:pt x="1022" y="251"/>
                      </a:lnTo>
                      <a:lnTo>
                        <a:pt x="1025" y="240"/>
                      </a:lnTo>
                      <a:lnTo>
                        <a:pt x="1027" y="229"/>
                      </a:lnTo>
                      <a:lnTo>
                        <a:pt x="1027" y="218"/>
                      </a:lnTo>
                      <a:lnTo>
                        <a:pt x="1027" y="206"/>
                      </a:lnTo>
                      <a:lnTo>
                        <a:pt x="1026" y="196"/>
                      </a:lnTo>
                      <a:lnTo>
                        <a:pt x="1023" y="184"/>
                      </a:lnTo>
                      <a:lnTo>
                        <a:pt x="1021" y="174"/>
                      </a:lnTo>
                      <a:lnTo>
                        <a:pt x="1013" y="153"/>
                      </a:lnTo>
                      <a:lnTo>
                        <a:pt x="1001" y="132"/>
                      </a:lnTo>
                      <a:lnTo>
                        <a:pt x="988" y="113"/>
                      </a:lnTo>
                      <a:lnTo>
                        <a:pt x="972" y="95"/>
                      </a:lnTo>
                      <a:lnTo>
                        <a:pt x="954" y="78"/>
                      </a:lnTo>
                      <a:lnTo>
                        <a:pt x="934" y="62"/>
                      </a:lnTo>
                      <a:lnTo>
                        <a:pt x="915" y="49"/>
                      </a:lnTo>
                      <a:lnTo>
                        <a:pt x="894" y="38"/>
                      </a:lnTo>
                      <a:lnTo>
                        <a:pt x="872" y="28"/>
                      </a:lnTo>
                      <a:lnTo>
                        <a:pt x="849" y="22"/>
                      </a:lnTo>
                      <a:lnTo>
                        <a:pt x="828" y="17"/>
                      </a:lnTo>
                      <a:lnTo>
                        <a:pt x="828" y="17"/>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7" name="Freeform 662">
                  <a:extLst>
                    <a:ext uri="{FF2B5EF4-FFF2-40B4-BE49-F238E27FC236}">
                      <a16:creationId xmlns:a16="http://schemas.microsoft.com/office/drawing/2014/main" id="{95333AA9-DC90-4131-A7D9-323CD7D8511B}"/>
                    </a:ext>
                  </a:extLst>
                </p:cNvPr>
                <p:cNvSpPr/>
                <p:nvPr/>
              </p:nvSpPr>
              <p:spPr bwMode="auto">
                <a:xfrm>
                  <a:off x="4217988" y="2563813"/>
                  <a:ext cx="268288" cy="23813"/>
                </a:xfrm>
                <a:custGeom>
                  <a:avLst/>
                  <a:gdLst/>
                  <a:ahLst/>
                  <a:cxnLst>
                    <a:cxn ang="0">
                      <a:pos x="661" y="11"/>
                    </a:cxn>
                    <a:cxn ang="0">
                      <a:pos x="661" y="11"/>
                    </a:cxn>
                    <a:cxn ang="0">
                      <a:pos x="646" y="6"/>
                    </a:cxn>
                    <a:cxn ang="0">
                      <a:pos x="630" y="4"/>
                    </a:cxn>
                    <a:cxn ang="0">
                      <a:pos x="614" y="2"/>
                    </a:cxn>
                    <a:cxn ang="0">
                      <a:pos x="597" y="2"/>
                    </a:cxn>
                    <a:cxn ang="0">
                      <a:pos x="563" y="4"/>
                    </a:cxn>
                    <a:cxn ang="0">
                      <a:pos x="532" y="5"/>
                    </a:cxn>
                    <a:cxn ang="0">
                      <a:pos x="532" y="5"/>
                    </a:cxn>
                    <a:cxn ang="0">
                      <a:pos x="491" y="4"/>
                    </a:cxn>
                    <a:cxn ang="0">
                      <a:pos x="452" y="2"/>
                    </a:cxn>
                    <a:cxn ang="0">
                      <a:pos x="413" y="0"/>
                    </a:cxn>
                    <a:cxn ang="0">
                      <a:pos x="372" y="0"/>
                    </a:cxn>
                    <a:cxn ang="0">
                      <a:pos x="22" y="0"/>
                    </a:cxn>
                    <a:cxn ang="0">
                      <a:pos x="22" y="0"/>
                    </a:cxn>
                    <a:cxn ang="0">
                      <a:pos x="17" y="0"/>
                    </a:cxn>
                    <a:cxn ang="0">
                      <a:pos x="11" y="1"/>
                    </a:cxn>
                    <a:cxn ang="0">
                      <a:pos x="7" y="4"/>
                    </a:cxn>
                    <a:cxn ang="0">
                      <a:pos x="5" y="6"/>
                    </a:cxn>
                    <a:cxn ang="0">
                      <a:pos x="2" y="10"/>
                    </a:cxn>
                    <a:cxn ang="0">
                      <a:pos x="1" y="14"/>
                    </a:cxn>
                    <a:cxn ang="0">
                      <a:pos x="0" y="22"/>
                    </a:cxn>
                    <a:cxn ang="0">
                      <a:pos x="1" y="30"/>
                    </a:cxn>
                    <a:cxn ang="0">
                      <a:pos x="2" y="34"/>
                    </a:cxn>
                    <a:cxn ang="0">
                      <a:pos x="5" y="38"/>
                    </a:cxn>
                    <a:cxn ang="0">
                      <a:pos x="7" y="40"/>
                    </a:cxn>
                    <a:cxn ang="0">
                      <a:pos x="11" y="43"/>
                    </a:cxn>
                    <a:cxn ang="0">
                      <a:pos x="17" y="44"/>
                    </a:cxn>
                    <a:cxn ang="0">
                      <a:pos x="22" y="44"/>
                    </a:cxn>
                    <a:cxn ang="0">
                      <a:pos x="354" y="44"/>
                    </a:cxn>
                    <a:cxn ang="0">
                      <a:pos x="354" y="44"/>
                    </a:cxn>
                    <a:cxn ang="0">
                      <a:pos x="389" y="45"/>
                    </a:cxn>
                    <a:cxn ang="0">
                      <a:pos x="425" y="48"/>
                    </a:cxn>
                    <a:cxn ang="0">
                      <a:pos x="460" y="51"/>
                    </a:cxn>
                    <a:cxn ang="0">
                      <a:pos x="477" y="51"/>
                    </a:cxn>
                    <a:cxn ang="0">
                      <a:pos x="495" y="51"/>
                    </a:cxn>
                    <a:cxn ang="0">
                      <a:pos x="495" y="51"/>
                    </a:cxn>
                    <a:cxn ang="0">
                      <a:pos x="532" y="48"/>
                    </a:cxn>
                    <a:cxn ang="0">
                      <a:pos x="574" y="45"/>
                    </a:cxn>
                    <a:cxn ang="0">
                      <a:pos x="593" y="45"/>
                    </a:cxn>
                    <a:cxn ang="0">
                      <a:pos x="614" y="47"/>
                    </a:cxn>
                    <a:cxn ang="0">
                      <a:pos x="633" y="51"/>
                    </a:cxn>
                    <a:cxn ang="0">
                      <a:pos x="648" y="56"/>
                    </a:cxn>
                    <a:cxn ang="0">
                      <a:pos x="648" y="56"/>
                    </a:cxn>
                    <a:cxn ang="0">
                      <a:pos x="654" y="57"/>
                    </a:cxn>
                    <a:cxn ang="0">
                      <a:pos x="659" y="57"/>
                    </a:cxn>
                    <a:cxn ang="0">
                      <a:pos x="663" y="56"/>
                    </a:cxn>
                    <a:cxn ang="0">
                      <a:pos x="667" y="55"/>
                    </a:cxn>
                    <a:cxn ang="0">
                      <a:pos x="669" y="52"/>
                    </a:cxn>
                    <a:cxn ang="0">
                      <a:pos x="672" y="49"/>
                    </a:cxn>
                    <a:cxn ang="0">
                      <a:pos x="676" y="42"/>
                    </a:cxn>
                    <a:cxn ang="0">
                      <a:pos x="676" y="34"/>
                    </a:cxn>
                    <a:cxn ang="0">
                      <a:pos x="675" y="25"/>
                    </a:cxn>
                    <a:cxn ang="0">
                      <a:pos x="672" y="21"/>
                    </a:cxn>
                    <a:cxn ang="0">
                      <a:pos x="669" y="17"/>
                    </a:cxn>
                    <a:cxn ang="0">
                      <a:pos x="665" y="14"/>
                    </a:cxn>
                    <a:cxn ang="0">
                      <a:pos x="661" y="11"/>
                    </a:cxn>
                    <a:cxn ang="0">
                      <a:pos x="661" y="11"/>
                    </a:cxn>
                  </a:cxnLst>
                  <a:rect l="0" t="0" r="r" b="b"/>
                  <a:pathLst>
                    <a:path w="676" h="57">
                      <a:moveTo>
                        <a:pt x="661" y="11"/>
                      </a:moveTo>
                      <a:lnTo>
                        <a:pt x="661" y="11"/>
                      </a:lnTo>
                      <a:lnTo>
                        <a:pt x="646" y="6"/>
                      </a:lnTo>
                      <a:lnTo>
                        <a:pt x="630" y="4"/>
                      </a:lnTo>
                      <a:lnTo>
                        <a:pt x="614" y="2"/>
                      </a:lnTo>
                      <a:lnTo>
                        <a:pt x="597" y="2"/>
                      </a:lnTo>
                      <a:lnTo>
                        <a:pt x="563" y="4"/>
                      </a:lnTo>
                      <a:lnTo>
                        <a:pt x="532" y="5"/>
                      </a:lnTo>
                      <a:lnTo>
                        <a:pt x="532" y="5"/>
                      </a:lnTo>
                      <a:lnTo>
                        <a:pt x="491" y="4"/>
                      </a:lnTo>
                      <a:lnTo>
                        <a:pt x="452" y="2"/>
                      </a:lnTo>
                      <a:lnTo>
                        <a:pt x="413" y="0"/>
                      </a:lnTo>
                      <a:lnTo>
                        <a:pt x="372" y="0"/>
                      </a:lnTo>
                      <a:lnTo>
                        <a:pt x="22" y="0"/>
                      </a:lnTo>
                      <a:lnTo>
                        <a:pt x="22" y="0"/>
                      </a:lnTo>
                      <a:lnTo>
                        <a:pt x="17" y="0"/>
                      </a:lnTo>
                      <a:lnTo>
                        <a:pt x="11" y="1"/>
                      </a:lnTo>
                      <a:lnTo>
                        <a:pt x="7" y="4"/>
                      </a:lnTo>
                      <a:lnTo>
                        <a:pt x="5" y="6"/>
                      </a:lnTo>
                      <a:lnTo>
                        <a:pt x="2" y="10"/>
                      </a:lnTo>
                      <a:lnTo>
                        <a:pt x="1" y="14"/>
                      </a:lnTo>
                      <a:lnTo>
                        <a:pt x="0" y="22"/>
                      </a:lnTo>
                      <a:lnTo>
                        <a:pt x="1" y="30"/>
                      </a:lnTo>
                      <a:lnTo>
                        <a:pt x="2" y="34"/>
                      </a:lnTo>
                      <a:lnTo>
                        <a:pt x="5" y="38"/>
                      </a:lnTo>
                      <a:lnTo>
                        <a:pt x="7" y="40"/>
                      </a:lnTo>
                      <a:lnTo>
                        <a:pt x="11" y="43"/>
                      </a:lnTo>
                      <a:lnTo>
                        <a:pt x="17" y="44"/>
                      </a:lnTo>
                      <a:lnTo>
                        <a:pt x="22" y="44"/>
                      </a:lnTo>
                      <a:lnTo>
                        <a:pt x="354" y="44"/>
                      </a:lnTo>
                      <a:lnTo>
                        <a:pt x="354" y="44"/>
                      </a:lnTo>
                      <a:lnTo>
                        <a:pt x="389" y="45"/>
                      </a:lnTo>
                      <a:lnTo>
                        <a:pt x="425" y="48"/>
                      </a:lnTo>
                      <a:lnTo>
                        <a:pt x="460" y="51"/>
                      </a:lnTo>
                      <a:lnTo>
                        <a:pt x="477" y="51"/>
                      </a:lnTo>
                      <a:lnTo>
                        <a:pt x="495" y="51"/>
                      </a:lnTo>
                      <a:lnTo>
                        <a:pt x="495" y="51"/>
                      </a:lnTo>
                      <a:lnTo>
                        <a:pt x="532" y="48"/>
                      </a:lnTo>
                      <a:lnTo>
                        <a:pt x="574" y="45"/>
                      </a:lnTo>
                      <a:lnTo>
                        <a:pt x="593" y="45"/>
                      </a:lnTo>
                      <a:lnTo>
                        <a:pt x="614" y="47"/>
                      </a:lnTo>
                      <a:lnTo>
                        <a:pt x="633" y="51"/>
                      </a:lnTo>
                      <a:lnTo>
                        <a:pt x="648" y="56"/>
                      </a:lnTo>
                      <a:lnTo>
                        <a:pt x="648" y="56"/>
                      </a:lnTo>
                      <a:lnTo>
                        <a:pt x="654" y="57"/>
                      </a:lnTo>
                      <a:lnTo>
                        <a:pt x="659" y="57"/>
                      </a:lnTo>
                      <a:lnTo>
                        <a:pt x="663" y="56"/>
                      </a:lnTo>
                      <a:lnTo>
                        <a:pt x="667" y="55"/>
                      </a:lnTo>
                      <a:lnTo>
                        <a:pt x="669" y="52"/>
                      </a:lnTo>
                      <a:lnTo>
                        <a:pt x="672" y="49"/>
                      </a:lnTo>
                      <a:lnTo>
                        <a:pt x="676" y="42"/>
                      </a:lnTo>
                      <a:lnTo>
                        <a:pt x="676" y="34"/>
                      </a:lnTo>
                      <a:lnTo>
                        <a:pt x="675" y="25"/>
                      </a:lnTo>
                      <a:lnTo>
                        <a:pt x="672" y="21"/>
                      </a:lnTo>
                      <a:lnTo>
                        <a:pt x="669" y="17"/>
                      </a:lnTo>
                      <a:lnTo>
                        <a:pt x="665" y="14"/>
                      </a:lnTo>
                      <a:lnTo>
                        <a:pt x="661" y="11"/>
                      </a:lnTo>
                      <a:lnTo>
                        <a:pt x="661" y="1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8" name="Freeform 663">
                  <a:extLst>
                    <a:ext uri="{FF2B5EF4-FFF2-40B4-BE49-F238E27FC236}">
                      <a16:creationId xmlns:a16="http://schemas.microsoft.com/office/drawing/2014/main" id="{3B35AAD0-F9D0-4496-9AE1-0F2DE7CB0A23}"/>
                    </a:ext>
                  </a:extLst>
                </p:cNvPr>
                <p:cNvSpPr/>
                <p:nvPr/>
              </p:nvSpPr>
              <p:spPr bwMode="auto">
                <a:xfrm>
                  <a:off x="4152901" y="2667000"/>
                  <a:ext cx="404813" cy="69850"/>
                </a:xfrm>
                <a:custGeom>
                  <a:avLst/>
                  <a:gdLst/>
                  <a:ahLst/>
                  <a:cxnLst>
                    <a:cxn ang="0">
                      <a:pos x="967" y="13"/>
                    </a:cxn>
                    <a:cxn ang="0">
                      <a:pos x="952" y="13"/>
                    </a:cxn>
                    <a:cxn ang="0">
                      <a:pos x="941" y="25"/>
                    </a:cxn>
                    <a:cxn ang="0">
                      <a:pos x="937" y="41"/>
                    </a:cxn>
                    <a:cxn ang="0">
                      <a:pos x="945" y="51"/>
                    </a:cxn>
                    <a:cxn ang="0">
                      <a:pos x="955" y="58"/>
                    </a:cxn>
                    <a:cxn ang="0">
                      <a:pos x="968" y="72"/>
                    </a:cxn>
                    <a:cxn ang="0">
                      <a:pos x="972" y="88"/>
                    </a:cxn>
                    <a:cxn ang="0">
                      <a:pos x="968" y="103"/>
                    </a:cxn>
                    <a:cxn ang="0">
                      <a:pos x="954" y="115"/>
                    </a:cxn>
                    <a:cxn ang="0">
                      <a:pos x="931" y="122"/>
                    </a:cxn>
                    <a:cxn ang="0">
                      <a:pos x="874" y="122"/>
                    </a:cxn>
                    <a:cxn ang="0">
                      <a:pos x="815" y="123"/>
                    </a:cxn>
                    <a:cxn ang="0">
                      <a:pos x="725" y="128"/>
                    </a:cxn>
                    <a:cxn ang="0">
                      <a:pos x="563" y="127"/>
                    </a:cxn>
                    <a:cxn ang="0">
                      <a:pos x="437" y="126"/>
                    </a:cxn>
                    <a:cxn ang="0">
                      <a:pos x="256" y="122"/>
                    </a:cxn>
                    <a:cxn ang="0">
                      <a:pos x="216" y="120"/>
                    </a:cxn>
                    <a:cxn ang="0">
                      <a:pos x="174" y="118"/>
                    </a:cxn>
                    <a:cxn ang="0">
                      <a:pos x="123" y="119"/>
                    </a:cxn>
                    <a:cxn ang="0">
                      <a:pos x="67" y="106"/>
                    </a:cxn>
                    <a:cxn ang="0">
                      <a:pos x="47" y="84"/>
                    </a:cxn>
                    <a:cxn ang="0">
                      <a:pos x="47" y="71"/>
                    </a:cxn>
                    <a:cxn ang="0">
                      <a:pos x="58" y="54"/>
                    </a:cxn>
                    <a:cxn ang="0">
                      <a:pos x="75" y="44"/>
                    </a:cxn>
                    <a:cxn ang="0">
                      <a:pos x="85" y="38"/>
                    </a:cxn>
                    <a:cxn ang="0">
                      <a:pos x="92" y="21"/>
                    </a:cxn>
                    <a:cxn ang="0">
                      <a:pos x="85" y="7"/>
                    </a:cxn>
                    <a:cxn ang="0">
                      <a:pos x="75" y="0"/>
                    </a:cxn>
                    <a:cxn ang="0">
                      <a:pos x="52" y="1"/>
                    </a:cxn>
                    <a:cxn ang="0">
                      <a:pos x="17" y="20"/>
                    </a:cxn>
                    <a:cxn ang="0">
                      <a:pos x="1" y="55"/>
                    </a:cxn>
                    <a:cxn ang="0">
                      <a:pos x="1" y="82"/>
                    </a:cxn>
                    <a:cxn ang="0">
                      <a:pos x="5" y="109"/>
                    </a:cxn>
                    <a:cxn ang="0">
                      <a:pos x="17" y="129"/>
                    </a:cxn>
                    <a:cxn ang="0">
                      <a:pos x="35" y="144"/>
                    </a:cxn>
                    <a:cxn ang="0">
                      <a:pos x="85" y="161"/>
                    </a:cxn>
                    <a:cxn ang="0">
                      <a:pos x="165" y="166"/>
                    </a:cxn>
                    <a:cxn ang="0">
                      <a:pos x="243" y="167"/>
                    </a:cxn>
                    <a:cxn ang="0">
                      <a:pos x="402" y="173"/>
                    </a:cxn>
                    <a:cxn ang="0">
                      <a:pos x="509" y="171"/>
                    </a:cxn>
                    <a:cxn ang="0">
                      <a:pos x="648" y="173"/>
                    </a:cxn>
                    <a:cxn ang="0">
                      <a:pos x="704" y="178"/>
                    </a:cxn>
                    <a:cxn ang="0">
                      <a:pos x="795" y="175"/>
                    </a:cxn>
                    <a:cxn ang="0">
                      <a:pos x="918" y="167"/>
                    </a:cxn>
                    <a:cxn ang="0">
                      <a:pos x="951" y="165"/>
                    </a:cxn>
                    <a:cxn ang="0">
                      <a:pos x="989" y="148"/>
                    </a:cxn>
                    <a:cxn ang="0">
                      <a:pos x="1018" y="110"/>
                    </a:cxn>
                    <a:cxn ang="0">
                      <a:pos x="1022" y="97"/>
                    </a:cxn>
                    <a:cxn ang="0">
                      <a:pos x="1020" y="76"/>
                    </a:cxn>
                    <a:cxn ang="0">
                      <a:pos x="1003" y="42"/>
                    </a:cxn>
                    <a:cxn ang="0">
                      <a:pos x="972" y="14"/>
                    </a:cxn>
                  </a:cxnLst>
                  <a:rect l="0" t="0" r="r" b="b"/>
                  <a:pathLst>
                    <a:path w="1023" h="178">
                      <a:moveTo>
                        <a:pt x="972" y="14"/>
                      </a:moveTo>
                      <a:lnTo>
                        <a:pt x="972" y="14"/>
                      </a:lnTo>
                      <a:lnTo>
                        <a:pt x="967" y="13"/>
                      </a:lnTo>
                      <a:lnTo>
                        <a:pt x="962" y="12"/>
                      </a:lnTo>
                      <a:lnTo>
                        <a:pt x="958" y="12"/>
                      </a:lnTo>
                      <a:lnTo>
                        <a:pt x="952" y="13"/>
                      </a:lnTo>
                      <a:lnTo>
                        <a:pt x="948" y="16"/>
                      </a:lnTo>
                      <a:lnTo>
                        <a:pt x="946" y="18"/>
                      </a:lnTo>
                      <a:lnTo>
                        <a:pt x="941" y="25"/>
                      </a:lnTo>
                      <a:lnTo>
                        <a:pt x="937" y="33"/>
                      </a:lnTo>
                      <a:lnTo>
                        <a:pt x="937" y="37"/>
                      </a:lnTo>
                      <a:lnTo>
                        <a:pt x="937" y="41"/>
                      </a:lnTo>
                      <a:lnTo>
                        <a:pt x="938" y="44"/>
                      </a:lnTo>
                      <a:lnTo>
                        <a:pt x="941" y="48"/>
                      </a:lnTo>
                      <a:lnTo>
                        <a:pt x="945" y="51"/>
                      </a:lnTo>
                      <a:lnTo>
                        <a:pt x="948" y="54"/>
                      </a:lnTo>
                      <a:lnTo>
                        <a:pt x="948" y="54"/>
                      </a:lnTo>
                      <a:lnTo>
                        <a:pt x="955" y="58"/>
                      </a:lnTo>
                      <a:lnTo>
                        <a:pt x="960" y="61"/>
                      </a:lnTo>
                      <a:lnTo>
                        <a:pt x="964" y="67"/>
                      </a:lnTo>
                      <a:lnTo>
                        <a:pt x="968" y="72"/>
                      </a:lnTo>
                      <a:lnTo>
                        <a:pt x="971" y="77"/>
                      </a:lnTo>
                      <a:lnTo>
                        <a:pt x="972" y="82"/>
                      </a:lnTo>
                      <a:lnTo>
                        <a:pt x="972" y="88"/>
                      </a:lnTo>
                      <a:lnTo>
                        <a:pt x="972" y="93"/>
                      </a:lnTo>
                      <a:lnTo>
                        <a:pt x="971" y="98"/>
                      </a:lnTo>
                      <a:lnTo>
                        <a:pt x="968" y="103"/>
                      </a:lnTo>
                      <a:lnTo>
                        <a:pt x="964" y="109"/>
                      </a:lnTo>
                      <a:lnTo>
                        <a:pt x="959" y="112"/>
                      </a:lnTo>
                      <a:lnTo>
                        <a:pt x="954" y="115"/>
                      </a:lnTo>
                      <a:lnTo>
                        <a:pt x="947" y="119"/>
                      </a:lnTo>
                      <a:lnTo>
                        <a:pt x="939" y="120"/>
                      </a:lnTo>
                      <a:lnTo>
                        <a:pt x="931" y="122"/>
                      </a:lnTo>
                      <a:lnTo>
                        <a:pt x="931" y="122"/>
                      </a:lnTo>
                      <a:lnTo>
                        <a:pt x="903" y="122"/>
                      </a:lnTo>
                      <a:lnTo>
                        <a:pt x="874" y="122"/>
                      </a:lnTo>
                      <a:lnTo>
                        <a:pt x="874" y="122"/>
                      </a:lnTo>
                      <a:lnTo>
                        <a:pt x="844" y="122"/>
                      </a:lnTo>
                      <a:lnTo>
                        <a:pt x="815" y="123"/>
                      </a:lnTo>
                      <a:lnTo>
                        <a:pt x="757" y="127"/>
                      </a:lnTo>
                      <a:lnTo>
                        <a:pt x="757" y="127"/>
                      </a:lnTo>
                      <a:lnTo>
                        <a:pt x="725" y="128"/>
                      </a:lnTo>
                      <a:lnTo>
                        <a:pt x="692" y="129"/>
                      </a:lnTo>
                      <a:lnTo>
                        <a:pt x="627" y="128"/>
                      </a:lnTo>
                      <a:lnTo>
                        <a:pt x="563" y="127"/>
                      </a:lnTo>
                      <a:lnTo>
                        <a:pt x="497" y="126"/>
                      </a:lnTo>
                      <a:lnTo>
                        <a:pt x="497" y="126"/>
                      </a:lnTo>
                      <a:lnTo>
                        <a:pt x="437" y="126"/>
                      </a:lnTo>
                      <a:lnTo>
                        <a:pt x="377" y="124"/>
                      </a:lnTo>
                      <a:lnTo>
                        <a:pt x="317" y="123"/>
                      </a:lnTo>
                      <a:lnTo>
                        <a:pt x="256" y="122"/>
                      </a:lnTo>
                      <a:lnTo>
                        <a:pt x="256" y="122"/>
                      </a:lnTo>
                      <a:lnTo>
                        <a:pt x="236" y="122"/>
                      </a:lnTo>
                      <a:lnTo>
                        <a:pt x="216" y="120"/>
                      </a:lnTo>
                      <a:lnTo>
                        <a:pt x="195" y="119"/>
                      </a:lnTo>
                      <a:lnTo>
                        <a:pt x="174" y="118"/>
                      </a:lnTo>
                      <a:lnTo>
                        <a:pt x="174" y="118"/>
                      </a:lnTo>
                      <a:lnTo>
                        <a:pt x="149" y="119"/>
                      </a:lnTo>
                      <a:lnTo>
                        <a:pt x="123" y="119"/>
                      </a:lnTo>
                      <a:lnTo>
                        <a:pt x="123" y="119"/>
                      </a:lnTo>
                      <a:lnTo>
                        <a:pt x="81" y="114"/>
                      </a:lnTo>
                      <a:lnTo>
                        <a:pt x="81" y="114"/>
                      </a:lnTo>
                      <a:lnTo>
                        <a:pt x="67" y="106"/>
                      </a:lnTo>
                      <a:lnTo>
                        <a:pt x="56" y="97"/>
                      </a:lnTo>
                      <a:lnTo>
                        <a:pt x="50" y="88"/>
                      </a:lnTo>
                      <a:lnTo>
                        <a:pt x="47" y="84"/>
                      </a:lnTo>
                      <a:lnTo>
                        <a:pt x="46" y="80"/>
                      </a:lnTo>
                      <a:lnTo>
                        <a:pt x="46" y="76"/>
                      </a:lnTo>
                      <a:lnTo>
                        <a:pt x="47" y="71"/>
                      </a:lnTo>
                      <a:lnTo>
                        <a:pt x="48" y="67"/>
                      </a:lnTo>
                      <a:lnTo>
                        <a:pt x="51" y="63"/>
                      </a:lnTo>
                      <a:lnTo>
                        <a:pt x="58" y="54"/>
                      </a:lnTo>
                      <a:lnTo>
                        <a:pt x="69" y="46"/>
                      </a:lnTo>
                      <a:lnTo>
                        <a:pt x="69" y="46"/>
                      </a:lnTo>
                      <a:lnTo>
                        <a:pt x="75" y="44"/>
                      </a:lnTo>
                      <a:lnTo>
                        <a:pt x="79" y="43"/>
                      </a:lnTo>
                      <a:lnTo>
                        <a:pt x="82" y="41"/>
                      </a:lnTo>
                      <a:lnTo>
                        <a:pt x="85" y="38"/>
                      </a:lnTo>
                      <a:lnTo>
                        <a:pt x="88" y="34"/>
                      </a:lnTo>
                      <a:lnTo>
                        <a:pt x="90" y="30"/>
                      </a:lnTo>
                      <a:lnTo>
                        <a:pt x="92" y="21"/>
                      </a:lnTo>
                      <a:lnTo>
                        <a:pt x="90" y="13"/>
                      </a:lnTo>
                      <a:lnTo>
                        <a:pt x="88" y="9"/>
                      </a:lnTo>
                      <a:lnTo>
                        <a:pt x="85" y="7"/>
                      </a:lnTo>
                      <a:lnTo>
                        <a:pt x="82" y="4"/>
                      </a:lnTo>
                      <a:lnTo>
                        <a:pt x="79" y="1"/>
                      </a:lnTo>
                      <a:lnTo>
                        <a:pt x="75" y="0"/>
                      </a:lnTo>
                      <a:lnTo>
                        <a:pt x="69" y="0"/>
                      </a:lnTo>
                      <a:lnTo>
                        <a:pt x="69" y="0"/>
                      </a:lnTo>
                      <a:lnTo>
                        <a:pt x="52" y="1"/>
                      </a:lnTo>
                      <a:lnTo>
                        <a:pt x="38" y="5"/>
                      </a:lnTo>
                      <a:lnTo>
                        <a:pt x="26" y="12"/>
                      </a:lnTo>
                      <a:lnTo>
                        <a:pt x="17" y="20"/>
                      </a:lnTo>
                      <a:lnTo>
                        <a:pt x="11" y="29"/>
                      </a:lnTo>
                      <a:lnTo>
                        <a:pt x="5" y="41"/>
                      </a:lnTo>
                      <a:lnTo>
                        <a:pt x="1" y="55"/>
                      </a:lnTo>
                      <a:lnTo>
                        <a:pt x="0" y="72"/>
                      </a:lnTo>
                      <a:lnTo>
                        <a:pt x="0" y="72"/>
                      </a:lnTo>
                      <a:lnTo>
                        <a:pt x="1" y="82"/>
                      </a:lnTo>
                      <a:lnTo>
                        <a:pt x="1" y="92"/>
                      </a:lnTo>
                      <a:lnTo>
                        <a:pt x="4" y="101"/>
                      </a:lnTo>
                      <a:lnTo>
                        <a:pt x="5" y="109"/>
                      </a:lnTo>
                      <a:lnTo>
                        <a:pt x="9" y="116"/>
                      </a:lnTo>
                      <a:lnTo>
                        <a:pt x="13" y="123"/>
                      </a:lnTo>
                      <a:lnTo>
                        <a:pt x="17" y="129"/>
                      </a:lnTo>
                      <a:lnTo>
                        <a:pt x="22" y="135"/>
                      </a:lnTo>
                      <a:lnTo>
                        <a:pt x="29" y="140"/>
                      </a:lnTo>
                      <a:lnTo>
                        <a:pt x="35" y="144"/>
                      </a:lnTo>
                      <a:lnTo>
                        <a:pt x="50" y="152"/>
                      </a:lnTo>
                      <a:lnTo>
                        <a:pt x="67" y="157"/>
                      </a:lnTo>
                      <a:lnTo>
                        <a:pt x="85" y="161"/>
                      </a:lnTo>
                      <a:lnTo>
                        <a:pt x="85" y="161"/>
                      </a:lnTo>
                      <a:lnTo>
                        <a:pt x="124" y="165"/>
                      </a:lnTo>
                      <a:lnTo>
                        <a:pt x="165" y="166"/>
                      </a:lnTo>
                      <a:lnTo>
                        <a:pt x="204" y="167"/>
                      </a:lnTo>
                      <a:lnTo>
                        <a:pt x="243" y="167"/>
                      </a:lnTo>
                      <a:lnTo>
                        <a:pt x="243" y="167"/>
                      </a:lnTo>
                      <a:lnTo>
                        <a:pt x="296" y="169"/>
                      </a:lnTo>
                      <a:lnTo>
                        <a:pt x="349" y="170"/>
                      </a:lnTo>
                      <a:lnTo>
                        <a:pt x="402" y="173"/>
                      </a:lnTo>
                      <a:lnTo>
                        <a:pt x="454" y="173"/>
                      </a:lnTo>
                      <a:lnTo>
                        <a:pt x="454" y="173"/>
                      </a:lnTo>
                      <a:lnTo>
                        <a:pt x="509" y="171"/>
                      </a:lnTo>
                      <a:lnTo>
                        <a:pt x="564" y="170"/>
                      </a:lnTo>
                      <a:lnTo>
                        <a:pt x="620" y="170"/>
                      </a:lnTo>
                      <a:lnTo>
                        <a:pt x="648" y="173"/>
                      </a:lnTo>
                      <a:lnTo>
                        <a:pt x="674" y="175"/>
                      </a:lnTo>
                      <a:lnTo>
                        <a:pt x="674" y="175"/>
                      </a:lnTo>
                      <a:lnTo>
                        <a:pt x="704" y="178"/>
                      </a:lnTo>
                      <a:lnTo>
                        <a:pt x="734" y="178"/>
                      </a:lnTo>
                      <a:lnTo>
                        <a:pt x="765" y="177"/>
                      </a:lnTo>
                      <a:lnTo>
                        <a:pt x="795" y="175"/>
                      </a:lnTo>
                      <a:lnTo>
                        <a:pt x="857" y="170"/>
                      </a:lnTo>
                      <a:lnTo>
                        <a:pt x="888" y="169"/>
                      </a:lnTo>
                      <a:lnTo>
                        <a:pt x="918" y="167"/>
                      </a:lnTo>
                      <a:lnTo>
                        <a:pt x="918" y="167"/>
                      </a:lnTo>
                      <a:lnTo>
                        <a:pt x="935" y="166"/>
                      </a:lnTo>
                      <a:lnTo>
                        <a:pt x="951" y="165"/>
                      </a:lnTo>
                      <a:lnTo>
                        <a:pt x="965" y="161"/>
                      </a:lnTo>
                      <a:lnTo>
                        <a:pt x="977" y="156"/>
                      </a:lnTo>
                      <a:lnTo>
                        <a:pt x="989" y="148"/>
                      </a:lnTo>
                      <a:lnTo>
                        <a:pt x="999" y="137"/>
                      </a:lnTo>
                      <a:lnTo>
                        <a:pt x="1009" y="126"/>
                      </a:lnTo>
                      <a:lnTo>
                        <a:pt x="1018" y="110"/>
                      </a:lnTo>
                      <a:lnTo>
                        <a:pt x="1018" y="110"/>
                      </a:lnTo>
                      <a:lnTo>
                        <a:pt x="1020" y="103"/>
                      </a:lnTo>
                      <a:lnTo>
                        <a:pt x="1022" y="97"/>
                      </a:lnTo>
                      <a:lnTo>
                        <a:pt x="1023" y="90"/>
                      </a:lnTo>
                      <a:lnTo>
                        <a:pt x="1022" y="82"/>
                      </a:lnTo>
                      <a:lnTo>
                        <a:pt x="1020" y="76"/>
                      </a:lnTo>
                      <a:lnTo>
                        <a:pt x="1019" y="69"/>
                      </a:lnTo>
                      <a:lnTo>
                        <a:pt x="1013" y="55"/>
                      </a:lnTo>
                      <a:lnTo>
                        <a:pt x="1003" y="42"/>
                      </a:lnTo>
                      <a:lnTo>
                        <a:pt x="994" y="31"/>
                      </a:lnTo>
                      <a:lnTo>
                        <a:pt x="982" y="21"/>
                      </a:lnTo>
                      <a:lnTo>
                        <a:pt x="972" y="14"/>
                      </a:lnTo>
                      <a:lnTo>
                        <a:pt x="972" y="1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useBgFill="1">
          <p:nvSpPr>
            <p:cNvPr id="434" name="椭圆 31">
              <a:extLst>
                <a:ext uri="{FF2B5EF4-FFF2-40B4-BE49-F238E27FC236}">
                  <a16:creationId xmlns:a16="http://schemas.microsoft.com/office/drawing/2014/main" id="{537FF9B0-7C5F-41CC-BDC1-4D3E7D5D7853}"/>
                </a:ext>
              </a:extLst>
            </p:cNvPr>
            <p:cNvSpPr/>
            <p:nvPr/>
          </p:nvSpPr>
          <p:spPr>
            <a:xfrm rot="15654318">
              <a:off x="4037375" y="4958084"/>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435" name="组合 434">
              <a:extLst>
                <a:ext uri="{FF2B5EF4-FFF2-40B4-BE49-F238E27FC236}">
                  <a16:creationId xmlns:a16="http://schemas.microsoft.com/office/drawing/2014/main" id="{5CBBA265-989A-4277-B9E3-3F3CC0724EF7}"/>
                </a:ext>
              </a:extLst>
            </p:cNvPr>
            <p:cNvGrpSpPr/>
            <p:nvPr/>
          </p:nvGrpSpPr>
          <p:grpSpPr>
            <a:xfrm>
              <a:off x="4333080" y="5265726"/>
              <a:ext cx="729489" cy="637966"/>
              <a:chOff x="6232526" y="4092575"/>
              <a:chExt cx="727075" cy="709613"/>
            </a:xfrm>
            <a:solidFill>
              <a:schemeClr val="bg1"/>
            </a:solidFill>
          </p:grpSpPr>
          <p:sp>
            <p:nvSpPr>
              <p:cNvPr id="445" name="Freeform 739">
                <a:extLst>
                  <a:ext uri="{FF2B5EF4-FFF2-40B4-BE49-F238E27FC236}">
                    <a16:creationId xmlns:a16="http://schemas.microsoft.com/office/drawing/2014/main" id="{A85D28D2-8380-49EC-AA37-55F2E4350FD6}"/>
                  </a:ext>
                </a:extLst>
              </p:cNvPr>
              <p:cNvSpPr/>
              <p:nvPr/>
            </p:nvSpPr>
            <p:spPr bwMode="auto">
              <a:xfrm>
                <a:off x="6288088" y="4711700"/>
                <a:ext cx="25400" cy="63500"/>
              </a:xfrm>
              <a:custGeom>
                <a:avLst/>
                <a:gdLst/>
                <a:ahLst/>
                <a:cxnLst>
                  <a:cxn ang="0">
                    <a:pos x="40" y="1"/>
                  </a:cxn>
                  <a:cxn ang="0">
                    <a:pos x="40" y="1"/>
                  </a:cxn>
                  <a:cxn ang="0">
                    <a:pos x="36" y="5"/>
                  </a:cxn>
                  <a:cxn ang="0">
                    <a:pos x="33" y="9"/>
                  </a:cxn>
                  <a:cxn ang="0">
                    <a:pos x="30" y="19"/>
                  </a:cxn>
                  <a:cxn ang="0">
                    <a:pos x="26" y="39"/>
                  </a:cxn>
                  <a:cxn ang="0">
                    <a:pos x="26" y="39"/>
                  </a:cxn>
                  <a:cxn ang="0">
                    <a:pos x="23" y="48"/>
                  </a:cxn>
                  <a:cxn ang="0">
                    <a:pos x="19" y="55"/>
                  </a:cxn>
                  <a:cxn ang="0">
                    <a:pos x="15" y="63"/>
                  </a:cxn>
                  <a:cxn ang="0">
                    <a:pos x="11" y="70"/>
                  </a:cxn>
                  <a:cxn ang="0">
                    <a:pos x="11" y="70"/>
                  </a:cxn>
                  <a:cxn ang="0">
                    <a:pos x="8" y="81"/>
                  </a:cxn>
                  <a:cxn ang="0">
                    <a:pos x="4" y="91"/>
                  </a:cxn>
                  <a:cxn ang="0">
                    <a:pos x="0" y="113"/>
                  </a:cxn>
                  <a:cxn ang="0">
                    <a:pos x="0" y="113"/>
                  </a:cxn>
                  <a:cxn ang="0">
                    <a:pos x="0" y="115"/>
                  </a:cxn>
                  <a:cxn ang="0">
                    <a:pos x="1" y="116"/>
                  </a:cxn>
                  <a:cxn ang="0">
                    <a:pos x="2" y="117"/>
                  </a:cxn>
                  <a:cxn ang="0">
                    <a:pos x="3" y="118"/>
                  </a:cxn>
                  <a:cxn ang="0">
                    <a:pos x="5" y="118"/>
                  </a:cxn>
                  <a:cxn ang="0">
                    <a:pos x="8" y="118"/>
                  </a:cxn>
                  <a:cxn ang="0">
                    <a:pos x="9" y="117"/>
                  </a:cxn>
                  <a:cxn ang="0">
                    <a:pos x="10" y="115"/>
                  </a:cxn>
                  <a:cxn ang="0">
                    <a:pos x="10" y="115"/>
                  </a:cxn>
                  <a:cxn ang="0">
                    <a:pos x="13" y="97"/>
                  </a:cxn>
                  <a:cxn ang="0">
                    <a:pos x="18" y="81"/>
                  </a:cxn>
                  <a:cxn ang="0">
                    <a:pos x="24" y="65"/>
                  </a:cxn>
                  <a:cxn ang="0">
                    <a:pos x="28" y="57"/>
                  </a:cxn>
                  <a:cxn ang="0">
                    <a:pos x="32" y="50"/>
                  </a:cxn>
                  <a:cxn ang="0">
                    <a:pos x="32" y="50"/>
                  </a:cxn>
                  <a:cxn ang="0">
                    <a:pos x="35" y="44"/>
                  </a:cxn>
                  <a:cxn ang="0">
                    <a:pos x="36" y="39"/>
                  </a:cxn>
                  <a:cxn ang="0">
                    <a:pos x="39" y="28"/>
                  </a:cxn>
                  <a:cxn ang="0">
                    <a:pos x="41" y="18"/>
                  </a:cxn>
                  <a:cxn ang="0">
                    <a:pos x="43" y="12"/>
                  </a:cxn>
                  <a:cxn ang="0">
                    <a:pos x="46" y="8"/>
                  </a:cxn>
                  <a:cxn ang="0">
                    <a:pos x="46" y="8"/>
                  </a:cxn>
                  <a:cxn ang="0">
                    <a:pos x="47" y="6"/>
                  </a:cxn>
                  <a:cxn ang="0">
                    <a:pos x="48" y="4"/>
                  </a:cxn>
                  <a:cxn ang="0">
                    <a:pos x="47" y="2"/>
                  </a:cxn>
                  <a:cxn ang="0">
                    <a:pos x="46" y="1"/>
                  </a:cxn>
                  <a:cxn ang="0">
                    <a:pos x="45" y="0"/>
                  </a:cxn>
                  <a:cxn ang="0">
                    <a:pos x="43" y="0"/>
                  </a:cxn>
                  <a:cxn ang="0">
                    <a:pos x="41" y="0"/>
                  </a:cxn>
                  <a:cxn ang="0">
                    <a:pos x="40" y="1"/>
                  </a:cxn>
                  <a:cxn ang="0">
                    <a:pos x="40" y="1"/>
                  </a:cxn>
                </a:cxnLst>
                <a:rect l="0" t="0" r="r" b="b"/>
                <a:pathLst>
                  <a:path w="48" h="118">
                    <a:moveTo>
                      <a:pt x="40" y="1"/>
                    </a:moveTo>
                    <a:lnTo>
                      <a:pt x="40" y="1"/>
                    </a:lnTo>
                    <a:lnTo>
                      <a:pt x="36" y="5"/>
                    </a:lnTo>
                    <a:lnTo>
                      <a:pt x="33" y="9"/>
                    </a:lnTo>
                    <a:lnTo>
                      <a:pt x="30" y="19"/>
                    </a:lnTo>
                    <a:lnTo>
                      <a:pt x="26" y="39"/>
                    </a:lnTo>
                    <a:lnTo>
                      <a:pt x="26" y="39"/>
                    </a:lnTo>
                    <a:lnTo>
                      <a:pt x="23" y="48"/>
                    </a:lnTo>
                    <a:lnTo>
                      <a:pt x="19" y="55"/>
                    </a:lnTo>
                    <a:lnTo>
                      <a:pt x="15" y="63"/>
                    </a:lnTo>
                    <a:lnTo>
                      <a:pt x="11" y="70"/>
                    </a:lnTo>
                    <a:lnTo>
                      <a:pt x="11" y="70"/>
                    </a:lnTo>
                    <a:lnTo>
                      <a:pt x="8" y="81"/>
                    </a:lnTo>
                    <a:lnTo>
                      <a:pt x="4" y="91"/>
                    </a:lnTo>
                    <a:lnTo>
                      <a:pt x="0" y="113"/>
                    </a:lnTo>
                    <a:lnTo>
                      <a:pt x="0" y="113"/>
                    </a:lnTo>
                    <a:lnTo>
                      <a:pt x="0" y="115"/>
                    </a:lnTo>
                    <a:lnTo>
                      <a:pt x="1" y="116"/>
                    </a:lnTo>
                    <a:lnTo>
                      <a:pt x="2" y="117"/>
                    </a:lnTo>
                    <a:lnTo>
                      <a:pt x="3" y="118"/>
                    </a:lnTo>
                    <a:lnTo>
                      <a:pt x="5" y="118"/>
                    </a:lnTo>
                    <a:lnTo>
                      <a:pt x="8" y="118"/>
                    </a:lnTo>
                    <a:lnTo>
                      <a:pt x="9" y="117"/>
                    </a:lnTo>
                    <a:lnTo>
                      <a:pt x="10" y="115"/>
                    </a:lnTo>
                    <a:lnTo>
                      <a:pt x="10" y="115"/>
                    </a:lnTo>
                    <a:lnTo>
                      <a:pt x="13" y="97"/>
                    </a:lnTo>
                    <a:lnTo>
                      <a:pt x="18" y="81"/>
                    </a:lnTo>
                    <a:lnTo>
                      <a:pt x="24" y="65"/>
                    </a:lnTo>
                    <a:lnTo>
                      <a:pt x="28" y="57"/>
                    </a:lnTo>
                    <a:lnTo>
                      <a:pt x="32" y="50"/>
                    </a:lnTo>
                    <a:lnTo>
                      <a:pt x="32" y="50"/>
                    </a:lnTo>
                    <a:lnTo>
                      <a:pt x="35" y="44"/>
                    </a:lnTo>
                    <a:lnTo>
                      <a:pt x="36" y="39"/>
                    </a:lnTo>
                    <a:lnTo>
                      <a:pt x="39" y="28"/>
                    </a:lnTo>
                    <a:lnTo>
                      <a:pt x="41" y="18"/>
                    </a:lnTo>
                    <a:lnTo>
                      <a:pt x="43" y="12"/>
                    </a:lnTo>
                    <a:lnTo>
                      <a:pt x="46" y="8"/>
                    </a:lnTo>
                    <a:lnTo>
                      <a:pt x="46" y="8"/>
                    </a:lnTo>
                    <a:lnTo>
                      <a:pt x="47" y="6"/>
                    </a:lnTo>
                    <a:lnTo>
                      <a:pt x="48" y="4"/>
                    </a:lnTo>
                    <a:lnTo>
                      <a:pt x="47" y="2"/>
                    </a:lnTo>
                    <a:lnTo>
                      <a:pt x="46" y="1"/>
                    </a:lnTo>
                    <a:lnTo>
                      <a:pt x="45" y="0"/>
                    </a:lnTo>
                    <a:lnTo>
                      <a:pt x="43" y="0"/>
                    </a:lnTo>
                    <a:lnTo>
                      <a:pt x="41" y="0"/>
                    </a:lnTo>
                    <a:lnTo>
                      <a:pt x="40" y="1"/>
                    </a:lnTo>
                    <a:lnTo>
                      <a:pt x="40"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6" name="Freeform 740">
                <a:extLst>
                  <a:ext uri="{FF2B5EF4-FFF2-40B4-BE49-F238E27FC236}">
                    <a16:creationId xmlns:a16="http://schemas.microsoft.com/office/drawing/2014/main" id="{8C8ACA56-3F9C-4738-B525-4FAE80000A12}"/>
                  </a:ext>
                </a:extLst>
              </p:cNvPr>
              <p:cNvSpPr/>
              <p:nvPr/>
            </p:nvSpPr>
            <p:spPr bwMode="auto">
              <a:xfrm>
                <a:off x="6327776" y="4724400"/>
                <a:ext cx="30163" cy="52388"/>
              </a:xfrm>
              <a:custGeom>
                <a:avLst/>
                <a:gdLst/>
                <a:ahLst/>
                <a:cxnLst>
                  <a:cxn ang="0">
                    <a:pos x="57" y="2"/>
                  </a:cxn>
                  <a:cxn ang="0">
                    <a:pos x="57" y="2"/>
                  </a:cxn>
                  <a:cxn ang="0">
                    <a:pos x="54" y="0"/>
                  </a:cxn>
                  <a:cxn ang="0">
                    <a:pos x="53" y="0"/>
                  </a:cxn>
                  <a:cxn ang="0">
                    <a:pos x="51" y="0"/>
                  </a:cxn>
                  <a:cxn ang="0">
                    <a:pos x="50" y="0"/>
                  </a:cxn>
                  <a:cxn ang="0">
                    <a:pos x="48" y="1"/>
                  </a:cxn>
                  <a:cxn ang="0">
                    <a:pos x="47" y="3"/>
                  </a:cxn>
                  <a:cxn ang="0">
                    <a:pos x="47" y="5"/>
                  </a:cxn>
                  <a:cxn ang="0">
                    <a:pos x="48" y="7"/>
                  </a:cxn>
                  <a:cxn ang="0">
                    <a:pos x="48" y="7"/>
                  </a:cxn>
                  <a:cxn ang="0">
                    <a:pos x="48" y="10"/>
                  </a:cxn>
                  <a:cxn ang="0">
                    <a:pos x="47" y="14"/>
                  </a:cxn>
                  <a:cxn ang="0">
                    <a:pos x="45" y="19"/>
                  </a:cxn>
                  <a:cxn ang="0">
                    <a:pos x="42" y="25"/>
                  </a:cxn>
                  <a:cxn ang="0">
                    <a:pos x="35" y="34"/>
                  </a:cxn>
                  <a:cxn ang="0">
                    <a:pos x="30" y="41"/>
                  </a:cxn>
                  <a:cxn ang="0">
                    <a:pos x="30" y="41"/>
                  </a:cxn>
                  <a:cxn ang="0">
                    <a:pos x="20" y="52"/>
                  </a:cxn>
                  <a:cxn ang="0">
                    <a:pos x="12" y="66"/>
                  </a:cxn>
                  <a:cxn ang="0">
                    <a:pos x="6" y="79"/>
                  </a:cxn>
                  <a:cxn ang="0">
                    <a:pos x="0" y="93"/>
                  </a:cxn>
                  <a:cxn ang="0">
                    <a:pos x="0" y="93"/>
                  </a:cxn>
                  <a:cxn ang="0">
                    <a:pos x="0" y="96"/>
                  </a:cxn>
                  <a:cxn ang="0">
                    <a:pos x="2" y="98"/>
                  </a:cxn>
                  <a:cxn ang="0">
                    <a:pos x="4" y="99"/>
                  </a:cxn>
                  <a:cxn ang="0">
                    <a:pos x="6" y="99"/>
                  </a:cxn>
                  <a:cxn ang="0">
                    <a:pos x="6" y="99"/>
                  </a:cxn>
                  <a:cxn ang="0">
                    <a:pos x="9" y="98"/>
                  </a:cxn>
                  <a:cxn ang="0">
                    <a:pos x="11" y="96"/>
                  </a:cxn>
                  <a:cxn ang="0">
                    <a:pos x="13" y="94"/>
                  </a:cxn>
                  <a:cxn ang="0">
                    <a:pos x="14" y="91"/>
                  </a:cxn>
                  <a:cxn ang="0">
                    <a:pos x="14" y="91"/>
                  </a:cxn>
                  <a:cxn ang="0">
                    <a:pos x="14" y="89"/>
                  </a:cxn>
                  <a:cxn ang="0">
                    <a:pos x="12" y="87"/>
                  </a:cxn>
                  <a:cxn ang="0">
                    <a:pos x="12" y="87"/>
                  </a:cxn>
                  <a:cxn ang="0">
                    <a:pos x="19" y="72"/>
                  </a:cxn>
                  <a:cxn ang="0">
                    <a:pos x="29" y="59"/>
                  </a:cxn>
                  <a:cxn ang="0">
                    <a:pos x="47" y="33"/>
                  </a:cxn>
                  <a:cxn ang="0">
                    <a:pos x="47" y="33"/>
                  </a:cxn>
                  <a:cxn ang="0">
                    <a:pos x="51" y="27"/>
                  </a:cxn>
                  <a:cxn ang="0">
                    <a:pos x="55" y="18"/>
                  </a:cxn>
                  <a:cxn ang="0">
                    <a:pos x="57" y="14"/>
                  </a:cxn>
                  <a:cxn ang="0">
                    <a:pos x="58" y="10"/>
                  </a:cxn>
                  <a:cxn ang="0">
                    <a:pos x="58" y="6"/>
                  </a:cxn>
                  <a:cxn ang="0">
                    <a:pos x="57" y="2"/>
                  </a:cxn>
                  <a:cxn ang="0">
                    <a:pos x="57" y="2"/>
                  </a:cxn>
                </a:cxnLst>
                <a:rect l="0" t="0" r="r" b="b"/>
                <a:pathLst>
                  <a:path w="58" h="99">
                    <a:moveTo>
                      <a:pt x="57" y="2"/>
                    </a:moveTo>
                    <a:lnTo>
                      <a:pt x="57" y="2"/>
                    </a:lnTo>
                    <a:lnTo>
                      <a:pt x="54" y="0"/>
                    </a:lnTo>
                    <a:lnTo>
                      <a:pt x="53" y="0"/>
                    </a:lnTo>
                    <a:lnTo>
                      <a:pt x="51" y="0"/>
                    </a:lnTo>
                    <a:lnTo>
                      <a:pt x="50" y="0"/>
                    </a:lnTo>
                    <a:lnTo>
                      <a:pt x="48" y="1"/>
                    </a:lnTo>
                    <a:lnTo>
                      <a:pt x="47" y="3"/>
                    </a:lnTo>
                    <a:lnTo>
                      <a:pt x="47" y="5"/>
                    </a:lnTo>
                    <a:lnTo>
                      <a:pt x="48" y="7"/>
                    </a:lnTo>
                    <a:lnTo>
                      <a:pt x="48" y="7"/>
                    </a:lnTo>
                    <a:lnTo>
                      <a:pt x="48" y="10"/>
                    </a:lnTo>
                    <a:lnTo>
                      <a:pt x="47" y="14"/>
                    </a:lnTo>
                    <a:lnTo>
                      <a:pt x="45" y="19"/>
                    </a:lnTo>
                    <a:lnTo>
                      <a:pt x="42" y="25"/>
                    </a:lnTo>
                    <a:lnTo>
                      <a:pt x="35" y="34"/>
                    </a:lnTo>
                    <a:lnTo>
                      <a:pt x="30" y="41"/>
                    </a:lnTo>
                    <a:lnTo>
                      <a:pt x="30" y="41"/>
                    </a:lnTo>
                    <a:lnTo>
                      <a:pt x="20" y="52"/>
                    </a:lnTo>
                    <a:lnTo>
                      <a:pt x="12" y="66"/>
                    </a:lnTo>
                    <a:lnTo>
                      <a:pt x="6" y="79"/>
                    </a:lnTo>
                    <a:lnTo>
                      <a:pt x="0" y="93"/>
                    </a:lnTo>
                    <a:lnTo>
                      <a:pt x="0" y="93"/>
                    </a:lnTo>
                    <a:lnTo>
                      <a:pt x="0" y="96"/>
                    </a:lnTo>
                    <a:lnTo>
                      <a:pt x="2" y="98"/>
                    </a:lnTo>
                    <a:lnTo>
                      <a:pt x="4" y="99"/>
                    </a:lnTo>
                    <a:lnTo>
                      <a:pt x="6" y="99"/>
                    </a:lnTo>
                    <a:lnTo>
                      <a:pt x="6" y="99"/>
                    </a:lnTo>
                    <a:lnTo>
                      <a:pt x="9" y="98"/>
                    </a:lnTo>
                    <a:lnTo>
                      <a:pt x="11" y="96"/>
                    </a:lnTo>
                    <a:lnTo>
                      <a:pt x="13" y="94"/>
                    </a:lnTo>
                    <a:lnTo>
                      <a:pt x="14" y="91"/>
                    </a:lnTo>
                    <a:lnTo>
                      <a:pt x="14" y="91"/>
                    </a:lnTo>
                    <a:lnTo>
                      <a:pt x="14" y="89"/>
                    </a:lnTo>
                    <a:lnTo>
                      <a:pt x="12" y="87"/>
                    </a:lnTo>
                    <a:lnTo>
                      <a:pt x="12" y="87"/>
                    </a:lnTo>
                    <a:lnTo>
                      <a:pt x="19" y="72"/>
                    </a:lnTo>
                    <a:lnTo>
                      <a:pt x="29" y="59"/>
                    </a:lnTo>
                    <a:lnTo>
                      <a:pt x="47" y="33"/>
                    </a:lnTo>
                    <a:lnTo>
                      <a:pt x="47" y="33"/>
                    </a:lnTo>
                    <a:lnTo>
                      <a:pt x="51" y="27"/>
                    </a:lnTo>
                    <a:lnTo>
                      <a:pt x="55" y="18"/>
                    </a:lnTo>
                    <a:lnTo>
                      <a:pt x="57" y="14"/>
                    </a:lnTo>
                    <a:lnTo>
                      <a:pt x="58" y="10"/>
                    </a:lnTo>
                    <a:lnTo>
                      <a:pt x="58" y="6"/>
                    </a:lnTo>
                    <a:lnTo>
                      <a:pt x="57" y="2"/>
                    </a:lnTo>
                    <a:lnTo>
                      <a:pt x="57"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7" name="Freeform 741">
                <a:extLst>
                  <a:ext uri="{FF2B5EF4-FFF2-40B4-BE49-F238E27FC236}">
                    <a16:creationId xmlns:a16="http://schemas.microsoft.com/office/drawing/2014/main" id="{25ED4700-848A-4F1E-8FB0-A1EC78CED4E1}"/>
                  </a:ext>
                </a:extLst>
              </p:cNvPr>
              <p:cNvSpPr/>
              <p:nvPr/>
            </p:nvSpPr>
            <p:spPr bwMode="auto">
              <a:xfrm>
                <a:off x="6367463" y="4727575"/>
                <a:ext cx="33338" cy="49213"/>
              </a:xfrm>
              <a:custGeom>
                <a:avLst/>
                <a:gdLst/>
                <a:ahLst/>
                <a:cxnLst>
                  <a:cxn ang="0">
                    <a:pos x="54" y="3"/>
                  </a:cxn>
                  <a:cxn ang="0">
                    <a:pos x="54" y="3"/>
                  </a:cxn>
                  <a:cxn ang="0">
                    <a:pos x="42" y="25"/>
                  </a:cxn>
                  <a:cxn ang="0">
                    <a:pos x="29" y="46"/>
                  </a:cxn>
                  <a:cxn ang="0">
                    <a:pos x="1" y="88"/>
                  </a:cxn>
                  <a:cxn ang="0">
                    <a:pos x="1" y="88"/>
                  </a:cxn>
                  <a:cxn ang="0">
                    <a:pos x="0" y="90"/>
                  </a:cxn>
                  <a:cxn ang="0">
                    <a:pos x="1" y="92"/>
                  </a:cxn>
                  <a:cxn ang="0">
                    <a:pos x="1" y="93"/>
                  </a:cxn>
                  <a:cxn ang="0">
                    <a:pos x="3" y="94"/>
                  </a:cxn>
                  <a:cxn ang="0">
                    <a:pos x="4" y="95"/>
                  </a:cxn>
                  <a:cxn ang="0">
                    <a:pos x="6" y="95"/>
                  </a:cxn>
                  <a:cxn ang="0">
                    <a:pos x="8" y="94"/>
                  </a:cxn>
                  <a:cxn ang="0">
                    <a:pos x="9" y="93"/>
                  </a:cxn>
                  <a:cxn ang="0">
                    <a:pos x="9" y="93"/>
                  </a:cxn>
                  <a:cxn ang="0">
                    <a:pos x="37" y="52"/>
                  </a:cxn>
                  <a:cxn ang="0">
                    <a:pos x="51" y="30"/>
                  </a:cxn>
                  <a:cxn ang="0">
                    <a:pos x="62" y="7"/>
                  </a:cxn>
                  <a:cxn ang="0">
                    <a:pos x="62" y="7"/>
                  </a:cxn>
                  <a:cxn ang="0">
                    <a:pos x="62" y="5"/>
                  </a:cxn>
                  <a:cxn ang="0">
                    <a:pos x="62" y="3"/>
                  </a:cxn>
                  <a:cxn ang="0">
                    <a:pos x="59" y="1"/>
                  </a:cxn>
                  <a:cxn ang="0">
                    <a:pos x="58" y="0"/>
                  </a:cxn>
                  <a:cxn ang="0">
                    <a:pos x="56" y="0"/>
                  </a:cxn>
                  <a:cxn ang="0">
                    <a:pos x="55" y="1"/>
                  </a:cxn>
                  <a:cxn ang="0">
                    <a:pos x="54" y="3"/>
                  </a:cxn>
                  <a:cxn ang="0">
                    <a:pos x="54" y="3"/>
                  </a:cxn>
                </a:cxnLst>
                <a:rect l="0" t="0" r="r" b="b"/>
                <a:pathLst>
                  <a:path w="62" h="95">
                    <a:moveTo>
                      <a:pt x="54" y="3"/>
                    </a:moveTo>
                    <a:lnTo>
                      <a:pt x="54" y="3"/>
                    </a:lnTo>
                    <a:lnTo>
                      <a:pt x="42" y="25"/>
                    </a:lnTo>
                    <a:lnTo>
                      <a:pt x="29" y="46"/>
                    </a:lnTo>
                    <a:lnTo>
                      <a:pt x="1" y="88"/>
                    </a:lnTo>
                    <a:lnTo>
                      <a:pt x="1" y="88"/>
                    </a:lnTo>
                    <a:lnTo>
                      <a:pt x="0" y="90"/>
                    </a:lnTo>
                    <a:lnTo>
                      <a:pt x="1" y="92"/>
                    </a:lnTo>
                    <a:lnTo>
                      <a:pt x="1" y="93"/>
                    </a:lnTo>
                    <a:lnTo>
                      <a:pt x="3" y="94"/>
                    </a:lnTo>
                    <a:lnTo>
                      <a:pt x="4" y="95"/>
                    </a:lnTo>
                    <a:lnTo>
                      <a:pt x="6" y="95"/>
                    </a:lnTo>
                    <a:lnTo>
                      <a:pt x="8" y="94"/>
                    </a:lnTo>
                    <a:lnTo>
                      <a:pt x="9" y="93"/>
                    </a:lnTo>
                    <a:lnTo>
                      <a:pt x="9" y="93"/>
                    </a:lnTo>
                    <a:lnTo>
                      <a:pt x="37" y="52"/>
                    </a:lnTo>
                    <a:lnTo>
                      <a:pt x="51" y="30"/>
                    </a:lnTo>
                    <a:lnTo>
                      <a:pt x="62" y="7"/>
                    </a:lnTo>
                    <a:lnTo>
                      <a:pt x="62" y="7"/>
                    </a:lnTo>
                    <a:lnTo>
                      <a:pt x="62" y="5"/>
                    </a:lnTo>
                    <a:lnTo>
                      <a:pt x="62" y="3"/>
                    </a:lnTo>
                    <a:lnTo>
                      <a:pt x="59" y="1"/>
                    </a:lnTo>
                    <a:lnTo>
                      <a:pt x="58" y="0"/>
                    </a:lnTo>
                    <a:lnTo>
                      <a:pt x="56" y="0"/>
                    </a:lnTo>
                    <a:lnTo>
                      <a:pt x="55" y="1"/>
                    </a:lnTo>
                    <a:lnTo>
                      <a:pt x="54" y="3"/>
                    </a:lnTo>
                    <a:lnTo>
                      <a:pt x="54"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8" name="Freeform 742">
                <a:extLst>
                  <a:ext uri="{FF2B5EF4-FFF2-40B4-BE49-F238E27FC236}">
                    <a16:creationId xmlns:a16="http://schemas.microsoft.com/office/drawing/2014/main" id="{650A91C9-6907-45F2-BE2D-13127EDFAB90}"/>
                  </a:ext>
                </a:extLst>
              </p:cNvPr>
              <p:cNvSpPr/>
              <p:nvPr/>
            </p:nvSpPr>
            <p:spPr bwMode="auto">
              <a:xfrm>
                <a:off x="6418263" y="4727575"/>
                <a:ext cx="34925" cy="47625"/>
              </a:xfrm>
              <a:custGeom>
                <a:avLst/>
                <a:gdLst/>
                <a:ahLst/>
                <a:cxnLst>
                  <a:cxn ang="0">
                    <a:pos x="59" y="2"/>
                  </a:cxn>
                  <a:cxn ang="0">
                    <a:pos x="59" y="2"/>
                  </a:cxn>
                  <a:cxn ang="0">
                    <a:pos x="50" y="12"/>
                  </a:cxn>
                  <a:cxn ang="0">
                    <a:pos x="42" y="24"/>
                  </a:cxn>
                  <a:cxn ang="0">
                    <a:pos x="34" y="34"/>
                  </a:cxn>
                  <a:cxn ang="0">
                    <a:pos x="25" y="44"/>
                  </a:cxn>
                  <a:cxn ang="0">
                    <a:pos x="25" y="44"/>
                  </a:cxn>
                  <a:cxn ang="0">
                    <a:pos x="18" y="54"/>
                  </a:cxn>
                  <a:cxn ang="0">
                    <a:pos x="10" y="63"/>
                  </a:cxn>
                  <a:cxn ang="0">
                    <a:pos x="5" y="73"/>
                  </a:cxn>
                  <a:cxn ang="0">
                    <a:pos x="1" y="85"/>
                  </a:cxn>
                  <a:cxn ang="0">
                    <a:pos x="1" y="85"/>
                  </a:cxn>
                  <a:cxn ang="0">
                    <a:pos x="0" y="87"/>
                  </a:cxn>
                  <a:cxn ang="0">
                    <a:pos x="1" y="89"/>
                  </a:cxn>
                  <a:cxn ang="0">
                    <a:pos x="3" y="90"/>
                  </a:cxn>
                  <a:cxn ang="0">
                    <a:pos x="5" y="90"/>
                  </a:cxn>
                  <a:cxn ang="0">
                    <a:pos x="10" y="90"/>
                  </a:cxn>
                  <a:cxn ang="0">
                    <a:pos x="10" y="90"/>
                  </a:cxn>
                  <a:cxn ang="0">
                    <a:pos x="12" y="90"/>
                  </a:cxn>
                  <a:cxn ang="0">
                    <a:pos x="14" y="89"/>
                  </a:cxn>
                  <a:cxn ang="0">
                    <a:pos x="15" y="87"/>
                  </a:cxn>
                  <a:cxn ang="0">
                    <a:pos x="15" y="84"/>
                  </a:cxn>
                  <a:cxn ang="0">
                    <a:pos x="13" y="81"/>
                  </a:cxn>
                  <a:cxn ang="0">
                    <a:pos x="13" y="81"/>
                  </a:cxn>
                  <a:cxn ang="0">
                    <a:pos x="17" y="71"/>
                  </a:cxn>
                  <a:cxn ang="0">
                    <a:pos x="23" y="63"/>
                  </a:cxn>
                  <a:cxn ang="0">
                    <a:pos x="29" y="55"/>
                  </a:cxn>
                  <a:cxn ang="0">
                    <a:pos x="37" y="46"/>
                  </a:cxn>
                  <a:cxn ang="0">
                    <a:pos x="37" y="46"/>
                  </a:cxn>
                  <a:cxn ang="0">
                    <a:pos x="45" y="37"/>
                  </a:cxn>
                  <a:cxn ang="0">
                    <a:pos x="52" y="28"/>
                  </a:cxn>
                  <a:cxn ang="0">
                    <a:pos x="58" y="17"/>
                  </a:cxn>
                  <a:cxn ang="0">
                    <a:pos x="65" y="8"/>
                  </a:cxn>
                  <a:cxn ang="0">
                    <a:pos x="65" y="8"/>
                  </a:cxn>
                  <a:cxn ang="0">
                    <a:pos x="66" y="6"/>
                  </a:cxn>
                  <a:cxn ang="0">
                    <a:pos x="67" y="5"/>
                  </a:cxn>
                  <a:cxn ang="0">
                    <a:pos x="66" y="3"/>
                  </a:cxn>
                  <a:cxn ang="0">
                    <a:pos x="65" y="2"/>
                  </a:cxn>
                  <a:cxn ang="0">
                    <a:pos x="64" y="1"/>
                  </a:cxn>
                  <a:cxn ang="0">
                    <a:pos x="62" y="0"/>
                  </a:cxn>
                  <a:cxn ang="0">
                    <a:pos x="60" y="0"/>
                  </a:cxn>
                  <a:cxn ang="0">
                    <a:pos x="59" y="2"/>
                  </a:cxn>
                  <a:cxn ang="0">
                    <a:pos x="59" y="2"/>
                  </a:cxn>
                </a:cxnLst>
                <a:rect l="0" t="0" r="r" b="b"/>
                <a:pathLst>
                  <a:path w="67" h="90">
                    <a:moveTo>
                      <a:pt x="59" y="2"/>
                    </a:moveTo>
                    <a:lnTo>
                      <a:pt x="59" y="2"/>
                    </a:lnTo>
                    <a:lnTo>
                      <a:pt x="50" y="12"/>
                    </a:lnTo>
                    <a:lnTo>
                      <a:pt x="42" y="24"/>
                    </a:lnTo>
                    <a:lnTo>
                      <a:pt x="34" y="34"/>
                    </a:lnTo>
                    <a:lnTo>
                      <a:pt x="25" y="44"/>
                    </a:lnTo>
                    <a:lnTo>
                      <a:pt x="25" y="44"/>
                    </a:lnTo>
                    <a:lnTo>
                      <a:pt x="18" y="54"/>
                    </a:lnTo>
                    <a:lnTo>
                      <a:pt x="10" y="63"/>
                    </a:lnTo>
                    <a:lnTo>
                      <a:pt x="5" y="73"/>
                    </a:lnTo>
                    <a:lnTo>
                      <a:pt x="1" y="85"/>
                    </a:lnTo>
                    <a:lnTo>
                      <a:pt x="1" y="85"/>
                    </a:lnTo>
                    <a:lnTo>
                      <a:pt x="0" y="87"/>
                    </a:lnTo>
                    <a:lnTo>
                      <a:pt x="1" y="89"/>
                    </a:lnTo>
                    <a:lnTo>
                      <a:pt x="3" y="90"/>
                    </a:lnTo>
                    <a:lnTo>
                      <a:pt x="5" y="90"/>
                    </a:lnTo>
                    <a:lnTo>
                      <a:pt x="10" y="90"/>
                    </a:lnTo>
                    <a:lnTo>
                      <a:pt x="10" y="90"/>
                    </a:lnTo>
                    <a:lnTo>
                      <a:pt x="12" y="90"/>
                    </a:lnTo>
                    <a:lnTo>
                      <a:pt x="14" y="89"/>
                    </a:lnTo>
                    <a:lnTo>
                      <a:pt x="15" y="87"/>
                    </a:lnTo>
                    <a:lnTo>
                      <a:pt x="15" y="84"/>
                    </a:lnTo>
                    <a:lnTo>
                      <a:pt x="13" y="81"/>
                    </a:lnTo>
                    <a:lnTo>
                      <a:pt x="13" y="81"/>
                    </a:lnTo>
                    <a:lnTo>
                      <a:pt x="17" y="71"/>
                    </a:lnTo>
                    <a:lnTo>
                      <a:pt x="23" y="63"/>
                    </a:lnTo>
                    <a:lnTo>
                      <a:pt x="29" y="55"/>
                    </a:lnTo>
                    <a:lnTo>
                      <a:pt x="37" y="46"/>
                    </a:lnTo>
                    <a:lnTo>
                      <a:pt x="37" y="46"/>
                    </a:lnTo>
                    <a:lnTo>
                      <a:pt x="45" y="37"/>
                    </a:lnTo>
                    <a:lnTo>
                      <a:pt x="52" y="28"/>
                    </a:lnTo>
                    <a:lnTo>
                      <a:pt x="58" y="17"/>
                    </a:lnTo>
                    <a:lnTo>
                      <a:pt x="65" y="8"/>
                    </a:lnTo>
                    <a:lnTo>
                      <a:pt x="65" y="8"/>
                    </a:lnTo>
                    <a:lnTo>
                      <a:pt x="66" y="6"/>
                    </a:lnTo>
                    <a:lnTo>
                      <a:pt x="67" y="5"/>
                    </a:lnTo>
                    <a:lnTo>
                      <a:pt x="66" y="3"/>
                    </a:lnTo>
                    <a:lnTo>
                      <a:pt x="65" y="2"/>
                    </a:lnTo>
                    <a:lnTo>
                      <a:pt x="64" y="1"/>
                    </a:lnTo>
                    <a:lnTo>
                      <a:pt x="62" y="0"/>
                    </a:lnTo>
                    <a:lnTo>
                      <a:pt x="60" y="0"/>
                    </a:lnTo>
                    <a:lnTo>
                      <a:pt x="59" y="2"/>
                    </a:lnTo>
                    <a:lnTo>
                      <a:pt x="59"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9" name="Freeform 743">
                <a:extLst>
                  <a:ext uri="{FF2B5EF4-FFF2-40B4-BE49-F238E27FC236}">
                    <a16:creationId xmlns:a16="http://schemas.microsoft.com/office/drawing/2014/main" id="{B7DD4D52-8053-466B-9B87-877BBF0CF007}"/>
                  </a:ext>
                </a:extLst>
              </p:cNvPr>
              <p:cNvSpPr/>
              <p:nvPr/>
            </p:nvSpPr>
            <p:spPr bwMode="auto">
              <a:xfrm>
                <a:off x="6470651" y="4727575"/>
                <a:ext cx="38100" cy="49213"/>
              </a:xfrm>
              <a:custGeom>
                <a:avLst/>
                <a:gdLst/>
                <a:ahLst/>
                <a:cxnLst>
                  <a:cxn ang="0">
                    <a:pos x="62" y="2"/>
                  </a:cxn>
                  <a:cxn ang="0">
                    <a:pos x="62" y="2"/>
                  </a:cxn>
                  <a:cxn ang="0">
                    <a:pos x="47" y="23"/>
                  </a:cxn>
                  <a:cxn ang="0">
                    <a:pos x="31" y="44"/>
                  </a:cxn>
                  <a:cxn ang="0">
                    <a:pos x="16" y="65"/>
                  </a:cxn>
                  <a:cxn ang="0">
                    <a:pos x="0" y="87"/>
                  </a:cxn>
                  <a:cxn ang="0">
                    <a:pos x="0" y="87"/>
                  </a:cxn>
                  <a:cxn ang="0">
                    <a:pos x="0" y="89"/>
                  </a:cxn>
                  <a:cxn ang="0">
                    <a:pos x="0" y="91"/>
                  </a:cxn>
                  <a:cxn ang="0">
                    <a:pos x="1" y="92"/>
                  </a:cxn>
                  <a:cxn ang="0">
                    <a:pos x="2" y="93"/>
                  </a:cxn>
                  <a:cxn ang="0">
                    <a:pos x="4" y="94"/>
                  </a:cxn>
                  <a:cxn ang="0">
                    <a:pos x="5" y="94"/>
                  </a:cxn>
                  <a:cxn ang="0">
                    <a:pos x="8" y="93"/>
                  </a:cxn>
                  <a:cxn ang="0">
                    <a:pos x="9" y="92"/>
                  </a:cxn>
                  <a:cxn ang="0">
                    <a:pos x="9" y="92"/>
                  </a:cxn>
                  <a:cxn ang="0">
                    <a:pos x="24" y="70"/>
                  </a:cxn>
                  <a:cxn ang="0">
                    <a:pos x="40" y="48"/>
                  </a:cxn>
                  <a:cxn ang="0">
                    <a:pos x="55" y="28"/>
                  </a:cxn>
                  <a:cxn ang="0">
                    <a:pos x="71" y="6"/>
                  </a:cxn>
                  <a:cxn ang="0">
                    <a:pos x="71" y="6"/>
                  </a:cxn>
                  <a:cxn ang="0">
                    <a:pos x="72" y="4"/>
                  </a:cxn>
                  <a:cxn ang="0">
                    <a:pos x="72" y="3"/>
                  </a:cxn>
                  <a:cxn ang="0">
                    <a:pos x="71" y="1"/>
                  </a:cxn>
                  <a:cxn ang="0">
                    <a:pos x="70" y="0"/>
                  </a:cxn>
                  <a:cxn ang="0">
                    <a:pos x="67" y="0"/>
                  </a:cxn>
                  <a:cxn ang="0">
                    <a:pos x="65" y="0"/>
                  </a:cxn>
                  <a:cxn ang="0">
                    <a:pos x="64" y="0"/>
                  </a:cxn>
                  <a:cxn ang="0">
                    <a:pos x="62" y="2"/>
                  </a:cxn>
                  <a:cxn ang="0">
                    <a:pos x="62" y="2"/>
                  </a:cxn>
                </a:cxnLst>
                <a:rect l="0" t="0" r="r" b="b"/>
                <a:pathLst>
                  <a:path w="72" h="94">
                    <a:moveTo>
                      <a:pt x="62" y="2"/>
                    </a:moveTo>
                    <a:lnTo>
                      <a:pt x="62" y="2"/>
                    </a:lnTo>
                    <a:lnTo>
                      <a:pt x="47" y="23"/>
                    </a:lnTo>
                    <a:lnTo>
                      <a:pt x="31" y="44"/>
                    </a:lnTo>
                    <a:lnTo>
                      <a:pt x="16" y="65"/>
                    </a:lnTo>
                    <a:lnTo>
                      <a:pt x="0" y="87"/>
                    </a:lnTo>
                    <a:lnTo>
                      <a:pt x="0" y="87"/>
                    </a:lnTo>
                    <a:lnTo>
                      <a:pt x="0" y="89"/>
                    </a:lnTo>
                    <a:lnTo>
                      <a:pt x="0" y="91"/>
                    </a:lnTo>
                    <a:lnTo>
                      <a:pt x="1" y="92"/>
                    </a:lnTo>
                    <a:lnTo>
                      <a:pt x="2" y="93"/>
                    </a:lnTo>
                    <a:lnTo>
                      <a:pt x="4" y="94"/>
                    </a:lnTo>
                    <a:lnTo>
                      <a:pt x="5" y="94"/>
                    </a:lnTo>
                    <a:lnTo>
                      <a:pt x="8" y="93"/>
                    </a:lnTo>
                    <a:lnTo>
                      <a:pt x="9" y="92"/>
                    </a:lnTo>
                    <a:lnTo>
                      <a:pt x="9" y="92"/>
                    </a:lnTo>
                    <a:lnTo>
                      <a:pt x="24" y="70"/>
                    </a:lnTo>
                    <a:lnTo>
                      <a:pt x="40" y="48"/>
                    </a:lnTo>
                    <a:lnTo>
                      <a:pt x="55" y="28"/>
                    </a:lnTo>
                    <a:lnTo>
                      <a:pt x="71" y="6"/>
                    </a:lnTo>
                    <a:lnTo>
                      <a:pt x="71" y="6"/>
                    </a:lnTo>
                    <a:lnTo>
                      <a:pt x="72" y="4"/>
                    </a:lnTo>
                    <a:lnTo>
                      <a:pt x="72" y="3"/>
                    </a:lnTo>
                    <a:lnTo>
                      <a:pt x="71" y="1"/>
                    </a:lnTo>
                    <a:lnTo>
                      <a:pt x="70" y="0"/>
                    </a:lnTo>
                    <a:lnTo>
                      <a:pt x="67" y="0"/>
                    </a:lnTo>
                    <a:lnTo>
                      <a:pt x="65" y="0"/>
                    </a:lnTo>
                    <a:lnTo>
                      <a:pt x="64" y="0"/>
                    </a:lnTo>
                    <a:lnTo>
                      <a:pt x="62" y="2"/>
                    </a:lnTo>
                    <a:lnTo>
                      <a:pt x="62"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0" name="Freeform 744">
                <a:extLst>
                  <a:ext uri="{FF2B5EF4-FFF2-40B4-BE49-F238E27FC236}">
                    <a16:creationId xmlns:a16="http://schemas.microsoft.com/office/drawing/2014/main" id="{8A57561A-A361-4F4E-97C8-62B53039306A}"/>
                  </a:ext>
                </a:extLst>
              </p:cNvPr>
              <p:cNvSpPr/>
              <p:nvPr/>
            </p:nvSpPr>
            <p:spPr bwMode="auto">
              <a:xfrm>
                <a:off x="6510338" y="4722813"/>
                <a:ext cx="30163" cy="49213"/>
              </a:xfrm>
              <a:custGeom>
                <a:avLst/>
                <a:gdLst/>
                <a:ahLst/>
                <a:cxnLst>
                  <a:cxn ang="0">
                    <a:pos x="48" y="2"/>
                  </a:cxn>
                  <a:cxn ang="0">
                    <a:pos x="48" y="2"/>
                  </a:cxn>
                  <a:cxn ang="0">
                    <a:pos x="36" y="23"/>
                  </a:cxn>
                  <a:cxn ang="0">
                    <a:pos x="23" y="44"/>
                  </a:cxn>
                  <a:cxn ang="0">
                    <a:pos x="11" y="66"/>
                  </a:cxn>
                  <a:cxn ang="0">
                    <a:pos x="1" y="87"/>
                  </a:cxn>
                  <a:cxn ang="0">
                    <a:pos x="1" y="87"/>
                  </a:cxn>
                  <a:cxn ang="0">
                    <a:pos x="0" y="89"/>
                  </a:cxn>
                  <a:cxn ang="0">
                    <a:pos x="1" y="92"/>
                  </a:cxn>
                  <a:cxn ang="0">
                    <a:pos x="3" y="94"/>
                  </a:cxn>
                  <a:cxn ang="0">
                    <a:pos x="5" y="95"/>
                  </a:cxn>
                  <a:cxn ang="0">
                    <a:pos x="6" y="95"/>
                  </a:cxn>
                  <a:cxn ang="0">
                    <a:pos x="8" y="94"/>
                  </a:cxn>
                  <a:cxn ang="0">
                    <a:pos x="9" y="93"/>
                  </a:cxn>
                  <a:cxn ang="0">
                    <a:pos x="9" y="93"/>
                  </a:cxn>
                  <a:cxn ang="0">
                    <a:pos x="19" y="70"/>
                  </a:cxn>
                  <a:cxn ang="0">
                    <a:pos x="32" y="49"/>
                  </a:cxn>
                  <a:cxn ang="0">
                    <a:pos x="44" y="29"/>
                  </a:cxn>
                  <a:cxn ang="0">
                    <a:pos x="57" y="7"/>
                  </a:cxn>
                  <a:cxn ang="0">
                    <a:pos x="57" y="7"/>
                  </a:cxn>
                  <a:cxn ang="0">
                    <a:pos x="57" y="5"/>
                  </a:cxn>
                  <a:cxn ang="0">
                    <a:pos x="57" y="3"/>
                  </a:cxn>
                  <a:cxn ang="0">
                    <a:pos x="56" y="2"/>
                  </a:cxn>
                  <a:cxn ang="0">
                    <a:pos x="54" y="1"/>
                  </a:cxn>
                  <a:cxn ang="0">
                    <a:pos x="52" y="0"/>
                  </a:cxn>
                  <a:cxn ang="0">
                    <a:pos x="51" y="0"/>
                  </a:cxn>
                  <a:cxn ang="0">
                    <a:pos x="49" y="1"/>
                  </a:cxn>
                  <a:cxn ang="0">
                    <a:pos x="48" y="2"/>
                  </a:cxn>
                  <a:cxn ang="0">
                    <a:pos x="48" y="2"/>
                  </a:cxn>
                </a:cxnLst>
                <a:rect l="0" t="0" r="r" b="b"/>
                <a:pathLst>
                  <a:path w="57" h="95">
                    <a:moveTo>
                      <a:pt x="48" y="2"/>
                    </a:moveTo>
                    <a:lnTo>
                      <a:pt x="48" y="2"/>
                    </a:lnTo>
                    <a:lnTo>
                      <a:pt x="36" y="23"/>
                    </a:lnTo>
                    <a:lnTo>
                      <a:pt x="23" y="44"/>
                    </a:lnTo>
                    <a:lnTo>
                      <a:pt x="11" y="66"/>
                    </a:lnTo>
                    <a:lnTo>
                      <a:pt x="1" y="87"/>
                    </a:lnTo>
                    <a:lnTo>
                      <a:pt x="1" y="87"/>
                    </a:lnTo>
                    <a:lnTo>
                      <a:pt x="0" y="89"/>
                    </a:lnTo>
                    <a:lnTo>
                      <a:pt x="1" y="92"/>
                    </a:lnTo>
                    <a:lnTo>
                      <a:pt x="3" y="94"/>
                    </a:lnTo>
                    <a:lnTo>
                      <a:pt x="5" y="95"/>
                    </a:lnTo>
                    <a:lnTo>
                      <a:pt x="6" y="95"/>
                    </a:lnTo>
                    <a:lnTo>
                      <a:pt x="8" y="94"/>
                    </a:lnTo>
                    <a:lnTo>
                      <a:pt x="9" y="93"/>
                    </a:lnTo>
                    <a:lnTo>
                      <a:pt x="9" y="93"/>
                    </a:lnTo>
                    <a:lnTo>
                      <a:pt x="19" y="70"/>
                    </a:lnTo>
                    <a:lnTo>
                      <a:pt x="32" y="49"/>
                    </a:lnTo>
                    <a:lnTo>
                      <a:pt x="44" y="29"/>
                    </a:lnTo>
                    <a:lnTo>
                      <a:pt x="57" y="7"/>
                    </a:lnTo>
                    <a:lnTo>
                      <a:pt x="57" y="7"/>
                    </a:lnTo>
                    <a:lnTo>
                      <a:pt x="57" y="5"/>
                    </a:lnTo>
                    <a:lnTo>
                      <a:pt x="57" y="3"/>
                    </a:lnTo>
                    <a:lnTo>
                      <a:pt x="56" y="2"/>
                    </a:lnTo>
                    <a:lnTo>
                      <a:pt x="54" y="1"/>
                    </a:lnTo>
                    <a:lnTo>
                      <a:pt x="52" y="0"/>
                    </a:lnTo>
                    <a:lnTo>
                      <a:pt x="51" y="0"/>
                    </a:lnTo>
                    <a:lnTo>
                      <a:pt x="49" y="1"/>
                    </a:lnTo>
                    <a:lnTo>
                      <a:pt x="48" y="2"/>
                    </a:lnTo>
                    <a:lnTo>
                      <a:pt x="48"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1" name="Freeform 745">
                <a:extLst>
                  <a:ext uri="{FF2B5EF4-FFF2-40B4-BE49-F238E27FC236}">
                    <a16:creationId xmlns:a16="http://schemas.microsoft.com/office/drawing/2014/main" id="{4EB2DA24-AACA-4E2F-AC24-C9D931175F05}"/>
                  </a:ext>
                </a:extLst>
              </p:cNvPr>
              <p:cNvSpPr/>
              <p:nvPr/>
            </p:nvSpPr>
            <p:spPr bwMode="auto">
              <a:xfrm>
                <a:off x="6559551" y="4714875"/>
                <a:ext cx="34925" cy="60325"/>
              </a:xfrm>
              <a:custGeom>
                <a:avLst/>
                <a:gdLst/>
                <a:ahLst/>
                <a:cxnLst>
                  <a:cxn ang="0">
                    <a:pos x="66" y="5"/>
                  </a:cxn>
                  <a:cxn ang="0">
                    <a:pos x="66" y="5"/>
                  </a:cxn>
                  <a:cxn ang="0">
                    <a:pos x="65" y="3"/>
                  </a:cxn>
                  <a:cxn ang="0">
                    <a:pos x="64" y="2"/>
                  </a:cxn>
                  <a:cxn ang="0">
                    <a:pos x="63" y="1"/>
                  </a:cxn>
                  <a:cxn ang="0">
                    <a:pos x="61" y="0"/>
                  </a:cxn>
                  <a:cxn ang="0">
                    <a:pos x="60" y="1"/>
                  </a:cxn>
                  <a:cxn ang="0">
                    <a:pos x="57" y="2"/>
                  </a:cxn>
                  <a:cxn ang="0">
                    <a:pos x="56" y="3"/>
                  </a:cxn>
                  <a:cxn ang="0">
                    <a:pos x="56" y="5"/>
                  </a:cxn>
                  <a:cxn ang="0">
                    <a:pos x="56" y="5"/>
                  </a:cxn>
                  <a:cxn ang="0">
                    <a:pos x="55" y="13"/>
                  </a:cxn>
                  <a:cxn ang="0">
                    <a:pos x="53" y="19"/>
                  </a:cxn>
                  <a:cxn ang="0">
                    <a:pos x="49" y="30"/>
                  </a:cxn>
                  <a:cxn ang="0">
                    <a:pos x="43" y="41"/>
                  </a:cxn>
                  <a:cxn ang="0">
                    <a:pos x="37" y="54"/>
                  </a:cxn>
                  <a:cxn ang="0">
                    <a:pos x="37" y="54"/>
                  </a:cxn>
                  <a:cxn ang="0">
                    <a:pos x="30" y="68"/>
                  </a:cxn>
                  <a:cxn ang="0">
                    <a:pos x="20" y="82"/>
                  </a:cxn>
                  <a:cxn ang="0">
                    <a:pos x="11" y="94"/>
                  </a:cxn>
                  <a:cxn ang="0">
                    <a:pos x="1" y="107"/>
                  </a:cxn>
                  <a:cxn ang="0">
                    <a:pos x="1" y="107"/>
                  </a:cxn>
                  <a:cxn ang="0">
                    <a:pos x="0" y="108"/>
                  </a:cxn>
                  <a:cxn ang="0">
                    <a:pos x="0" y="110"/>
                  </a:cxn>
                  <a:cxn ang="0">
                    <a:pos x="0" y="112"/>
                  </a:cxn>
                  <a:cxn ang="0">
                    <a:pos x="1" y="113"/>
                  </a:cxn>
                  <a:cxn ang="0">
                    <a:pos x="2" y="114"/>
                  </a:cxn>
                  <a:cxn ang="0">
                    <a:pos x="4" y="114"/>
                  </a:cxn>
                  <a:cxn ang="0">
                    <a:pos x="6" y="114"/>
                  </a:cxn>
                  <a:cxn ang="0">
                    <a:pos x="7" y="113"/>
                  </a:cxn>
                  <a:cxn ang="0">
                    <a:pos x="12" y="109"/>
                  </a:cxn>
                  <a:cxn ang="0">
                    <a:pos x="12" y="109"/>
                  </a:cxn>
                  <a:cxn ang="0">
                    <a:pos x="13" y="107"/>
                  </a:cxn>
                  <a:cxn ang="0">
                    <a:pos x="13" y="107"/>
                  </a:cxn>
                  <a:cxn ang="0">
                    <a:pos x="23" y="93"/>
                  </a:cxn>
                  <a:cxn ang="0">
                    <a:pos x="33" y="81"/>
                  </a:cxn>
                  <a:cxn ang="0">
                    <a:pos x="41" y="66"/>
                  </a:cxn>
                  <a:cxn ang="0">
                    <a:pos x="48" y="52"/>
                  </a:cxn>
                  <a:cxn ang="0">
                    <a:pos x="48" y="52"/>
                  </a:cxn>
                  <a:cxn ang="0">
                    <a:pos x="60" y="30"/>
                  </a:cxn>
                  <a:cxn ang="0">
                    <a:pos x="64" y="19"/>
                  </a:cxn>
                  <a:cxn ang="0">
                    <a:pos x="65" y="13"/>
                  </a:cxn>
                  <a:cxn ang="0">
                    <a:pos x="66" y="5"/>
                  </a:cxn>
                  <a:cxn ang="0">
                    <a:pos x="66" y="5"/>
                  </a:cxn>
                </a:cxnLst>
                <a:rect l="0" t="0" r="r" b="b"/>
                <a:pathLst>
                  <a:path w="66" h="114">
                    <a:moveTo>
                      <a:pt x="66" y="5"/>
                    </a:moveTo>
                    <a:lnTo>
                      <a:pt x="66" y="5"/>
                    </a:lnTo>
                    <a:lnTo>
                      <a:pt x="65" y="3"/>
                    </a:lnTo>
                    <a:lnTo>
                      <a:pt x="64" y="2"/>
                    </a:lnTo>
                    <a:lnTo>
                      <a:pt x="63" y="1"/>
                    </a:lnTo>
                    <a:lnTo>
                      <a:pt x="61" y="0"/>
                    </a:lnTo>
                    <a:lnTo>
                      <a:pt x="60" y="1"/>
                    </a:lnTo>
                    <a:lnTo>
                      <a:pt x="57" y="2"/>
                    </a:lnTo>
                    <a:lnTo>
                      <a:pt x="56" y="3"/>
                    </a:lnTo>
                    <a:lnTo>
                      <a:pt x="56" y="5"/>
                    </a:lnTo>
                    <a:lnTo>
                      <a:pt x="56" y="5"/>
                    </a:lnTo>
                    <a:lnTo>
                      <a:pt x="55" y="13"/>
                    </a:lnTo>
                    <a:lnTo>
                      <a:pt x="53" y="19"/>
                    </a:lnTo>
                    <a:lnTo>
                      <a:pt x="49" y="30"/>
                    </a:lnTo>
                    <a:lnTo>
                      <a:pt x="43" y="41"/>
                    </a:lnTo>
                    <a:lnTo>
                      <a:pt x="37" y="54"/>
                    </a:lnTo>
                    <a:lnTo>
                      <a:pt x="37" y="54"/>
                    </a:lnTo>
                    <a:lnTo>
                      <a:pt x="30" y="68"/>
                    </a:lnTo>
                    <a:lnTo>
                      <a:pt x="20" y="82"/>
                    </a:lnTo>
                    <a:lnTo>
                      <a:pt x="11" y="94"/>
                    </a:lnTo>
                    <a:lnTo>
                      <a:pt x="1" y="107"/>
                    </a:lnTo>
                    <a:lnTo>
                      <a:pt x="1" y="107"/>
                    </a:lnTo>
                    <a:lnTo>
                      <a:pt x="0" y="108"/>
                    </a:lnTo>
                    <a:lnTo>
                      <a:pt x="0" y="110"/>
                    </a:lnTo>
                    <a:lnTo>
                      <a:pt x="0" y="112"/>
                    </a:lnTo>
                    <a:lnTo>
                      <a:pt x="1" y="113"/>
                    </a:lnTo>
                    <a:lnTo>
                      <a:pt x="2" y="114"/>
                    </a:lnTo>
                    <a:lnTo>
                      <a:pt x="4" y="114"/>
                    </a:lnTo>
                    <a:lnTo>
                      <a:pt x="6" y="114"/>
                    </a:lnTo>
                    <a:lnTo>
                      <a:pt x="7" y="113"/>
                    </a:lnTo>
                    <a:lnTo>
                      <a:pt x="12" y="109"/>
                    </a:lnTo>
                    <a:lnTo>
                      <a:pt x="12" y="109"/>
                    </a:lnTo>
                    <a:lnTo>
                      <a:pt x="13" y="107"/>
                    </a:lnTo>
                    <a:lnTo>
                      <a:pt x="13" y="107"/>
                    </a:lnTo>
                    <a:lnTo>
                      <a:pt x="23" y="93"/>
                    </a:lnTo>
                    <a:lnTo>
                      <a:pt x="33" y="81"/>
                    </a:lnTo>
                    <a:lnTo>
                      <a:pt x="41" y="66"/>
                    </a:lnTo>
                    <a:lnTo>
                      <a:pt x="48" y="52"/>
                    </a:lnTo>
                    <a:lnTo>
                      <a:pt x="48" y="52"/>
                    </a:lnTo>
                    <a:lnTo>
                      <a:pt x="60" y="30"/>
                    </a:lnTo>
                    <a:lnTo>
                      <a:pt x="64" y="19"/>
                    </a:lnTo>
                    <a:lnTo>
                      <a:pt x="65" y="13"/>
                    </a:lnTo>
                    <a:lnTo>
                      <a:pt x="66" y="5"/>
                    </a:lnTo>
                    <a:lnTo>
                      <a:pt x="66"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2" name="Freeform 746">
                <a:extLst>
                  <a:ext uri="{FF2B5EF4-FFF2-40B4-BE49-F238E27FC236}">
                    <a16:creationId xmlns:a16="http://schemas.microsoft.com/office/drawing/2014/main" id="{63FA3991-8045-44D6-8D4B-25502252F08F}"/>
                  </a:ext>
                </a:extLst>
              </p:cNvPr>
              <p:cNvSpPr/>
              <p:nvPr/>
            </p:nvSpPr>
            <p:spPr bwMode="auto">
              <a:xfrm>
                <a:off x="6591301" y="4719638"/>
                <a:ext cx="42863" cy="60325"/>
              </a:xfrm>
              <a:custGeom>
                <a:avLst/>
                <a:gdLst/>
                <a:ahLst/>
                <a:cxnLst>
                  <a:cxn ang="0">
                    <a:pos x="72" y="3"/>
                  </a:cxn>
                  <a:cxn ang="0">
                    <a:pos x="72" y="3"/>
                  </a:cxn>
                  <a:cxn ang="0">
                    <a:pos x="63" y="15"/>
                  </a:cxn>
                  <a:cxn ang="0">
                    <a:pos x="53" y="27"/>
                  </a:cxn>
                  <a:cxn ang="0">
                    <a:pos x="37" y="55"/>
                  </a:cxn>
                  <a:cxn ang="0">
                    <a:pos x="20" y="82"/>
                  </a:cxn>
                  <a:cxn ang="0">
                    <a:pos x="11" y="94"/>
                  </a:cxn>
                  <a:cxn ang="0">
                    <a:pos x="1" y="107"/>
                  </a:cxn>
                  <a:cxn ang="0">
                    <a:pos x="1" y="107"/>
                  </a:cxn>
                  <a:cxn ang="0">
                    <a:pos x="0" y="109"/>
                  </a:cxn>
                  <a:cxn ang="0">
                    <a:pos x="0" y="110"/>
                  </a:cxn>
                  <a:cxn ang="0">
                    <a:pos x="1" y="112"/>
                  </a:cxn>
                  <a:cxn ang="0">
                    <a:pos x="2" y="113"/>
                  </a:cxn>
                  <a:cxn ang="0">
                    <a:pos x="3" y="114"/>
                  </a:cxn>
                  <a:cxn ang="0">
                    <a:pos x="5" y="115"/>
                  </a:cxn>
                  <a:cxn ang="0">
                    <a:pos x="6" y="114"/>
                  </a:cxn>
                  <a:cxn ang="0">
                    <a:pos x="8" y="113"/>
                  </a:cxn>
                  <a:cxn ang="0">
                    <a:pos x="8" y="113"/>
                  </a:cxn>
                  <a:cxn ang="0">
                    <a:pos x="18" y="102"/>
                  </a:cxn>
                  <a:cxn ang="0">
                    <a:pos x="27" y="88"/>
                  </a:cxn>
                  <a:cxn ang="0">
                    <a:pos x="44" y="61"/>
                  </a:cxn>
                  <a:cxn ang="0">
                    <a:pos x="61" y="35"/>
                  </a:cxn>
                  <a:cxn ang="0">
                    <a:pos x="69" y="21"/>
                  </a:cxn>
                  <a:cxn ang="0">
                    <a:pos x="79" y="9"/>
                  </a:cxn>
                  <a:cxn ang="0">
                    <a:pos x="79" y="9"/>
                  </a:cxn>
                  <a:cxn ang="0">
                    <a:pos x="80" y="8"/>
                  </a:cxn>
                  <a:cxn ang="0">
                    <a:pos x="80" y="6"/>
                  </a:cxn>
                  <a:cxn ang="0">
                    <a:pos x="80" y="4"/>
                  </a:cxn>
                  <a:cxn ang="0">
                    <a:pos x="79" y="3"/>
                  </a:cxn>
                  <a:cxn ang="0">
                    <a:pos x="77" y="1"/>
                  </a:cxn>
                  <a:cxn ang="0">
                    <a:pos x="76" y="0"/>
                  </a:cxn>
                  <a:cxn ang="0">
                    <a:pos x="74" y="1"/>
                  </a:cxn>
                  <a:cxn ang="0">
                    <a:pos x="72" y="3"/>
                  </a:cxn>
                  <a:cxn ang="0">
                    <a:pos x="72" y="3"/>
                  </a:cxn>
                </a:cxnLst>
                <a:rect l="0" t="0" r="r" b="b"/>
                <a:pathLst>
                  <a:path w="80" h="115">
                    <a:moveTo>
                      <a:pt x="72" y="3"/>
                    </a:moveTo>
                    <a:lnTo>
                      <a:pt x="72" y="3"/>
                    </a:lnTo>
                    <a:lnTo>
                      <a:pt x="63" y="15"/>
                    </a:lnTo>
                    <a:lnTo>
                      <a:pt x="53" y="27"/>
                    </a:lnTo>
                    <a:lnTo>
                      <a:pt x="37" y="55"/>
                    </a:lnTo>
                    <a:lnTo>
                      <a:pt x="20" y="82"/>
                    </a:lnTo>
                    <a:lnTo>
                      <a:pt x="11" y="94"/>
                    </a:lnTo>
                    <a:lnTo>
                      <a:pt x="1" y="107"/>
                    </a:lnTo>
                    <a:lnTo>
                      <a:pt x="1" y="107"/>
                    </a:lnTo>
                    <a:lnTo>
                      <a:pt x="0" y="109"/>
                    </a:lnTo>
                    <a:lnTo>
                      <a:pt x="0" y="110"/>
                    </a:lnTo>
                    <a:lnTo>
                      <a:pt x="1" y="112"/>
                    </a:lnTo>
                    <a:lnTo>
                      <a:pt x="2" y="113"/>
                    </a:lnTo>
                    <a:lnTo>
                      <a:pt x="3" y="114"/>
                    </a:lnTo>
                    <a:lnTo>
                      <a:pt x="5" y="115"/>
                    </a:lnTo>
                    <a:lnTo>
                      <a:pt x="6" y="114"/>
                    </a:lnTo>
                    <a:lnTo>
                      <a:pt x="8" y="113"/>
                    </a:lnTo>
                    <a:lnTo>
                      <a:pt x="8" y="113"/>
                    </a:lnTo>
                    <a:lnTo>
                      <a:pt x="18" y="102"/>
                    </a:lnTo>
                    <a:lnTo>
                      <a:pt x="27" y="88"/>
                    </a:lnTo>
                    <a:lnTo>
                      <a:pt x="44" y="61"/>
                    </a:lnTo>
                    <a:lnTo>
                      <a:pt x="61" y="35"/>
                    </a:lnTo>
                    <a:lnTo>
                      <a:pt x="69" y="21"/>
                    </a:lnTo>
                    <a:lnTo>
                      <a:pt x="79" y="9"/>
                    </a:lnTo>
                    <a:lnTo>
                      <a:pt x="79" y="9"/>
                    </a:lnTo>
                    <a:lnTo>
                      <a:pt x="80" y="8"/>
                    </a:lnTo>
                    <a:lnTo>
                      <a:pt x="80" y="6"/>
                    </a:lnTo>
                    <a:lnTo>
                      <a:pt x="80" y="4"/>
                    </a:lnTo>
                    <a:lnTo>
                      <a:pt x="79" y="3"/>
                    </a:lnTo>
                    <a:lnTo>
                      <a:pt x="77" y="1"/>
                    </a:lnTo>
                    <a:lnTo>
                      <a:pt x="76" y="0"/>
                    </a:lnTo>
                    <a:lnTo>
                      <a:pt x="74" y="1"/>
                    </a:lnTo>
                    <a:lnTo>
                      <a:pt x="72" y="3"/>
                    </a:lnTo>
                    <a:lnTo>
                      <a:pt x="72"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3" name="Freeform 747">
                <a:extLst>
                  <a:ext uri="{FF2B5EF4-FFF2-40B4-BE49-F238E27FC236}">
                    <a16:creationId xmlns:a16="http://schemas.microsoft.com/office/drawing/2014/main" id="{0140D062-4876-40AA-B83E-FD6C4C417283}"/>
                  </a:ext>
                </a:extLst>
              </p:cNvPr>
              <p:cNvSpPr/>
              <p:nvPr/>
            </p:nvSpPr>
            <p:spPr bwMode="auto">
              <a:xfrm>
                <a:off x="6638926" y="4722813"/>
                <a:ext cx="39688" cy="58738"/>
              </a:xfrm>
              <a:custGeom>
                <a:avLst/>
                <a:gdLst/>
                <a:ahLst/>
                <a:cxnLst>
                  <a:cxn ang="0">
                    <a:pos x="68" y="3"/>
                  </a:cxn>
                  <a:cxn ang="0">
                    <a:pos x="68" y="3"/>
                  </a:cxn>
                  <a:cxn ang="0">
                    <a:pos x="66" y="10"/>
                  </a:cxn>
                  <a:cxn ang="0">
                    <a:pos x="63" y="16"/>
                  </a:cxn>
                  <a:cxn ang="0">
                    <a:pos x="59" y="21"/>
                  </a:cxn>
                  <a:cxn ang="0">
                    <a:pos x="55" y="27"/>
                  </a:cxn>
                  <a:cxn ang="0">
                    <a:pos x="47" y="39"/>
                  </a:cxn>
                  <a:cxn ang="0">
                    <a:pos x="43" y="44"/>
                  </a:cxn>
                  <a:cxn ang="0">
                    <a:pos x="40" y="49"/>
                  </a:cxn>
                  <a:cxn ang="0">
                    <a:pos x="40" y="49"/>
                  </a:cxn>
                  <a:cxn ang="0">
                    <a:pos x="30" y="65"/>
                  </a:cxn>
                  <a:cxn ang="0">
                    <a:pos x="21" y="79"/>
                  </a:cxn>
                  <a:cxn ang="0">
                    <a:pos x="1" y="106"/>
                  </a:cxn>
                  <a:cxn ang="0">
                    <a:pos x="1" y="106"/>
                  </a:cxn>
                  <a:cxn ang="0">
                    <a:pos x="0" y="109"/>
                  </a:cxn>
                  <a:cxn ang="0">
                    <a:pos x="1" y="111"/>
                  </a:cxn>
                  <a:cxn ang="0">
                    <a:pos x="4" y="113"/>
                  </a:cxn>
                  <a:cxn ang="0">
                    <a:pos x="7" y="113"/>
                  </a:cxn>
                  <a:cxn ang="0">
                    <a:pos x="7" y="113"/>
                  </a:cxn>
                  <a:cxn ang="0">
                    <a:pos x="12" y="111"/>
                  </a:cxn>
                  <a:cxn ang="0">
                    <a:pos x="16" y="108"/>
                  </a:cxn>
                  <a:cxn ang="0">
                    <a:pos x="16" y="108"/>
                  </a:cxn>
                  <a:cxn ang="0">
                    <a:pos x="19" y="107"/>
                  </a:cxn>
                  <a:cxn ang="0">
                    <a:pos x="19" y="104"/>
                  </a:cxn>
                  <a:cxn ang="0">
                    <a:pos x="19" y="102"/>
                  </a:cxn>
                  <a:cxn ang="0">
                    <a:pos x="17" y="100"/>
                  </a:cxn>
                  <a:cxn ang="0">
                    <a:pos x="17" y="100"/>
                  </a:cxn>
                  <a:cxn ang="0">
                    <a:pos x="33" y="74"/>
                  </a:cxn>
                  <a:cxn ang="0">
                    <a:pos x="43" y="62"/>
                  </a:cxn>
                  <a:cxn ang="0">
                    <a:pos x="52" y="49"/>
                  </a:cxn>
                  <a:cxn ang="0">
                    <a:pos x="52" y="49"/>
                  </a:cxn>
                  <a:cxn ang="0">
                    <a:pos x="56" y="44"/>
                  </a:cxn>
                  <a:cxn ang="0">
                    <a:pos x="60" y="38"/>
                  </a:cxn>
                  <a:cxn ang="0">
                    <a:pos x="67" y="25"/>
                  </a:cxn>
                  <a:cxn ang="0">
                    <a:pos x="67" y="25"/>
                  </a:cxn>
                  <a:cxn ang="0">
                    <a:pos x="70" y="20"/>
                  </a:cxn>
                  <a:cxn ang="0">
                    <a:pos x="73" y="16"/>
                  </a:cxn>
                  <a:cxn ang="0">
                    <a:pos x="75" y="12"/>
                  </a:cxn>
                  <a:cxn ang="0">
                    <a:pos x="77" y="6"/>
                  </a:cxn>
                  <a:cxn ang="0">
                    <a:pos x="77" y="6"/>
                  </a:cxn>
                  <a:cxn ang="0">
                    <a:pos x="77" y="4"/>
                  </a:cxn>
                  <a:cxn ang="0">
                    <a:pos x="76" y="2"/>
                  </a:cxn>
                  <a:cxn ang="0">
                    <a:pos x="73" y="0"/>
                  </a:cxn>
                  <a:cxn ang="0">
                    <a:pos x="71" y="0"/>
                  </a:cxn>
                  <a:cxn ang="0">
                    <a:pos x="70" y="1"/>
                  </a:cxn>
                  <a:cxn ang="0">
                    <a:pos x="68" y="2"/>
                  </a:cxn>
                  <a:cxn ang="0">
                    <a:pos x="68" y="3"/>
                  </a:cxn>
                  <a:cxn ang="0">
                    <a:pos x="68" y="3"/>
                  </a:cxn>
                </a:cxnLst>
                <a:rect l="0" t="0" r="r" b="b"/>
                <a:pathLst>
                  <a:path w="77" h="113">
                    <a:moveTo>
                      <a:pt x="68" y="3"/>
                    </a:moveTo>
                    <a:lnTo>
                      <a:pt x="68" y="3"/>
                    </a:lnTo>
                    <a:lnTo>
                      <a:pt x="66" y="10"/>
                    </a:lnTo>
                    <a:lnTo>
                      <a:pt x="63" y="16"/>
                    </a:lnTo>
                    <a:lnTo>
                      <a:pt x="59" y="21"/>
                    </a:lnTo>
                    <a:lnTo>
                      <a:pt x="55" y="27"/>
                    </a:lnTo>
                    <a:lnTo>
                      <a:pt x="47" y="39"/>
                    </a:lnTo>
                    <a:lnTo>
                      <a:pt x="43" y="44"/>
                    </a:lnTo>
                    <a:lnTo>
                      <a:pt x="40" y="49"/>
                    </a:lnTo>
                    <a:lnTo>
                      <a:pt x="40" y="49"/>
                    </a:lnTo>
                    <a:lnTo>
                      <a:pt x="30" y="65"/>
                    </a:lnTo>
                    <a:lnTo>
                      <a:pt x="21" y="79"/>
                    </a:lnTo>
                    <a:lnTo>
                      <a:pt x="1" y="106"/>
                    </a:lnTo>
                    <a:lnTo>
                      <a:pt x="1" y="106"/>
                    </a:lnTo>
                    <a:lnTo>
                      <a:pt x="0" y="109"/>
                    </a:lnTo>
                    <a:lnTo>
                      <a:pt x="1" y="111"/>
                    </a:lnTo>
                    <a:lnTo>
                      <a:pt x="4" y="113"/>
                    </a:lnTo>
                    <a:lnTo>
                      <a:pt x="7" y="113"/>
                    </a:lnTo>
                    <a:lnTo>
                      <a:pt x="7" y="113"/>
                    </a:lnTo>
                    <a:lnTo>
                      <a:pt x="12" y="111"/>
                    </a:lnTo>
                    <a:lnTo>
                      <a:pt x="16" y="108"/>
                    </a:lnTo>
                    <a:lnTo>
                      <a:pt x="16" y="108"/>
                    </a:lnTo>
                    <a:lnTo>
                      <a:pt x="19" y="107"/>
                    </a:lnTo>
                    <a:lnTo>
                      <a:pt x="19" y="104"/>
                    </a:lnTo>
                    <a:lnTo>
                      <a:pt x="19" y="102"/>
                    </a:lnTo>
                    <a:lnTo>
                      <a:pt x="17" y="100"/>
                    </a:lnTo>
                    <a:lnTo>
                      <a:pt x="17" y="100"/>
                    </a:lnTo>
                    <a:lnTo>
                      <a:pt x="33" y="74"/>
                    </a:lnTo>
                    <a:lnTo>
                      <a:pt x="43" y="62"/>
                    </a:lnTo>
                    <a:lnTo>
                      <a:pt x="52" y="49"/>
                    </a:lnTo>
                    <a:lnTo>
                      <a:pt x="52" y="49"/>
                    </a:lnTo>
                    <a:lnTo>
                      <a:pt x="56" y="44"/>
                    </a:lnTo>
                    <a:lnTo>
                      <a:pt x="60" y="38"/>
                    </a:lnTo>
                    <a:lnTo>
                      <a:pt x="67" y="25"/>
                    </a:lnTo>
                    <a:lnTo>
                      <a:pt x="67" y="25"/>
                    </a:lnTo>
                    <a:lnTo>
                      <a:pt x="70" y="20"/>
                    </a:lnTo>
                    <a:lnTo>
                      <a:pt x="73" y="16"/>
                    </a:lnTo>
                    <a:lnTo>
                      <a:pt x="75" y="12"/>
                    </a:lnTo>
                    <a:lnTo>
                      <a:pt x="77" y="6"/>
                    </a:lnTo>
                    <a:lnTo>
                      <a:pt x="77" y="6"/>
                    </a:lnTo>
                    <a:lnTo>
                      <a:pt x="77" y="4"/>
                    </a:lnTo>
                    <a:lnTo>
                      <a:pt x="76" y="2"/>
                    </a:lnTo>
                    <a:lnTo>
                      <a:pt x="73" y="0"/>
                    </a:lnTo>
                    <a:lnTo>
                      <a:pt x="71" y="0"/>
                    </a:lnTo>
                    <a:lnTo>
                      <a:pt x="70" y="1"/>
                    </a:lnTo>
                    <a:lnTo>
                      <a:pt x="68" y="2"/>
                    </a:lnTo>
                    <a:lnTo>
                      <a:pt x="68" y="3"/>
                    </a:lnTo>
                    <a:lnTo>
                      <a:pt x="68"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4" name="Freeform 748">
                <a:extLst>
                  <a:ext uri="{FF2B5EF4-FFF2-40B4-BE49-F238E27FC236}">
                    <a16:creationId xmlns:a16="http://schemas.microsoft.com/office/drawing/2014/main" id="{3C23EB98-7EAE-4D29-AED1-45826C17ADE0}"/>
                  </a:ext>
                </a:extLst>
              </p:cNvPr>
              <p:cNvSpPr/>
              <p:nvPr/>
            </p:nvSpPr>
            <p:spPr bwMode="auto">
              <a:xfrm>
                <a:off x="6694488" y="4727575"/>
                <a:ext cx="30163" cy="46038"/>
              </a:xfrm>
              <a:custGeom>
                <a:avLst/>
                <a:gdLst/>
                <a:ahLst/>
                <a:cxnLst>
                  <a:cxn ang="0">
                    <a:pos x="48" y="3"/>
                  </a:cxn>
                  <a:cxn ang="0">
                    <a:pos x="48" y="3"/>
                  </a:cxn>
                  <a:cxn ang="0">
                    <a:pos x="43" y="11"/>
                  </a:cxn>
                  <a:cxn ang="0">
                    <a:pos x="37" y="18"/>
                  </a:cxn>
                  <a:cxn ang="0">
                    <a:pos x="25" y="34"/>
                  </a:cxn>
                  <a:cxn ang="0">
                    <a:pos x="13" y="51"/>
                  </a:cxn>
                  <a:cxn ang="0">
                    <a:pos x="8" y="59"/>
                  </a:cxn>
                  <a:cxn ang="0">
                    <a:pos x="4" y="67"/>
                  </a:cxn>
                  <a:cxn ang="0">
                    <a:pos x="4" y="67"/>
                  </a:cxn>
                  <a:cxn ang="0">
                    <a:pos x="2" y="72"/>
                  </a:cxn>
                  <a:cxn ang="0">
                    <a:pos x="1" y="77"/>
                  </a:cxn>
                  <a:cxn ang="0">
                    <a:pos x="0" y="80"/>
                  </a:cxn>
                  <a:cxn ang="0">
                    <a:pos x="0" y="84"/>
                  </a:cxn>
                  <a:cxn ang="0">
                    <a:pos x="1" y="86"/>
                  </a:cxn>
                  <a:cxn ang="0">
                    <a:pos x="3" y="88"/>
                  </a:cxn>
                  <a:cxn ang="0">
                    <a:pos x="3" y="88"/>
                  </a:cxn>
                  <a:cxn ang="0">
                    <a:pos x="7" y="89"/>
                  </a:cxn>
                  <a:cxn ang="0">
                    <a:pos x="10" y="88"/>
                  </a:cxn>
                  <a:cxn ang="0">
                    <a:pos x="12" y="86"/>
                  </a:cxn>
                  <a:cxn ang="0">
                    <a:pos x="14" y="83"/>
                  </a:cxn>
                  <a:cxn ang="0">
                    <a:pos x="14" y="83"/>
                  </a:cxn>
                  <a:cxn ang="0">
                    <a:pos x="14" y="80"/>
                  </a:cxn>
                  <a:cxn ang="0">
                    <a:pos x="14" y="78"/>
                  </a:cxn>
                  <a:cxn ang="0">
                    <a:pos x="11" y="76"/>
                  </a:cxn>
                  <a:cxn ang="0">
                    <a:pos x="11" y="76"/>
                  </a:cxn>
                  <a:cxn ang="0">
                    <a:pos x="11" y="73"/>
                  </a:cxn>
                  <a:cxn ang="0">
                    <a:pos x="11" y="73"/>
                  </a:cxn>
                  <a:cxn ang="0">
                    <a:pos x="16" y="63"/>
                  </a:cxn>
                  <a:cxn ang="0">
                    <a:pos x="16" y="63"/>
                  </a:cxn>
                  <a:cxn ang="0">
                    <a:pos x="24" y="53"/>
                  </a:cxn>
                  <a:cxn ang="0">
                    <a:pos x="31" y="42"/>
                  </a:cxn>
                  <a:cxn ang="0">
                    <a:pos x="31" y="42"/>
                  </a:cxn>
                  <a:cxn ang="0">
                    <a:pos x="44" y="26"/>
                  </a:cxn>
                  <a:cxn ang="0">
                    <a:pos x="50" y="16"/>
                  </a:cxn>
                  <a:cxn ang="0">
                    <a:pos x="57" y="7"/>
                  </a:cxn>
                  <a:cxn ang="0">
                    <a:pos x="57" y="7"/>
                  </a:cxn>
                  <a:cxn ang="0">
                    <a:pos x="57" y="5"/>
                  </a:cxn>
                  <a:cxn ang="0">
                    <a:pos x="57" y="3"/>
                  </a:cxn>
                  <a:cxn ang="0">
                    <a:pos x="56" y="2"/>
                  </a:cxn>
                  <a:cxn ang="0">
                    <a:pos x="55" y="1"/>
                  </a:cxn>
                  <a:cxn ang="0">
                    <a:pos x="52" y="0"/>
                  </a:cxn>
                  <a:cxn ang="0">
                    <a:pos x="51" y="0"/>
                  </a:cxn>
                  <a:cxn ang="0">
                    <a:pos x="49" y="1"/>
                  </a:cxn>
                  <a:cxn ang="0">
                    <a:pos x="48" y="3"/>
                  </a:cxn>
                  <a:cxn ang="0">
                    <a:pos x="48" y="3"/>
                  </a:cxn>
                </a:cxnLst>
                <a:rect l="0" t="0" r="r" b="b"/>
                <a:pathLst>
                  <a:path w="57" h="89">
                    <a:moveTo>
                      <a:pt x="48" y="3"/>
                    </a:moveTo>
                    <a:lnTo>
                      <a:pt x="48" y="3"/>
                    </a:lnTo>
                    <a:lnTo>
                      <a:pt x="43" y="11"/>
                    </a:lnTo>
                    <a:lnTo>
                      <a:pt x="37" y="18"/>
                    </a:lnTo>
                    <a:lnTo>
                      <a:pt x="25" y="34"/>
                    </a:lnTo>
                    <a:lnTo>
                      <a:pt x="13" y="51"/>
                    </a:lnTo>
                    <a:lnTo>
                      <a:pt x="8" y="59"/>
                    </a:lnTo>
                    <a:lnTo>
                      <a:pt x="4" y="67"/>
                    </a:lnTo>
                    <a:lnTo>
                      <a:pt x="4" y="67"/>
                    </a:lnTo>
                    <a:lnTo>
                      <a:pt x="2" y="72"/>
                    </a:lnTo>
                    <a:lnTo>
                      <a:pt x="1" y="77"/>
                    </a:lnTo>
                    <a:lnTo>
                      <a:pt x="0" y="80"/>
                    </a:lnTo>
                    <a:lnTo>
                      <a:pt x="0" y="84"/>
                    </a:lnTo>
                    <a:lnTo>
                      <a:pt x="1" y="86"/>
                    </a:lnTo>
                    <a:lnTo>
                      <a:pt x="3" y="88"/>
                    </a:lnTo>
                    <a:lnTo>
                      <a:pt x="3" y="88"/>
                    </a:lnTo>
                    <a:lnTo>
                      <a:pt x="7" y="89"/>
                    </a:lnTo>
                    <a:lnTo>
                      <a:pt x="10" y="88"/>
                    </a:lnTo>
                    <a:lnTo>
                      <a:pt x="12" y="86"/>
                    </a:lnTo>
                    <a:lnTo>
                      <a:pt x="14" y="83"/>
                    </a:lnTo>
                    <a:lnTo>
                      <a:pt x="14" y="83"/>
                    </a:lnTo>
                    <a:lnTo>
                      <a:pt x="14" y="80"/>
                    </a:lnTo>
                    <a:lnTo>
                      <a:pt x="14" y="78"/>
                    </a:lnTo>
                    <a:lnTo>
                      <a:pt x="11" y="76"/>
                    </a:lnTo>
                    <a:lnTo>
                      <a:pt x="11" y="76"/>
                    </a:lnTo>
                    <a:lnTo>
                      <a:pt x="11" y="73"/>
                    </a:lnTo>
                    <a:lnTo>
                      <a:pt x="11" y="73"/>
                    </a:lnTo>
                    <a:lnTo>
                      <a:pt x="16" y="63"/>
                    </a:lnTo>
                    <a:lnTo>
                      <a:pt x="16" y="63"/>
                    </a:lnTo>
                    <a:lnTo>
                      <a:pt x="24" y="53"/>
                    </a:lnTo>
                    <a:lnTo>
                      <a:pt x="31" y="42"/>
                    </a:lnTo>
                    <a:lnTo>
                      <a:pt x="31" y="42"/>
                    </a:lnTo>
                    <a:lnTo>
                      <a:pt x="44" y="26"/>
                    </a:lnTo>
                    <a:lnTo>
                      <a:pt x="50" y="16"/>
                    </a:lnTo>
                    <a:lnTo>
                      <a:pt x="57" y="7"/>
                    </a:lnTo>
                    <a:lnTo>
                      <a:pt x="57" y="7"/>
                    </a:lnTo>
                    <a:lnTo>
                      <a:pt x="57" y="5"/>
                    </a:lnTo>
                    <a:lnTo>
                      <a:pt x="57" y="3"/>
                    </a:lnTo>
                    <a:lnTo>
                      <a:pt x="56" y="2"/>
                    </a:lnTo>
                    <a:lnTo>
                      <a:pt x="55" y="1"/>
                    </a:lnTo>
                    <a:lnTo>
                      <a:pt x="52" y="0"/>
                    </a:lnTo>
                    <a:lnTo>
                      <a:pt x="51" y="0"/>
                    </a:lnTo>
                    <a:lnTo>
                      <a:pt x="49" y="1"/>
                    </a:lnTo>
                    <a:lnTo>
                      <a:pt x="48" y="3"/>
                    </a:lnTo>
                    <a:lnTo>
                      <a:pt x="48"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5" name="Freeform 749">
                <a:extLst>
                  <a:ext uri="{FF2B5EF4-FFF2-40B4-BE49-F238E27FC236}">
                    <a16:creationId xmlns:a16="http://schemas.microsoft.com/office/drawing/2014/main" id="{0FC9AE11-22B9-42FC-B472-56B98324BA36}"/>
                  </a:ext>
                </a:extLst>
              </p:cNvPr>
              <p:cNvSpPr/>
              <p:nvPr/>
            </p:nvSpPr>
            <p:spPr bwMode="auto">
              <a:xfrm>
                <a:off x="6737351" y="4727575"/>
                <a:ext cx="36513" cy="52388"/>
              </a:xfrm>
              <a:custGeom>
                <a:avLst/>
                <a:gdLst/>
                <a:ahLst/>
                <a:cxnLst>
                  <a:cxn ang="0">
                    <a:pos x="61" y="3"/>
                  </a:cxn>
                  <a:cxn ang="0">
                    <a:pos x="61" y="3"/>
                  </a:cxn>
                  <a:cxn ang="0">
                    <a:pos x="58" y="10"/>
                  </a:cxn>
                  <a:cxn ang="0">
                    <a:pos x="54" y="17"/>
                  </a:cxn>
                  <a:cxn ang="0">
                    <a:pos x="44" y="32"/>
                  </a:cxn>
                  <a:cxn ang="0">
                    <a:pos x="32" y="45"/>
                  </a:cxn>
                  <a:cxn ang="0">
                    <a:pos x="20" y="58"/>
                  </a:cxn>
                  <a:cxn ang="0">
                    <a:pos x="20" y="58"/>
                  </a:cxn>
                  <a:cxn ang="0">
                    <a:pos x="12" y="66"/>
                  </a:cxn>
                  <a:cxn ang="0">
                    <a:pos x="7" y="73"/>
                  </a:cxn>
                  <a:cxn ang="0">
                    <a:pos x="2" y="82"/>
                  </a:cxn>
                  <a:cxn ang="0">
                    <a:pos x="0" y="93"/>
                  </a:cxn>
                  <a:cxn ang="0">
                    <a:pos x="0" y="93"/>
                  </a:cxn>
                  <a:cxn ang="0">
                    <a:pos x="0" y="95"/>
                  </a:cxn>
                  <a:cxn ang="0">
                    <a:pos x="0" y="96"/>
                  </a:cxn>
                  <a:cxn ang="0">
                    <a:pos x="3" y="98"/>
                  </a:cxn>
                  <a:cxn ang="0">
                    <a:pos x="6" y="99"/>
                  </a:cxn>
                  <a:cxn ang="0">
                    <a:pos x="8" y="98"/>
                  </a:cxn>
                  <a:cxn ang="0">
                    <a:pos x="9" y="97"/>
                  </a:cxn>
                  <a:cxn ang="0">
                    <a:pos x="9" y="95"/>
                  </a:cxn>
                  <a:cxn ang="0">
                    <a:pos x="9" y="95"/>
                  </a:cxn>
                  <a:cxn ang="0">
                    <a:pos x="11" y="88"/>
                  </a:cxn>
                  <a:cxn ang="0">
                    <a:pos x="14" y="82"/>
                  </a:cxn>
                  <a:cxn ang="0">
                    <a:pos x="17" y="75"/>
                  </a:cxn>
                  <a:cxn ang="0">
                    <a:pos x="21" y="70"/>
                  </a:cxn>
                  <a:cxn ang="0">
                    <a:pos x="30" y="60"/>
                  </a:cxn>
                  <a:cxn ang="0">
                    <a:pos x="41" y="50"/>
                  </a:cxn>
                  <a:cxn ang="0">
                    <a:pos x="41" y="50"/>
                  </a:cxn>
                  <a:cxn ang="0">
                    <a:pos x="50" y="40"/>
                  </a:cxn>
                  <a:cxn ang="0">
                    <a:pos x="58" y="29"/>
                  </a:cxn>
                  <a:cxn ang="0">
                    <a:pos x="65" y="16"/>
                  </a:cxn>
                  <a:cxn ang="0">
                    <a:pos x="71" y="5"/>
                  </a:cxn>
                  <a:cxn ang="0">
                    <a:pos x="71" y="5"/>
                  </a:cxn>
                  <a:cxn ang="0">
                    <a:pos x="71" y="3"/>
                  </a:cxn>
                  <a:cxn ang="0">
                    <a:pos x="71" y="2"/>
                  </a:cxn>
                  <a:cxn ang="0">
                    <a:pos x="70" y="0"/>
                  </a:cxn>
                  <a:cxn ang="0">
                    <a:pos x="68" y="0"/>
                  </a:cxn>
                  <a:cxn ang="0">
                    <a:pos x="64" y="0"/>
                  </a:cxn>
                  <a:cxn ang="0">
                    <a:pos x="62" y="1"/>
                  </a:cxn>
                  <a:cxn ang="0">
                    <a:pos x="61" y="3"/>
                  </a:cxn>
                  <a:cxn ang="0">
                    <a:pos x="61" y="3"/>
                  </a:cxn>
                </a:cxnLst>
                <a:rect l="0" t="0" r="r" b="b"/>
                <a:pathLst>
                  <a:path w="71" h="99">
                    <a:moveTo>
                      <a:pt x="61" y="3"/>
                    </a:moveTo>
                    <a:lnTo>
                      <a:pt x="61" y="3"/>
                    </a:lnTo>
                    <a:lnTo>
                      <a:pt x="58" y="10"/>
                    </a:lnTo>
                    <a:lnTo>
                      <a:pt x="54" y="17"/>
                    </a:lnTo>
                    <a:lnTo>
                      <a:pt x="44" y="32"/>
                    </a:lnTo>
                    <a:lnTo>
                      <a:pt x="32" y="45"/>
                    </a:lnTo>
                    <a:lnTo>
                      <a:pt x="20" y="58"/>
                    </a:lnTo>
                    <a:lnTo>
                      <a:pt x="20" y="58"/>
                    </a:lnTo>
                    <a:lnTo>
                      <a:pt x="12" y="66"/>
                    </a:lnTo>
                    <a:lnTo>
                      <a:pt x="7" y="73"/>
                    </a:lnTo>
                    <a:lnTo>
                      <a:pt x="2" y="82"/>
                    </a:lnTo>
                    <a:lnTo>
                      <a:pt x="0" y="93"/>
                    </a:lnTo>
                    <a:lnTo>
                      <a:pt x="0" y="93"/>
                    </a:lnTo>
                    <a:lnTo>
                      <a:pt x="0" y="95"/>
                    </a:lnTo>
                    <a:lnTo>
                      <a:pt x="0" y="96"/>
                    </a:lnTo>
                    <a:lnTo>
                      <a:pt x="3" y="98"/>
                    </a:lnTo>
                    <a:lnTo>
                      <a:pt x="6" y="99"/>
                    </a:lnTo>
                    <a:lnTo>
                      <a:pt x="8" y="98"/>
                    </a:lnTo>
                    <a:lnTo>
                      <a:pt x="9" y="97"/>
                    </a:lnTo>
                    <a:lnTo>
                      <a:pt x="9" y="95"/>
                    </a:lnTo>
                    <a:lnTo>
                      <a:pt x="9" y="95"/>
                    </a:lnTo>
                    <a:lnTo>
                      <a:pt x="11" y="88"/>
                    </a:lnTo>
                    <a:lnTo>
                      <a:pt x="14" y="82"/>
                    </a:lnTo>
                    <a:lnTo>
                      <a:pt x="17" y="75"/>
                    </a:lnTo>
                    <a:lnTo>
                      <a:pt x="21" y="70"/>
                    </a:lnTo>
                    <a:lnTo>
                      <a:pt x="30" y="60"/>
                    </a:lnTo>
                    <a:lnTo>
                      <a:pt x="41" y="50"/>
                    </a:lnTo>
                    <a:lnTo>
                      <a:pt x="41" y="50"/>
                    </a:lnTo>
                    <a:lnTo>
                      <a:pt x="50" y="40"/>
                    </a:lnTo>
                    <a:lnTo>
                      <a:pt x="58" y="29"/>
                    </a:lnTo>
                    <a:lnTo>
                      <a:pt x="65" y="16"/>
                    </a:lnTo>
                    <a:lnTo>
                      <a:pt x="71" y="5"/>
                    </a:lnTo>
                    <a:lnTo>
                      <a:pt x="71" y="5"/>
                    </a:lnTo>
                    <a:lnTo>
                      <a:pt x="71" y="3"/>
                    </a:lnTo>
                    <a:lnTo>
                      <a:pt x="71" y="2"/>
                    </a:lnTo>
                    <a:lnTo>
                      <a:pt x="70" y="0"/>
                    </a:lnTo>
                    <a:lnTo>
                      <a:pt x="68" y="0"/>
                    </a:lnTo>
                    <a:lnTo>
                      <a:pt x="64" y="0"/>
                    </a:lnTo>
                    <a:lnTo>
                      <a:pt x="62" y="1"/>
                    </a:lnTo>
                    <a:lnTo>
                      <a:pt x="61" y="3"/>
                    </a:lnTo>
                    <a:lnTo>
                      <a:pt x="61"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6" name="Freeform 750">
                <a:extLst>
                  <a:ext uri="{FF2B5EF4-FFF2-40B4-BE49-F238E27FC236}">
                    <a16:creationId xmlns:a16="http://schemas.microsoft.com/office/drawing/2014/main" id="{75C1E463-2CCD-4F62-A88E-EC87256B4BA3}"/>
                  </a:ext>
                </a:extLst>
              </p:cNvPr>
              <p:cNvSpPr/>
              <p:nvPr/>
            </p:nvSpPr>
            <p:spPr bwMode="auto">
              <a:xfrm>
                <a:off x="6794501" y="4714875"/>
                <a:ext cx="38100" cy="53975"/>
              </a:xfrm>
              <a:custGeom>
                <a:avLst/>
                <a:gdLst/>
                <a:ahLst/>
                <a:cxnLst>
                  <a:cxn ang="0">
                    <a:pos x="62" y="3"/>
                  </a:cxn>
                  <a:cxn ang="0">
                    <a:pos x="62" y="3"/>
                  </a:cxn>
                  <a:cxn ang="0">
                    <a:pos x="58" y="11"/>
                  </a:cxn>
                  <a:cxn ang="0">
                    <a:pos x="54" y="17"/>
                  </a:cxn>
                  <a:cxn ang="0">
                    <a:pos x="44" y="29"/>
                  </a:cxn>
                  <a:cxn ang="0">
                    <a:pos x="33" y="40"/>
                  </a:cxn>
                  <a:cxn ang="0">
                    <a:pos x="23" y="53"/>
                  </a:cxn>
                  <a:cxn ang="0">
                    <a:pos x="23" y="53"/>
                  </a:cxn>
                  <a:cxn ang="0">
                    <a:pos x="16" y="62"/>
                  </a:cxn>
                  <a:cxn ang="0">
                    <a:pos x="9" y="71"/>
                  </a:cxn>
                  <a:cxn ang="0">
                    <a:pos x="4" y="82"/>
                  </a:cxn>
                  <a:cxn ang="0">
                    <a:pos x="2" y="87"/>
                  </a:cxn>
                  <a:cxn ang="0">
                    <a:pos x="0" y="92"/>
                  </a:cxn>
                  <a:cxn ang="0">
                    <a:pos x="0" y="92"/>
                  </a:cxn>
                  <a:cxn ang="0">
                    <a:pos x="0" y="94"/>
                  </a:cxn>
                  <a:cxn ang="0">
                    <a:pos x="0" y="98"/>
                  </a:cxn>
                  <a:cxn ang="0">
                    <a:pos x="0" y="98"/>
                  </a:cxn>
                  <a:cxn ang="0">
                    <a:pos x="0" y="99"/>
                  </a:cxn>
                  <a:cxn ang="0">
                    <a:pos x="1" y="101"/>
                  </a:cxn>
                  <a:cxn ang="0">
                    <a:pos x="3" y="102"/>
                  </a:cxn>
                  <a:cxn ang="0">
                    <a:pos x="5" y="102"/>
                  </a:cxn>
                  <a:cxn ang="0">
                    <a:pos x="6" y="102"/>
                  </a:cxn>
                  <a:cxn ang="0">
                    <a:pos x="8" y="101"/>
                  </a:cxn>
                  <a:cxn ang="0">
                    <a:pos x="9" y="99"/>
                  </a:cxn>
                  <a:cxn ang="0">
                    <a:pos x="9" y="98"/>
                  </a:cxn>
                  <a:cxn ang="0">
                    <a:pos x="9" y="98"/>
                  </a:cxn>
                  <a:cxn ang="0">
                    <a:pos x="10" y="91"/>
                  </a:cxn>
                  <a:cxn ang="0">
                    <a:pos x="12" y="84"/>
                  </a:cxn>
                  <a:cxn ang="0">
                    <a:pos x="16" y="77"/>
                  </a:cxn>
                  <a:cxn ang="0">
                    <a:pos x="20" y="69"/>
                  </a:cxn>
                  <a:cxn ang="0">
                    <a:pos x="31" y="56"/>
                  </a:cxn>
                  <a:cxn ang="0">
                    <a:pos x="41" y="46"/>
                  </a:cxn>
                  <a:cxn ang="0">
                    <a:pos x="41" y="46"/>
                  </a:cxn>
                  <a:cxn ang="0">
                    <a:pos x="49" y="36"/>
                  </a:cxn>
                  <a:cxn ang="0">
                    <a:pos x="58" y="27"/>
                  </a:cxn>
                  <a:cxn ang="0">
                    <a:pos x="65" y="17"/>
                  </a:cxn>
                  <a:cxn ang="0">
                    <a:pos x="71" y="5"/>
                  </a:cxn>
                  <a:cxn ang="0">
                    <a:pos x="71" y="5"/>
                  </a:cxn>
                  <a:cxn ang="0">
                    <a:pos x="71" y="3"/>
                  </a:cxn>
                  <a:cxn ang="0">
                    <a:pos x="70" y="2"/>
                  </a:cxn>
                  <a:cxn ang="0">
                    <a:pos x="69" y="0"/>
                  </a:cxn>
                  <a:cxn ang="0">
                    <a:pos x="68" y="0"/>
                  </a:cxn>
                  <a:cxn ang="0">
                    <a:pos x="64" y="0"/>
                  </a:cxn>
                  <a:cxn ang="0">
                    <a:pos x="63" y="1"/>
                  </a:cxn>
                  <a:cxn ang="0">
                    <a:pos x="62" y="3"/>
                  </a:cxn>
                  <a:cxn ang="0">
                    <a:pos x="62" y="3"/>
                  </a:cxn>
                </a:cxnLst>
                <a:rect l="0" t="0" r="r" b="b"/>
                <a:pathLst>
                  <a:path w="71" h="102">
                    <a:moveTo>
                      <a:pt x="62" y="3"/>
                    </a:moveTo>
                    <a:lnTo>
                      <a:pt x="62" y="3"/>
                    </a:lnTo>
                    <a:lnTo>
                      <a:pt x="58" y="11"/>
                    </a:lnTo>
                    <a:lnTo>
                      <a:pt x="54" y="17"/>
                    </a:lnTo>
                    <a:lnTo>
                      <a:pt x="44" y="29"/>
                    </a:lnTo>
                    <a:lnTo>
                      <a:pt x="33" y="40"/>
                    </a:lnTo>
                    <a:lnTo>
                      <a:pt x="23" y="53"/>
                    </a:lnTo>
                    <a:lnTo>
                      <a:pt x="23" y="53"/>
                    </a:lnTo>
                    <a:lnTo>
                      <a:pt x="16" y="62"/>
                    </a:lnTo>
                    <a:lnTo>
                      <a:pt x="9" y="71"/>
                    </a:lnTo>
                    <a:lnTo>
                      <a:pt x="4" y="82"/>
                    </a:lnTo>
                    <a:lnTo>
                      <a:pt x="2" y="87"/>
                    </a:lnTo>
                    <a:lnTo>
                      <a:pt x="0" y="92"/>
                    </a:lnTo>
                    <a:lnTo>
                      <a:pt x="0" y="92"/>
                    </a:lnTo>
                    <a:lnTo>
                      <a:pt x="0" y="94"/>
                    </a:lnTo>
                    <a:lnTo>
                      <a:pt x="0" y="98"/>
                    </a:lnTo>
                    <a:lnTo>
                      <a:pt x="0" y="98"/>
                    </a:lnTo>
                    <a:lnTo>
                      <a:pt x="0" y="99"/>
                    </a:lnTo>
                    <a:lnTo>
                      <a:pt x="1" y="101"/>
                    </a:lnTo>
                    <a:lnTo>
                      <a:pt x="3" y="102"/>
                    </a:lnTo>
                    <a:lnTo>
                      <a:pt x="5" y="102"/>
                    </a:lnTo>
                    <a:lnTo>
                      <a:pt x="6" y="102"/>
                    </a:lnTo>
                    <a:lnTo>
                      <a:pt x="8" y="101"/>
                    </a:lnTo>
                    <a:lnTo>
                      <a:pt x="9" y="99"/>
                    </a:lnTo>
                    <a:lnTo>
                      <a:pt x="9" y="98"/>
                    </a:lnTo>
                    <a:lnTo>
                      <a:pt x="9" y="98"/>
                    </a:lnTo>
                    <a:lnTo>
                      <a:pt x="10" y="91"/>
                    </a:lnTo>
                    <a:lnTo>
                      <a:pt x="12" y="84"/>
                    </a:lnTo>
                    <a:lnTo>
                      <a:pt x="16" y="77"/>
                    </a:lnTo>
                    <a:lnTo>
                      <a:pt x="20" y="69"/>
                    </a:lnTo>
                    <a:lnTo>
                      <a:pt x="31" y="56"/>
                    </a:lnTo>
                    <a:lnTo>
                      <a:pt x="41" y="46"/>
                    </a:lnTo>
                    <a:lnTo>
                      <a:pt x="41" y="46"/>
                    </a:lnTo>
                    <a:lnTo>
                      <a:pt x="49" y="36"/>
                    </a:lnTo>
                    <a:lnTo>
                      <a:pt x="58" y="27"/>
                    </a:lnTo>
                    <a:lnTo>
                      <a:pt x="65" y="17"/>
                    </a:lnTo>
                    <a:lnTo>
                      <a:pt x="71" y="5"/>
                    </a:lnTo>
                    <a:lnTo>
                      <a:pt x="71" y="5"/>
                    </a:lnTo>
                    <a:lnTo>
                      <a:pt x="71" y="3"/>
                    </a:lnTo>
                    <a:lnTo>
                      <a:pt x="70" y="2"/>
                    </a:lnTo>
                    <a:lnTo>
                      <a:pt x="69" y="0"/>
                    </a:lnTo>
                    <a:lnTo>
                      <a:pt x="68" y="0"/>
                    </a:lnTo>
                    <a:lnTo>
                      <a:pt x="64" y="0"/>
                    </a:lnTo>
                    <a:lnTo>
                      <a:pt x="63" y="1"/>
                    </a:lnTo>
                    <a:lnTo>
                      <a:pt x="62" y="3"/>
                    </a:lnTo>
                    <a:lnTo>
                      <a:pt x="62"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7" name="Freeform 751">
                <a:extLst>
                  <a:ext uri="{FF2B5EF4-FFF2-40B4-BE49-F238E27FC236}">
                    <a16:creationId xmlns:a16="http://schemas.microsoft.com/office/drawing/2014/main" id="{B58947EB-58F6-463F-BC91-F07BFE207129}"/>
                  </a:ext>
                </a:extLst>
              </p:cNvPr>
              <p:cNvSpPr/>
              <p:nvPr/>
            </p:nvSpPr>
            <p:spPr bwMode="auto">
              <a:xfrm>
                <a:off x="6837363" y="4716463"/>
                <a:ext cx="30163" cy="47625"/>
              </a:xfrm>
              <a:custGeom>
                <a:avLst/>
                <a:gdLst/>
                <a:ahLst/>
                <a:cxnLst>
                  <a:cxn ang="0">
                    <a:pos x="48" y="2"/>
                  </a:cxn>
                  <a:cxn ang="0">
                    <a:pos x="48" y="2"/>
                  </a:cxn>
                  <a:cxn ang="0">
                    <a:pos x="36" y="22"/>
                  </a:cxn>
                  <a:cxn ang="0">
                    <a:pos x="24" y="43"/>
                  </a:cxn>
                  <a:cxn ang="0">
                    <a:pos x="13" y="63"/>
                  </a:cxn>
                  <a:cxn ang="0">
                    <a:pos x="1" y="83"/>
                  </a:cxn>
                  <a:cxn ang="0">
                    <a:pos x="1" y="83"/>
                  </a:cxn>
                  <a:cxn ang="0">
                    <a:pos x="0" y="85"/>
                  </a:cxn>
                  <a:cxn ang="0">
                    <a:pos x="0" y="87"/>
                  </a:cxn>
                  <a:cxn ang="0">
                    <a:pos x="1" y="88"/>
                  </a:cxn>
                  <a:cxn ang="0">
                    <a:pos x="2" y="89"/>
                  </a:cxn>
                  <a:cxn ang="0">
                    <a:pos x="5" y="90"/>
                  </a:cxn>
                  <a:cxn ang="0">
                    <a:pos x="7" y="90"/>
                  </a:cxn>
                  <a:cxn ang="0">
                    <a:pos x="8" y="89"/>
                  </a:cxn>
                  <a:cxn ang="0">
                    <a:pos x="10" y="88"/>
                  </a:cxn>
                  <a:cxn ang="0">
                    <a:pos x="10" y="88"/>
                  </a:cxn>
                  <a:cxn ang="0">
                    <a:pos x="21" y="67"/>
                  </a:cxn>
                  <a:cxn ang="0">
                    <a:pos x="32" y="48"/>
                  </a:cxn>
                  <a:cxn ang="0">
                    <a:pos x="44" y="27"/>
                  </a:cxn>
                  <a:cxn ang="0">
                    <a:pos x="56" y="8"/>
                  </a:cxn>
                  <a:cxn ang="0">
                    <a:pos x="56" y="8"/>
                  </a:cxn>
                  <a:cxn ang="0">
                    <a:pos x="57" y="5"/>
                  </a:cxn>
                  <a:cxn ang="0">
                    <a:pos x="57" y="3"/>
                  </a:cxn>
                  <a:cxn ang="0">
                    <a:pos x="56" y="2"/>
                  </a:cxn>
                  <a:cxn ang="0">
                    <a:pos x="55" y="1"/>
                  </a:cxn>
                  <a:cxn ang="0">
                    <a:pos x="53" y="0"/>
                  </a:cxn>
                  <a:cxn ang="0">
                    <a:pos x="52" y="0"/>
                  </a:cxn>
                  <a:cxn ang="0">
                    <a:pos x="50" y="1"/>
                  </a:cxn>
                  <a:cxn ang="0">
                    <a:pos x="48" y="2"/>
                  </a:cxn>
                  <a:cxn ang="0">
                    <a:pos x="48" y="2"/>
                  </a:cxn>
                </a:cxnLst>
                <a:rect l="0" t="0" r="r" b="b"/>
                <a:pathLst>
                  <a:path w="57" h="90">
                    <a:moveTo>
                      <a:pt x="48" y="2"/>
                    </a:moveTo>
                    <a:lnTo>
                      <a:pt x="48" y="2"/>
                    </a:lnTo>
                    <a:lnTo>
                      <a:pt x="36" y="22"/>
                    </a:lnTo>
                    <a:lnTo>
                      <a:pt x="24" y="43"/>
                    </a:lnTo>
                    <a:lnTo>
                      <a:pt x="13" y="63"/>
                    </a:lnTo>
                    <a:lnTo>
                      <a:pt x="1" y="83"/>
                    </a:lnTo>
                    <a:lnTo>
                      <a:pt x="1" y="83"/>
                    </a:lnTo>
                    <a:lnTo>
                      <a:pt x="0" y="85"/>
                    </a:lnTo>
                    <a:lnTo>
                      <a:pt x="0" y="87"/>
                    </a:lnTo>
                    <a:lnTo>
                      <a:pt x="1" y="88"/>
                    </a:lnTo>
                    <a:lnTo>
                      <a:pt x="2" y="89"/>
                    </a:lnTo>
                    <a:lnTo>
                      <a:pt x="5" y="90"/>
                    </a:lnTo>
                    <a:lnTo>
                      <a:pt x="7" y="90"/>
                    </a:lnTo>
                    <a:lnTo>
                      <a:pt x="8" y="89"/>
                    </a:lnTo>
                    <a:lnTo>
                      <a:pt x="10" y="88"/>
                    </a:lnTo>
                    <a:lnTo>
                      <a:pt x="10" y="88"/>
                    </a:lnTo>
                    <a:lnTo>
                      <a:pt x="21" y="67"/>
                    </a:lnTo>
                    <a:lnTo>
                      <a:pt x="32" y="48"/>
                    </a:lnTo>
                    <a:lnTo>
                      <a:pt x="44" y="27"/>
                    </a:lnTo>
                    <a:lnTo>
                      <a:pt x="56" y="8"/>
                    </a:lnTo>
                    <a:lnTo>
                      <a:pt x="56" y="8"/>
                    </a:lnTo>
                    <a:lnTo>
                      <a:pt x="57" y="5"/>
                    </a:lnTo>
                    <a:lnTo>
                      <a:pt x="57" y="3"/>
                    </a:lnTo>
                    <a:lnTo>
                      <a:pt x="56" y="2"/>
                    </a:lnTo>
                    <a:lnTo>
                      <a:pt x="55" y="1"/>
                    </a:lnTo>
                    <a:lnTo>
                      <a:pt x="53" y="0"/>
                    </a:lnTo>
                    <a:lnTo>
                      <a:pt x="52" y="0"/>
                    </a:lnTo>
                    <a:lnTo>
                      <a:pt x="50" y="1"/>
                    </a:lnTo>
                    <a:lnTo>
                      <a:pt x="48" y="2"/>
                    </a:lnTo>
                    <a:lnTo>
                      <a:pt x="48"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8" name="Freeform 752">
                <a:extLst>
                  <a:ext uri="{FF2B5EF4-FFF2-40B4-BE49-F238E27FC236}">
                    <a16:creationId xmlns:a16="http://schemas.microsoft.com/office/drawing/2014/main" id="{1C6E57A0-E06E-48F7-9A04-91945D042B73}"/>
                  </a:ext>
                </a:extLst>
              </p:cNvPr>
              <p:cNvSpPr/>
              <p:nvPr/>
            </p:nvSpPr>
            <p:spPr bwMode="auto">
              <a:xfrm>
                <a:off x="6878638" y="4716463"/>
                <a:ext cx="36513" cy="52388"/>
              </a:xfrm>
              <a:custGeom>
                <a:avLst/>
                <a:gdLst/>
                <a:ahLst/>
                <a:cxnLst>
                  <a:cxn ang="0">
                    <a:pos x="68" y="4"/>
                  </a:cxn>
                  <a:cxn ang="0">
                    <a:pos x="68" y="4"/>
                  </a:cxn>
                  <a:cxn ang="0">
                    <a:pos x="68" y="3"/>
                  </a:cxn>
                  <a:cxn ang="0">
                    <a:pos x="67" y="1"/>
                  </a:cxn>
                  <a:cxn ang="0">
                    <a:pos x="66" y="0"/>
                  </a:cxn>
                  <a:cxn ang="0">
                    <a:pos x="64" y="0"/>
                  </a:cxn>
                  <a:cxn ang="0">
                    <a:pos x="61" y="1"/>
                  </a:cxn>
                  <a:cxn ang="0">
                    <a:pos x="60" y="3"/>
                  </a:cxn>
                  <a:cxn ang="0">
                    <a:pos x="59" y="4"/>
                  </a:cxn>
                  <a:cxn ang="0">
                    <a:pos x="59" y="4"/>
                  </a:cxn>
                  <a:cxn ang="0">
                    <a:pos x="58" y="9"/>
                  </a:cxn>
                  <a:cxn ang="0">
                    <a:pos x="55" y="14"/>
                  </a:cxn>
                  <a:cxn ang="0">
                    <a:pos x="46" y="25"/>
                  </a:cxn>
                  <a:cxn ang="0">
                    <a:pos x="23" y="52"/>
                  </a:cxn>
                  <a:cxn ang="0">
                    <a:pos x="11" y="65"/>
                  </a:cxn>
                  <a:cxn ang="0">
                    <a:pos x="6" y="73"/>
                  </a:cxn>
                  <a:cxn ang="0">
                    <a:pos x="3" y="79"/>
                  </a:cxn>
                  <a:cxn ang="0">
                    <a:pos x="0" y="84"/>
                  </a:cxn>
                  <a:cxn ang="0">
                    <a:pos x="0" y="90"/>
                  </a:cxn>
                  <a:cxn ang="0">
                    <a:pos x="1" y="94"/>
                  </a:cxn>
                  <a:cxn ang="0">
                    <a:pos x="3" y="98"/>
                  </a:cxn>
                  <a:cxn ang="0">
                    <a:pos x="3" y="98"/>
                  </a:cxn>
                  <a:cxn ang="0">
                    <a:pos x="5" y="99"/>
                  </a:cxn>
                  <a:cxn ang="0">
                    <a:pos x="7" y="99"/>
                  </a:cxn>
                  <a:cxn ang="0">
                    <a:pos x="8" y="99"/>
                  </a:cxn>
                  <a:cxn ang="0">
                    <a:pos x="10" y="98"/>
                  </a:cxn>
                  <a:cxn ang="0">
                    <a:pos x="11" y="96"/>
                  </a:cxn>
                  <a:cxn ang="0">
                    <a:pos x="11" y="95"/>
                  </a:cxn>
                  <a:cxn ang="0">
                    <a:pos x="11" y="93"/>
                  </a:cxn>
                  <a:cxn ang="0">
                    <a:pos x="10" y="91"/>
                  </a:cxn>
                  <a:cxn ang="0">
                    <a:pos x="10" y="91"/>
                  </a:cxn>
                  <a:cxn ang="0">
                    <a:pos x="9" y="90"/>
                  </a:cxn>
                  <a:cxn ang="0">
                    <a:pos x="10" y="86"/>
                  </a:cxn>
                  <a:cxn ang="0">
                    <a:pos x="15" y="77"/>
                  </a:cxn>
                  <a:cxn ang="0">
                    <a:pos x="25" y="65"/>
                  </a:cxn>
                  <a:cxn ang="0">
                    <a:pos x="35" y="51"/>
                  </a:cxn>
                  <a:cxn ang="0">
                    <a:pos x="58" y="24"/>
                  </a:cxn>
                  <a:cxn ang="0">
                    <a:pos x="65" y="13"/>
                  </a:cxn>
                  <a:cxn ang="0">
                    <a:pos x="67" y="9"/>
                  </a:cxn>
                  <a:cxn ang="0">
                    <a:pos x="68" y="4"/>
                  </a:cxn>
                  <a:cxn ang="0">
                    <a:pos x="68" y="4"/>
                  </a:cxn>
                </a:cxnLst>
                <a:rect l="0" t="0" r="r" b="b"/>
                <a:pathLst>
                  <a:path w="68" h="99">
                    <a:moveTo>
                      <a:pt x="68" y="4"/>
                    </a:moveTo>
                    <a:lnTo>
                      <a:pt x="68" y="4"/>
                    </a:lnTo>
                    <a:lnTo>
                      <a:pt x="68" y="3"/>
                    </a:lnTo>
                    <a:lnTo>
                      <a:pt x="67" y="1"/>
                    </a:lnTo>
                    <a:lnTo>
                      <a:pt x="66" y="0"/>
                    </a:lnTo>
                    <a:lnTo>
                      <a:pt x="64" y="0"/>
                    </a:lnTo>
                    <a:lnTo>
                      <a:pt x="61" y="1"/>
                    </a:lnTo>
                    <a:lnTo>
                      <a:pt x="60" y="3"/>
                    </a:lnTo>
                    <a:lnTo>
                      <a:pt x="59" y="4"/>
                    </a:lnTo>
                    <a:lnTo>
                      <a:pt x="59" y="4"/>
                    </a:lnTo>
                    <a:lnTo>
                      <a:pt x="58" y="9"/>
                    </a:lnTo>
                    <a:lnTo>
                      <a:pt x="55" y="14"/>
                    </a:lnTo>
                    <a:lnTo>
                      <a:pt x="46" y="25"/>
                    </a:lnTo>
                    <a:lnTo>
                      <a:pt x="23" y="52"/>
                    </a:lnTo>
                    <a:lnTo>
                      <a:pt x="11" y="65"/>
                    </a:lnTo>
                    <a:lnTo>
                      <a:pt x="6" y="73"/>
                    </a:lnTo>
                    <a:lnTo>
                      <a:pt x="3" y="79"/>
                    </a:lnTo>
                    <a:lnTo>
                      <a:pt x="0" y="84"/>
                    </a:lnTo>
                    <a:lnTo>
                      <a:pt x="0" y="90"/>
                    </a:lnTo>
                    <a:lnTo>
                      <a:pt x="1" y="94"/>
                    </a:lnTo>
                    <a:lnTo>
                      <a:pt x="3" y="98"/>
                    </a:lnTo>
                    <a:lnTo>
                      <a:pt x="3" y="98"/>
                    </a:lnTo>
                    <a:lnTo>
                      <a:pt x="5" y="99"/>
                    </a:lnTo>
                    <a:lnTo>
                      <a:pt x="7" y="99"/>
                    </a:lnTo>
                    <a:lnTo>
                      <a:pt x="8" y="99"/>
                    </a:lnTo>
                    <a:lnTo>
                      <a:pt x="10" y="98"/>
                    </a:lnTo>
                    <a:lnTo>
                      <a:pt x="11" y="96"/>
                    </a:lnTo>
                    <a:lnTo>
                      <a:pt x="11" y="95"/>
                    </a:lnTo>
                    <a:lnTo>
                      <a:pt x="11" y="93"/>
                    </a:lnTo>
                    <a:lnTo>
                      <a:pt x="10" y="91"/>
                    </a:lnTo>
                    <a:lnTo>
                      <a:pt x="10" y="91"/>
                    </a:lnTo>
                    <a:lnTo>
                      <a:pt x="9" y="90"/>
                    </a:lnTo>
                    <a:lnTo>
                      <a:pt x="10" y="86"/>
                    </a:lnTo>
                    <a:lnTo>
                      <a:pt x="15" y="77"/>
                    </a:lnTo>
                    <a:lnTo>
                      <a:pt x="25" y="65"/>
                    </a:lnTo>
                    <a:lnTo>
                      <a:pt x="35" y="51"/>
                    </a:lnTo>
                    <a:lnTo>
                      <a:pt x="58" y="24"/>
                    </a:lnTo>
                    <a:lnTo>
                      <a:pt x="65" y="13"/>
                    </a:lnTo>
                    <a:lnTo>
                      <a:pt x="67" y="9"/>
                    </a:lnTo>
                    <a:lnTo>
                      <a:pt x="68" y="4"/>
                    </a:lnTo>
                    <a:lnTo>
                      <a:pt x="68"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9" name="Freeform 753">
                <a:extLst>
                  <a:ext uri="{FF2B5EF4-FFF2-40B4-BE49-F238E27FC236}">
                    <a16:creationId xmlns:a16="http://schemas.microsoft.com/office/drawing/2014/main" id="{8F66C58A-7DC7-4568-8E78-799092159ECE}"/>
                  </a:ext>
                </a:extLst>
              </p:cNvPr>
              <p:cNvSpPr/>
              <p:nvPr/>
            </p:nvSpPr>
            <p:spPr bwMode="auto">
              <a:xfrm>
                <a:off x="6337301" y="4170363"/>
                <a:ext cx="50800" cy="87313"/>
              </a:xfrm>
              <a:custGeom>
                <a:avLst/>
                <a:gdLst/>
                <a:ahLst/>
                <a:cxnLst>
                  <a:cxn ang="0">
                    <a:pos x="85" y="4"/>
                  </a:cxn>
                  <a:cxn ang="0">
                    <a:pos x="85" y="4"/>
                  </a:cxn>
                  <a:cxn ang="0">
                    <a:pos x="83" y="12"/>
                  </a:cxn>
                  <a:cxn ang="0">
                    <a:pos x="79" y="20"/>
                  </a:cxn>
                  <a:cxn ang="0">
                    <a:pos x="74" y="28"/>
                  </a:cxn>
                  <a:cxn ang="0">
                    <a:pos x="70" y="36"/>
                  </a:cxn>
                  <a:cxn ang="0">
                    <a:pos x="70" y="36"/>
                  </a:cxn>
                  <a:cxn ang="0">
                    <a:pos x="60" y="58"/>
                  </a:cxn>
                  <a:cxn ang="0">
                    <a:pos x="54" y="69"/>
                  </a:cxn>
                  <a:cxn ang="0">
                    <a:pos x="48" y="79"/>
                  </a:cxn>
                  <a:cxn ang="0">
                    <a:pos x="48" y="79"/>
                  </a:cxn>
                  <a:cxn ang="0">
                    <a:pos x="35" y="98"/>
                  </a:cxn>
                  <a:cxn ang="0">
                    <a:pos x="23" y="118"/>
                  </a:cxn>
                  <a:cxn ang="0">
                    <a:pos x="0" y="159"/>
                  </a:cxn>
                  <a:cxn ang="0">
                    <a:pos x="0" y="159"/>
                  </a:cxn>
                  <a:cxn ang="0">
                    <a:pos x="0" y="161"/>
                  </a:cxn>
                  <a:cxn ang="0">
                    <a:pos x="0" y="164"/>
                  </a:cxn>
                  <a:cxn ang="0">
                    <a:pos x="1" y="165"/>
                  </a:cxn>
                  <a:cxn ang="0">
                    <a:pos x="2" y="166"/>
                  </a:cxn>
                  <a:cxn ang="0">
                    <a:pos x="4" y="167"/>
                  </a:cxn>
                  <a:cxn ang="0">
                    <a:pos x="6" y="167"/>
                  </a:cxn>
                  <a:cxn ang="0">
                    <a:pos x="8" y="166"/>
                  </a:cxn>
                  <a:cxn ang="0">
                    <a:pos x="9" y="165"/>
                  </a:cxn>
                  <a:cxn ang="0">
                    <a:pos x="9" y="165"/>
                  </a:cxn>
                  <a:cxn ang="0">
                    <a:pos x="20" y="144"/>
                  </a:cxn>
                  <a:cxn ang="0">
                    <a:pos x="32" y="124"/>
                  </a:cxn>
                  <a:cxn ang="0">
                    <a:pos x="45" y="104"/>
                  </a:cxn>
                  <a:cxn ang="0">
                    <a:pos x="56" y="84"/>
                  </a:cxn>
                  <a:cxn ang="0">
                    <a:pos x="56" y="84"/>
                  </a:cxn>
                  <a:cxn ang="0">
                    <a:pos x="66" y="65"/>
                  </a:cxn>
                  <a:cxn ang="0">
                    <a:pos x="72" y="56"/>
                  </a:cxn>
                  <a:cxn ang="0">
                    <a:pos x="76" y="47"/>
                  </a:cxn>
                  <a:cxn ang="0">
                    <a:pos x="76" y="47"/>
                  </a:cxn>
                  <a:cxn ang="0">
                    <a:pos x="80" y="39"/>
                  </a:cxn>
                  <a:cxn ang="0">
                    <a:pos x="84" y="30"/>
                  </a:cxn>
                  <a:cxn ang="0">
                    <a:pos x="88" y="22"/>
                  </a:cxn>
                  <a:cxn ang="0">
                    <a:pos x="92" y="14"/>
                  </a:cxn>
                  <a:cxn ang="0">
                    <a:pos x="92" y="14"/>
                  </a:cxn>
                  <a:cxn ang="0">
                    <a:pos x="94" y="13"/>
                  </a:cxn>
                  <a:cxn ang="0">
                    <a:pos x="94" y="10"/>
                  </a:cxn>
                  <a:cxn ang="0">
                    <a:pos x="94" y="5"/>
                  </a:cxn>
                  <a:cxn ang="0">
                    <a:pos x="94" y="5"/>
                  </a:cxn>
                  <a:cxn ang="0">
                    <a:pos x="94" y="3"/>
                  </a:cxn>
                  <a:cxn ang="0">
                    <a:pos x="93" y="2"/>
                  </a:cxn>
                  <a:cxn ang="0">
                    <a:pos x="90" y="0"/>
                  </a:cxn>
                  <a:cxn ang="0">
                    <a:pos x="87" y="1"/>
                  </a:cxn>
                  <a:cxn ang="0">
                    <a:pos x="86" y="2"/>
                  </a:cxn>
                  <a:cxn ang="0">
                    <a:pos x="85" y="4"/>
                  </a:cxn>
                  <a:cxn ang="0">
                    <a:pos x="85" y="4"/>
                  </a:cxn>
                </a:cxnLst>
                <a:rect l="0" t="0" r="r" b="b"/>
                <a:pathLst>
                  <a:path w="94" h="167">
                    <a:moveTo>
                      <a:pt x="85" y="4"/>
                    </a:moveTo>
                    <a:lnTo>
                      <a:pt x="85" y="4"/>
                    </a:lnTo>
                    <a:lnTo>
                      <a:pt x="83" y="12"/>
                    </a:lnTo>
                    <a:lnTo>
                      <a:pt x="79" y="20"/>
                    </a:lnTo>
                    <a:lnTo>
                      <a:pt x="74" y="28"/>
                    </a:lnTo>
                    <a:lnTo>
                      <a:pt x="70" y="36"/>
                    </a:lnTo>
                    <a:lnTo>
                      <a:pt x="70" y="36"/>
                    </a:lnTo>
                    <a:lnTo>
                      <a:pt x="60" y="58"/>
                    </a:lnTo>
                    <a:lnTo>
                      <a:pt x="54" y="69"/>
                    </a:lnTo>
                    <a:lnTo>
                      <a:pt x="48" y="79"/>
                    </a:lnTo>
                    <a:lnTo>
                      <a:pt x="48" y="79"/>
                    </a:lnTo>
                    <a:lnTo>
                      <a:pt x="35" y="98"/>
                    </a:lnTo>
                    <a:lnTo>
                      <a:pt x="23" y="118"/>
                    </a:lnTo>
                    <a:lnTo>
                      <a:pt x="0" y="159"/>
                    </a:lnTo>
                    <a:lnTo>
                      <a:pt x="0" y="159"/>
                    </a:lnTo>
                    <a:lnTo>
                      <a:pt x="0" y="161"/>
                    </a:lnTo>
                    <a:lnTo>
                      <a:pt x="0" y="164"/>
                    </a:lnTo>
                    <a:lnTo>
                      <a:pt x="1" y="165"/>
                    </a:lnTo>
                    <a:lnTo>
                      <a:pt x="2" y="166"/>
                    </a:lnTo>
                    <a:lnTo>
                      <a:pt x="4" y="167"/>
                    </a:lnTo>
                    <a:lnTo>
                      <a:pt x="6" y="167"/>
                    </a:lnTo>
                    <a:lnTo>
                      <a:pt x="8" y="166"/>
                    </a:lnTo>
                    <a:lnTo>
                      <a:pt x="9" y="165"/>
                    </a:lnTo>
                    <a:lnTo>
                      <a:pt x="9" y="165"/>
                    </a:lnTo>
                    <a:lnTo>
                      <a:pt x="20" y="144"/>
                    </a:lnTo>
                    <a:lnTo>
                      <a:pt x="32" y="124"/>
                    </a:lnTo>
                    <a:lnTo>
                      <a:pt x="45" y="104"/>
                    </a:lnTo>
                    <a:lnTo>
                      <a:pt x="56" y="84"/>
                    </a:lnTo>
                    <a:lnTo>
                      <a:pt x="56" y="84"/>
                    </a:lnTo>
                    <a:lnTo>
                      <a:pt x="66" y="65"/>
                    </a:lnTo>
                    <a:lnTo>
                      <a:pt x="72" y="56"/>
                    </a:lnTo>
                    <a:lnTo>
                      <a:pt x="76" y="47"/>
                    </a:lnTo>
                    <a:lnTo>
                      <a:pt x="76" y="47"/>
                    </a:lnTo>
                    <a:lnTo>
                      <a:pt x="80" y="39"/>
                    </a:lnTo>
                    <a:lnTo>
                      <a:pt x="84" y="30"/>
                    </a:lnTo>
                    <a:lnTo>
                      <a:pt x="88" y="22"/>
                    </a:lnTo>
                    <a:lnTo>
                      <a:pt x="92" y="14"/>
                    </a:lnTo>
                    <a:lnTo>
                      <a:pt x="92" y="14"/>
                    </a:lnTo>
                    <a:lnTo>
                      <a:pt x="94" y="13"/>
                    </a:lnTo>
                    <a:lnTo>
                      <a:pt x="94" y="10"/>
                    </a:lnTo>
                    <a:lnTo>
                      <a:pt x="94" y="5"/>
                    </a:lnTo>
                    <a:lnTo>
                      <a:pt x="94" y="5"/>
                    </a:lnTo>
                    <a:lnTo>
                      <a:pt x="94" y="3"/>
                    </a:lnTo>
                    <a:lnTo>
                      <a:pt x="93" y="2"/>
                    </a:lnTo>
                    <a:lnTo>
                      <a:pt x="90"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0" name="Freeform 754">
                <a:extLst>
                  <a:ext uri="{FF2B5EF4-FFF2-40B4-BE49-F238E27FC236}">
                    <a16:creationId xmlns:a16="http://schemas.microsoft.com/office/drawing/2014/main" id="{B800CA67-42F8-4ABF-B968-0DC925B71AA4}"/>
                  </a:ext>
                </a:extLst>
              </p:cNvPr>
              <p:cNvSpPr/>
              <p:nvPr/>
            </p:nvSpPr>
            <p:spPr bwMode="auto">
              <a:xfrm>
                <a:off x="6335713" y="4165600"/>
                <a:ext cx="95250" cy="142875"/>
              </a:xfrm>
              <a:custGeom>
                <a:avLst/>
                <a:gdLst/>
                <a:ahLst/>
                <a:cxnLst>
                  <a:cxn ang="0">
                    <a:pos x="172" y="2"/>
                  </a:cxn>
                  <a:cxn ang="0">
                    <a:pos x="172" y="2"/>
                  </a:cxn>
                  <a:cxn ang="0">
                    <a:pos x="149" y="38"/>
                  </a:cxn>
                  <a:cxn ang="0">
                    <a:pos x="125" y="73"/>
                  </a:cxn>
                  <a:cxn ang="0">
                    <a:pos x="99" y="107"/>
                  </a:cxn>
                  <a:cxn ang="0">
                    <a:pos x="74" y="141"/>
                  </a:cxn>
                  <a:cxn ang="0">
                    <a:pos x="74" y="141"/>
                  </a:cxn>
                  <a:cxn ang="0">
                    <a:pos x="61" y="156"/>
                  </a:cxn>
                  <a:cxn ang="0">
                    <a:pos x="50" y="173"/>
                  </a:cxn>
                  <a:cxn ang="0">
                    <a:pos x="27" y="206"/>
                  </a:cxn>
                  <a:cxn ang="0">
                    <a:pos x="27" y="206"/>
                  </a:cxn>
                  <a:cxn ang="0">
                    <a:pos x="19" y="219"/>
                  </a:cxn>
                  <a:cxn ang="0">
                    <a:pos x="11" y="233"/>
                  </a:cxn>
                  <a:cxn ang="0">
                    <a:pos x="6" y="242"/>
                  </a:cxn>
                  <a:cxn ang="0">
                    <a:pos x="3" y="249"/>
                  </a:cxn>
                  <a:cxn ang="0">
                    <a:pos x="1" y="257"/>
                  </a:cxn>
                  <a:cxn ang="0">
                    <a:pos x="0" y="265"/>
                  </a:cxn>
                  <a:cxn ang="0">
                    <a:pos x="0" y="265"/>
                  </a:cxn>
                  <a:cxn ang="0">
                    <a:pos x="0" y="268"/>
                  </a:cxn>
                  <a:cxn ang="0">
                    <a:pos x="1" y="269"/>
                  </a:cxn>
                  <a:cxn ang="0">
                    <a:pos x="2" y="270"/>
                  </a:cxn>
                  <a:cxn ang="0">
                    <a:pos x="4" y="271"/>
                  </a:cxn>
                  <a:cxn ang="0">
                    <a:pos x="7" y="269"/>
                  </a:cxn>
                  <a:cxn ang="0">
                    <a:pos x="9" y="268"/>
                  </a:cxn>
                  <a:cxn ang="0">
                    <a:pos x="9" y="265"/>
                  </a:cxn>
                  <a:cxn ang="0">
                    <a:pos x="9" y="265"/>
                  </a:cxn>
                  <a:cxn ang="0">
                    <a:pos x="12" y="256"/>
                  </a:cxn>
                  <a:cxn ang="0">
                    <a:pos x="15" y="247"/>
                  </a:cxn>
                  <a:cxn ang="0">
                    <a:pos x="19" y="238"/>
                  </a:cxn>
                  <a:cxn ang="0">
                    <a:pos x="23" y="229"/>
                  </a:cxn>
                  <a:cxn ang="0">
                    <a:pos x="34" y="212"/>
                  </a:cxn>
                  <a:cxn ang="0">
                    <a:pos x="46" y="195"/>
                  </a:cxn>
                  <a:cxn ang="0">
                    <a:pos x="46" y="195"/>
                  </a:cxn>
                  <a:cxn ang="0">
                    <a:pos x="69" y="161"/>
                  </a:cxn>
                  <a:cxn ang="0">
                    <a:pos x="95" y="127"/>
                  </a:cxn>
                  <a:cxn ang="0">
                    <a:pos x="95" y="127"/>
                  </a:cxn>
                  <a:cxn ang="0">
                    <a:pos x="118" y="98"/>
                  </a:cxn>
                  <a:cxn ang="0">
                    <a:pos x="140" y="69"/>
                  </a:cxn>
                  <a:cxn ang="0">
                    <a:pos x="160" y="38"/>
                  </a:cxn>
                  <a:cxn ang="0">
                    <a:pos x="180" y="7"/>
                  </a:cxn>
                  <a:cxn ang="0">
                    <a:pos x="180" y="7"/>
                  </a:cxn>
                  <a:cxn ang="0">
                    <a:pos x="180" y="5"/>
                  </a:cxn>
                  <a:cxn ang="0">
                    <a:pos x="180" y="3"/>
                  </a:cxn>
                  <a:cxn ang="0">
                    <a:pos x="179" y="2"/>
                  </a:cxn>
                  <a:cxn ang="0">
                    <a:pos x="178" y="1"/>
                  </a:cxn>
                  <a:cxn ang="0">
                    <a:pos x="176" y="0"/>
                  </a:cxn>
                  <a:cxn ang="0">
                    <a:pos x="175" y="0"/>
                  </a:cxn>
                  <a:cxn ang="0">
                    <a:pos x="173" y="1"/>
                  </a:cxn>
                  <a:cxn ang="0">
                    <a:pos x="172" y="2"/>
                  </a:cxn>
                  <a:cxn ang="0">
                    <a:pos x="172" y="2"/>
                  </a:cxn>
                </a:cxnLst>
                <a:rect l="0" t="0" r="r" b="b"/>
                <a:pathLst>
                  <a:path w="180" h="271">
                    <a:moveTo>
                      <a:pt x="172" y="2"/>
                    </a:moveTo>
                    <a:lnTo>
                      <a:pt x="172" y="2"/>
                    </a:lnTo>
                    <a:lnTo>
                      <a:pt x="149" y="38"/>
                    </a:lnTo>
                    <a:lnTo>
                      <a:pt x="125" y="73"/>
                    </a:lnTo>
                    <a:lnTo>
                      <a:pt x="99" y="107"/>
                    </a:lnTo>
                    <a:lnTo>
                      <a:pt x="74" y="141"/>
                    </a:lnTo>
                    <a:lnTo>
                      <a:pt x="74" y="141"/>
                    </a:lnTo>
                    <a:lnTo>
                      <a:pt x="61" y="156"/>
                    </a:lnTo>
                    <a:lnTo>
                      <a:pt x="50" y="173"/>
                    </a:lnTo>
                    <a:lnTo>
                      <a:pt x="27" y="206"/>
                    </a:lnTo>
                    <a:lnTo>
                      <a:pt x="27" y="206"/>
                    </a:lnTo>
                    <a:lnTo>
                      <a:pt x="19" y="219"/>
                    </a:lnTo>
                    <a:lnTo>
                      <a:pt x="11" y="233"/>
                    </a:lnTo>
                    <a:lnTo>
                      <a:pt x="6" y="242"/>
                    </a:lnTo>
                    <a:lnTo>
                      <a:pt x="3" y="249"/>
                    </a:lnTo>
                    <a:lnTo>
                      <a:pt x="1" y="257"/>
                    </a:lnTo>
                    <a:lnTo>
                      <a:pt x="0" y="265"/>
                    </a:lnTo>
                    <a:lnTo>
                      <a:pt x="0" y="265"/>
                    </a:lnTo>
                    <a:lnTo>
                      <a:pt x="0" y="268"/>
                    </a:lnTo>
                    <a:lnTo>
                      <a:pt x="1" y="269"/>
                    </a:lnTo>
                    <a:lnTo>
                      <a:pt x="2" y="270"/>
                    </a:lnTo>
                    <a:lnTo>
                      <a:pt x="4" y="271"/>
                    </a:lnTo>
                    <a:lnTo>
                      <a:pt x="7" y="269"/>
                    </a:lnTo>
                    <a:lnTo>
                      <a:pt x="9" y="268"/>
                    </a:lnTo>
                    <a:lnTo>
                      <a:pt x="9" y="265"/>
                    </a:lnTo>
                    <a:lnTo>
                      <a:pt x="9" y="265"/>
                    </a:lnTo>
                    <a:lnTo>
                      <a:pt x="12" y="256"/>
                    </a:lnTo>
                    <a:lnTo>
                      <a:pt x="15" y="247"/>
                    </a:lnTo>
                    <a:lnTo>
                      <a:pt x="19" y="238"/>
                    </a:lnTo>
                    <a:lnTo>
                      <a:pt x="23" y="229"/>
                    </a:lnTo>
                    <a:lnTo>
                      <a:pt x="34" y="212"/>
                    </a:lnTo>
                    <a:lnTo>
                      <a:pt x="46" y="195"/>
                    </a:lnTo>
                    <a:lnTo>
                      <a:pt x="46" y="195"/>
                    </a:lnTo>
                    <a:lnTo>
                      <a:pt x="69" y="161"/>
                    </a:lnTo>
                    <a:lnTo>
                      <a:pt x="95" y="127"/>
                    </a:lnTo>
                    <a:lnTo>
                      <a:pt x="95" y="127"/>
                    </a:lnTo>
                    <a:lnTo>
                      <a:pt x="118" y="98"/>
                    </a:lnTo>
                    <a:lnTo>
                      <a:pt x="140" y="69"/>
                    </a:lnTo>
                    <a:lnTo>
                      <a:pt x="160" y="38"/>
                    </a:lnTo>
                    <a:lnTo>
                      <a:pt x="180" y="7"/>
                    </a:lnTo>
                    <a:lnTo>
                      <a:pt x="180" y="7"/>
                    </a:lnTo>
                    <a:lnTo>
                      <a:pt x="180" y="5"/>
                    </a:lnTo>
                    <a:lnTo>
                      <a:pt x="180" y="3"/>
                    </a:lnTo>
                    <a:lnTo>
                      <a:pt x="179" y="2"/>
                    </a:lnTo>
                    <a:lnTo>
                      <a:pt x="178" y="1"/>
                    </a:lnTo>
                    <a:lnTo>
                      <a:pt x="176" y="0"/>
                    </a:lnTo>
                    <a:lnTo>
                      <a:pt x="175" y="0"/>
                    </a:lnTo>
                    <a:lnTo>
                      <a:pt x="173" y="1"/>
                    </a:lnTo>
                    <a:lnTo>
                      <a:pt x="172" y="2"/>
                    </a:lnTo>
                    <a:lnTo>
                      <a:pt x="172"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1" name="Freeform 755">
                <a:extLst>
                  <a:ext uri="{FF2B5EF4-FFF2-40B4-BE49-F238E27FC236}">
                    <a16:creationId xmlns:a16="http://schemas.microsoft.com/office/drawing/2014/main" id="{D9276C8B-C54F-4E25-B481-EF04EA038C9E}"/>
                  </a:ext>
                </a:extLst>
              </p:cNvPr>
              <p:cNvSpPr/>
              <p:nvPr/>
            </p:nvSpPr>
            <p:spPr bwMode="auto">
              <a:xfrm>
                <a:off x="6345238" y="4165600"/>
                <a:ext cx="120650" cy="157163"/>
              </a:xfrm>
              <a:custGeom>
                <a:avLst/>
                <a:gdLst/>
                <a:ahLst/>
                <a:cxnLst>
                  <a:cxn ang="0">
                    <a:pos x="220" y="1"/>
                  </a:cxn>
                  <a:cxn ang="0">
                    <a:pos x="220" y="1"/>
                  </a:cxn>
                  <a:cxn ang="0">
                    <a:pos x="206" y="18"/>
                  </a:cxn>
                  <a:cxn ang="0">
                    <a:pos x="194" y="35"/>
                  </a:cxn>
                  <a:cxn ang="0">
                    <a:pos x="183" y="53"/>
                  </a:cxn>
                  <a:cxn ang="0">
                    <a:pos x="170" y="69"/>
                  </a:cxn>
                  <a:cxn ang="0">
                    <a:pos x="170" y="69"/>
                  </a:cxn>
                  <a:cxn ang="0">
                    <a:pos x="138" y="112"/>
                  </a:cxn>
                  <a:cxn ang="0">
                    <a:pos x="123" y="132"/>
                  </a:cxn>
                  <a:cxn ang="0">
                    <a:pos x="106" y="153"/>
                  </a:cxn>
                  <a:cxn ang="0">
                    <a:pos x="106" y="153"/>
                  </a:cxn>
                  <a:cxn ang="0">
                    <a:pos x="91" y="171"/>
                  </a:cxn>
                  <a:cxn ang="0">
                    <a:pos x="76" y="191"/>
                  </a:cxn>
                  <a:cxn ang="0">
                    <a:pos x="61" y="211"/>
                  </a:cxn>
                  <a:cxn ang="0">
                    <a:pos x="45" y="229"/>
                  </a:cxn>
                  <a:cxn ang="0">
                    <a:pos x="45" y="229"/>
                  </a:cxn>
                  <a:cxn ang="0">
                    <a:pos x="33" y="244"/>
                  </a:cxn>
                  <a:cxn ang="0">
                    <a:pos x="20" y="259"/>
                  </a:cxn>
                  <a:cxn ang="0">
                    <a:pos x="9" y="276"/>
                  </a:cxn>
                  <a:cxn ang="0">
                    <a:pos x="4" y="284"/>
                  </a:cxn>
                  <a:cxn ang="0">
                    <a:pos x="0" y="292"/>
                  </a:cxn>
                  <a:cxn ang="0">
                    <a:pos x="0" y="292"/>
                  </a:cxn>
                  <a:cxn ang="0">
                    <a:pos x="0" y="295"/>
                  </a:cxn>
                  <a:cxn ang="0">
                    <a:pos x="2" y="298"/>
                  </a:cxn>
                  <a:cxn ang="0">
                    <a:pos x="4" y="299"/>
                  </a:cxn>
                  <a:cxn ang="0">
                    <a:pos x="6" y="299"/>
                  </a:cxn>
                  <a:cxn ang="0">
                    <a:pos x="6" y="299"/>
                  </a:cxn>
                  <a:cxn ang="0">
                    <a:pos x="9" y="298"/>
                  </a:cxn>
                  <a:cxn ang="0">
                    <a:pos x="11" y="295"/>
                  </a:cxn>
                  <a:cxn ang="0">
                    <a:pos x="13" y="293"/>
                  </a:cxn>
                  <a:cxn ang="0">
                    <a:pos x="14" y="290"/>
                  </a:cxn>
                  <a:cxn ang="0">
                    <a:pos x="14" y="290"/>
                  </a:cxn>
                  <a:cxn ang="0">
                    <a:pos x="14" y="288"/>
                  </a:cxn>
                  <a:cxn ang="0">
                    <a:pos x="13" y="287"/>
                  </a:cxn>
                  <a:cxn ang="0">
                    <a:pos x="13" y="287"/>
                  </a:cxn>
                  <a:cxn ang="0">
                    <a:pos x="18" y="279"/>
                  </a:cxn>
                  <a:cxn ang="0">
                    <a:pos x="25" y="270"/>
                  </a:cxn>
                  <a:cxn ang="0">
                    <a:pos x="37" y="253"/>
                  </a:cxn>
                  <a:cxn ang="0">
                    <a:pos x="64" y="223"/>
                  </a:cxn>
                  <a:cxn ang="0">
                    <a:pos x="64" y="223"/>
                  </a:cxn>
                  <a:cxn ang="0">
                    <a:pos x="94" y="185"/>
                  </a:cxn>
                  <a:cxn ang="0">
                    <a:pos x="124" y="147"/>
                  </a:cxn>
                  <a:cxn ang="0">
                    <a:pos x="124" y="147"/>
                  </a:cxn>
                  <a:cxn ang="0">
                    <a:pos x="149" y="115"/>
                  </a:cxn>
                  <a:cxn ang="0">
                    <a:pos x="172" y="82"/>
                  </a:cxn>
                  <a:cxn ang="0">
                    <a:pos x="172" y="82"/>
                  </a:cxn>
                  <a:cxn ang="0">
                    <a:pos x="185" y="63"/>
                  </a:cxn>
                  <a:cxn ang="0">
                    <a:pos x="198" y="44"/>
                  </a:cxn>
                  <a:cxn ang="0">
                    <a:pos x="212" y="26"/>
                  </a:cxn>
                  <a:cxn ang="0">
                    <a:pos x="226" y="8"/>
                  </a:cxn>
                  <a:cxn ang="0">
                    <a:pos x="226" y="8"/>
                  </a:cxn>
                  <a:cxn ang="0">
                    <a:pos x="227" y="6"/>
                  </a:cxn>
                  <a:cxn ang="0">
                    <a:pos x="228" y="4"/>
                  </a:cxn>
                  <a:cxn ang="0">
                    <a:pos x="227" y="3"/>
                  </a:cxn>
                  <a:cxn ang="0">
                    <a:pos x="226" y="1"/>
                  </a:cxn>
                  <a:cxn ang="0">
                    <a:pos x="225" y="0"/>
                  </a:cxn>
                  <a:cxn ang="0">
                    <a:pos x="223" y="0"/>
                  </a:cxn>
                  <a:cxn ang="0">
                    <a:pos x="221" y="0"/>
                  </a:cxn>
                  <a:cxn ang="0">
                    <a:pos x="220" y="1"/>
                  </a:cxn>
                  <a:cxn ang="0">
                    <a:pos x="220" y="1"/>
                  </a:cxn>
                </a:cxnLst>
                <a:rect l="0" t="0" r="r" b="b"/>
                <a:pathLst>
                  <a:path w="228" h="299">
                    <a:moveTo>
                      <a:pt x="220" y="1"/>
                    </a:moveTo>
                    <a:lnTo>
                      <a:pt x="220" y="1"/>
                    </a:lnTo>
                    <a:lnTo>
                      <a:pt x="206" y="18"/>
                    </a:lnTo>
                    <a:lnTo>
                      <a:pt x="194" y="35"/>
                    </a:lnTo>
                    <a:lnTo>
                      <a:pt x="183" y="53"/>
                    </a:lnTo>
                    <a:lnTo>
                      <a:pt x="170" y="69"/>
                    </a:lnTo>
                    <a:lnTo>
                      <a:pt x="170" y="69"/>
                    </a:lnTo>
                    <a:lnTo>
                      <a:pt x="138" y="112"/>
                    </a:lnTo>
                    <a:lnTo>
                      <a:pt x="123" y="132"/>
                    </a:lnTo>
                    <a:lnTo>
                      <a:pt x="106" y="153"/>
                    </a:lnTo>
                    <a:lnTo>
                      <a:pt x="106" y="153"/>
                    </a:lnTo>
                    <a:lnTo>
                      <a:pt x="91" y="171"/>
                    </a:lnTo>
                    <a:lnTo>
                      <a:pt x="76" y="191"/>
                    </a:lnTo>
                    <a:lnTo>
                      <a:pt x="61" y="211"/>
                    </a:lnTo>
                    <a:lnTo>
                      <a:pt x="45" y="229"/>
                    </a:lnTo>
                    <a:lnTo>
                      <a:pt x="45" y="229"/>
                    </a:lnTo>
                    <a:lnTo>
                      <a:pt x="33" y="244"/>
                    </a:lnTo>
                    <a:lnTo>
                      <a:pt x="20" y="259"/>
                    </a:lnTo>
                    <a:lnTo>
                      <a:pt x="9" y="276"/>
                    </a:lnTo>
                    <a:lnTo>
                      <a:pt x="4" y="284"/>
                    </a:lnTo>
                    <a:lnTo>
                      <a:pt x="0" y="292"/>
                    </a:lnTo>
                    <a:lnTo>
                      <a:pt x="0" y="292"/>
                    </a:lnTo>
                    <a:lnTo>
                      <a:pt x="0" y="295"/>
                    </a:lnTo>
                    <a:lnTo>
                      <a:pt x="2" y="298"/>
                    </a:lnTo>
                    <a:lnTo>
                      <a:pt x="4" y="299"/>
                    </a:lnTo>
                    <a:lnTo>
                      <a:pt x="6" y="299"/>
                    </a:lnTo>
                    <a:lnTo>
                      <a:pt x="6" y="299"/>
                    </a:lnTo>
                    <a:lnTo>
                      <a:pt x="9" y="298"/>
                    </a:lnTo>
                    <a:lnTo>
                      <a:pt x="11" y="295"/>
                    </a:lnTo>
                    <a:lnTo>
                      <a:pt x="13" y="293"/>
                    </a:lnTo>
                    <a:lnTo>
                      <a:pt x="14" y="290"/>
                    </a:lnTo>
                    <a:lnTo>
                      <a:pt x="14" y="290"/>
                    </a:lnTo>
                    <a:lnTo>
                      <a:pt x="14" y="288"/>
                    </a:lnTo>
                    <a:lnTo>
                      <a:pt x="13" y="287"/>
                    </a:lnTo>
                    <a:lnTo>
                      <a:pt x="13" y="287"/>
                    </a:lnTo>
                    <a:lnTo>
                      <a:pt x="18" y="279"/>
                    </a:lnTo>
                    <a:lnTo>
                      <a:pt x="25" y="270"/>
                    </a:lnTo>
                    <a:lnTo>
                      <a:pt x="37" y="253"/>
                    </a:lnTo>
                    <a:lnTo>
                      <a:pt x="64" y="223"/>
                    </a:lnTo>
                    <a:lnTo>
                      <a:pt x="64" y="223"/>
                    </a:lnTo>
                    <a:lnTo>
                      <a:pt x="94" y="185"/>
                    </a:lnTo>
                    <a:lnTo>
                      <a:pt x="124" y="147"/>
                    </a:lnTo>
                    <a:lnTo>
                      <a:pt x="124" y="147"/>
                    </a:lnTo>
                    <a:lnTo>
                      <a:pt x="149" y="115"/>
                    </a:lnTo>
                    <a:lnTo>
                      <a:pt x="172" y="82"/>
                    </a:lnTo>
                    <a:lnTo>
                      <a:pt x="172" y="82"/>
                    </a:lnTo>
                    <a:lnTo>
                      <a:pt x="185" y="63"/>
                    </a:lnTo>
                    <a:lnTo>
                      <a:pt x="198" y="44"/>
                    </a:lnTo>
                    <a:lnTo>
                      <a:pt x="212" y="26"/>
                    </a:lnTo>
                    <a:lnTo>
                      <a:pt x="226" y="8"/>
                    </a:lnTo>
                    <a:lnTo>
                      <a:pt x="226" y="8"/>
                    </a:lnTo>
                    <a:lnTo>
                      <a:pt x="227" y="6"/>
                    </a:lnTo>
                    <a:lnTo>
                      <a:pt x="228" y="4"/>
                    </a:lnTo>
                    <a:lnTo>
                      <a:pt x="227" y="3"/>
                    </a:lnTo>
                    <a:lnTo>
                      <a:pt x="226" y="1"/>
                    </a:lnTo>
                    <a:lnTo>
                      <a:pt x="225" y="0"/>
                    </a:lnTo>
                    <a:lnTo>
                      <a:pt x="223" y="0"/>
                    </a:lnTo>
                    <a:lnTo>
                      <a:pt x="221" y="0"/>
                    </a:lnTo>
                    <a:lnTo>
                      <a:pt x="220" y="1"/>
                    </a:lnTo>
                    <a:lnTo>
                      <a:pt x="220"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2" name="Freeform 756">
                <a:extLst>
                  <a:ext uri="{FF2B5EF4-FFF2-40B4-BE49-F238E27FC236}">
                    <a16:creationId xmlns:a16="http://schemas.microsoft.com/office/drawing/2014/main" id="{46A4FB3C-6378-4B8F-B253-C4BBA5044809}"/>
                  </a:ext>
                </a:extLst>
              </p:cNvPr>
              <p:cNvSpPr/>
              <p:nvPr/>
            </p:nvSpPr>
            <p:spPr bwMode="auto">
              <a:xfrm>
                <a:off x="6372226" y="4178300"/>
                <a:ext cx="131763" cy="160338"/>
              </a:xfrm>
              <a:custGeom>
                <a:avLst/>
                <a:gdLst/>
                <a:ahLst/>
                <a:cxnLst>
                  <a:cxn ang="0">
                    <a:pos x="239" y="1"/>
                  </a:cxn>
                  <a:cxn ang="0">
                    <a:pos x="239" y="1"/>
                  </a:cxn>
                  <a:cxn ang="0">
                    <a:pos x="230" y="9"/>
                  </a:cxn>
                  <a:cxn ang="0">
                    <a:pos x="220" y="18"/>
                  </a:cxn>
                  <a:cxn ang="0">
                    <a:pos x="205" y="36"/>
                  </a:cxn>
                  <a:cxn ang="0">
                    <a:pos x="189" y="56"/>
                  </a:cxn>
                  <a:cxn ang="0">
                    <a:pos x="176" y="75"/>
                  </a:cxn>
                  <a:cxn ang="0">
                    <a:pos x="149" y="115"/>
                  </a:cxn>
                  <a:cxn ang="0">
                    <a:pos x="135" y="135"/>
                  </a:cxn>
                  <a:cxn ang="0">
                    <a:pos x="119" y="155"/>
                  </a:cxn>
                  <a:cxn ang="0">
                    <a:pos x="119" y="155"/>
                  </a:cxn>
                  <a:cxn ang="0">
                    <a:pos x="82" y="198"/>
                  </a:cxn>
                  <a:cxn ang="0">
                    <a:pos x="43" y="239"/>
                  </a:cxn>
                  <a:cxn ang="0">
                    <a:pos x="43" y="239"/>
                  </a:cxn>
                  <a:cxn ang="0">
                    <a:pos x="29" y="253"/>
                  </a:cxn>
                  <a:cxn ang="0">
                    <a:pos x="16" y="266"/>
                  </a:cxn>
                  <a:cxn ang="0">
                    <a:pos x="11" y="274"/>
                  </a:cxn>
                  <a:cxn ang="0">
                    <a:pos x="6" y="281"/>
                  </a:cxn>
                  <a:cxn ang="0">
                    <a:pos x="3" y="289"/>
                  </a:cxn>
                  <a:cxn ang="0">
                    <a:pos x="0" y="298"/>
                  </a:cxn>
                  <a:cxn ang="0">
                    <a:pos x="0" y="298"/>
                  </a:cxn>
                  <a:cxn ang="0">
                    <a:pos x="0" y="301"/>
                  </a:cxn>
                  <a:cxn ang="0">
                    <a:pos x="4" y="302"/>
                  </a:cxn>
                  <a:cxn ang="0">
                    <a:pos x="6" y="303"/>
                  </a:cxn>
                  <a:cxn ang="0">
                    <a:pos x="9" y="301"/>
                  </a:cxn>
                  <a:cxn ang="0">
                    <a:pos x="18" y="292"/>
                  </a:cxn>
                  <a:cxn ang="0">
                    <a:pos x="18" y="292"/>
                  </a:cxn>
                  <a:cxn ang="0">
                    <a:pos x="19" y="290"/>
                  </a:cxn>
                  <a:cxn ang="0">
                    <a:pos x="19" y="287"/>
                  </a:cxn>
                  <a:cxn ang="0">
                    <a:pos x="17" y="285"/>
                  </a:cxn>
                  <a:cxn ang="0">
                    <a:pos x="14" y="284"/>
                  </a:cxn>
                  <a:cxn ang="0">
                    <a:pos x="14" y="284"/>
                  </a:cxn>
                  <a:cxn ang="0">
                    <a:pos x="19" y="277"/>
                  </a:cxn>
                  <a:cxn ang="0">
                    <a:pos x="25" y="268"/>
                  </a:cxn>
                  <a:cxn ang="0">
                    <a:pos x="40" y="253"/>
                  </a:cxn>
                  <a:cxn ang="0">
                    <a:pos x="55" y="239"/>
                  </a:cxn>
                  <a:cxn ang="0">
                    <a:pos x="68" y="227"/>
                  </a:cxn>
                  <a:cxn ang="0">
                    <a:pos x="68" y="227"/>
                  </a:cxn>
                  <a:cxn ang="0">
                    <a:pos x="103" y="189"/>
                  </a:cxn>
                  <a:cxn ang="0">
                    <a:pos x="120" y="169"/>
                  </a:cxn>
                  <a:cxn ang="0">
                    <a:pos x="136" y="150"/>
                  </a:cxn>
                  <a:cxn ang="0">
                    <a:pos x="136" y="150"/>
                  </a:cxn>
                  <a:cxn ang="0">
                    <a:pos x="149" y="131"/>
                  </a:cxn>
                  <a:cxn ang="0">
                    <a:pos x="163" y="112"/>
                  </a:cxn>
                  <a:cxn ang="0">
                    <a:pos x="187" y="75"/>
                  </a:cxn>
                  <a:cxn ang="0">
                    <a:pos x="200" y="58"/>
                  </a:cxn>
                  <a:cxn ang="0">
                    <a:pos x="214" y="40"/>
                  </a:cxn>
                  <a:cxn ang="0">
                    <a:pos x="229" y="24"/>
                  </a:cxn>
                  <a:cxn ang="0">
                    <a:pos x="245" y="8"/>
                  </a:cxn>
                  <a:cxn ang="0">
                    <a:pos x="245" y="8"/>
                  </a:cxn>
                  <a:cxn ang="0">
                    <a:pos x="246" y="6"/>
                  </a:cxn>
                  <a:cxn ang="0">
                    <a:pos x="247" y="5"/>
                  </a:cxn>
                  <a:cxn ang="0">
                    <a:pos x="246" y="3"/>
                  </a:cxn>
                  <a:cxn ang="0">
                    <a:pos x="245" y="2"/>
                  </a:cxn>
                  <a:cxn ang="0">
                    <a:pos x="242" y="0"/>
                  </a:cxn>
                  <a:cxn ang="0">
                    <a:pos x="240" y="0"/>
                  </a:cxn>
                  <a:cxn ang="0">
                    <a:pos x="239" y="1"/>
                  </a:cxn>
                  <a:cxn ang="0">
                    <a:pos x="239" y="1"/>
                  </a:cxn>
                </a:cxnLst>
                <a:rect l="0" t="0" r="r" b="b"/>
                <a:pathLst>
                  <a:path w="247" h="303">
                    <a:moveTo>
                      <a:pt x="239" y="1"/>
                    </a:moveTo>
                    <a:lnTo>
                      <a:pt x="239" y="1"/>
                    </a:lnTo>
                    <a:lnTo>
                      <a:pt x="230" y="9"/>
                    </a:lnTo>
                    <a:lnTo>
                      <a:pt x="220" y="18"/>
                    </a:lnTo>
                    <a:lnTo>
                      <a:pt x="205" y="36"/>
                    </a:lnTo>
                    <a:lnTo>
                      <a:pt x="189" y="56"/>
                    </a:lnTo>
                    <a:lnTo>
                      <a:pt x="176" y="75"/>
                    </a:lnTo>
                    <a:lnTo>
                      <a:pt x="149" y="115"/>
                    </a:lnTo>
                    <a:lnTo>
                      <a:pt x="135" y="135"/>
                    </a:lnTo>
                    <a:lnTo>
                      <a:pt x="119" y="155"/>
                    </a:lnTo>
                    <a:lnTo>
                      <a:pt x="119" y="155"/>
                    </a:lnTo>
                    <a:lnTo>
                      <a:pt x="82" y="198"/>
                    </a:lnTo>
                    <a:lnTo>
                      <a:pt x="43" y="239"/>
                    </a:lnTo>
                    <a:lnTo>
                      <a:pt x="43" y="239"/>
                    </a:lnTo>
                    <a:lnTo>
                      <a:pt x="29" y="253"/>
                    </a:lnTo>
                    <a:lnTo>
                      <a:pt x="16" y="266"/>
                    </a:lnTo>
                    <a:lnTo>
                      <a:pt x="11" y="274"/>
                    </a:lnTo>
                    <a:lnTo>
                      <a:pt x="6" y="281"/>
                    </a:lnTo>
                    <a:lnTo>
                      <a:pt x="3" y="289"/>
                    </a:lnTo>
                    <a:lnTo>
                      <a:pt x="0" y="298"/>
                    </a:lnTo>
                    <a:lnTo>
                      <a:pt x="0" y="298"/>
                    </a:lnTo>
                    <a:lnTo>
                      <a:pt x="0" y="301"/>
                    </a:lnTo>
                    <a:lnTo>
                      <a:pt x="4" y="302"/>
                    </a:lnTo>
                    <a:lnTo>
                      <a:pt x="6" y="303"/>
                    </a:lnTo>
                    <a:lnTo>
                      <a:pt x="9" y="301"/>
                    </a:lnTo>
                    <a:lnTo>
                      <a:pt x="18" y="292"/>
                    </a:lnTo>
                    <a:lnTo>
                      <a:pt x="18" y="292"/>
                    </a:lnTo>
                    <a:lnTo>
                      <a:pt x="19" y="290"/>
                    </a:lnTo>
                    <a:lnTo>
                      <a:pt x="19" y="287"/>
                    </a:lnTo>
                    <a:lnTo>
                      <a:pt x="17" y="285"/>
                    </a:lnTo>
                    <a:lnTo>
                      <a:pt x="14" y="284"/>
                    </a:lnTo>
                    <a:lnTo>
                      <a:pt x="14" y="284"/>
                    </a:lnTo>
                    <a:lnTo>
                      <a:pt x="19" y="277"/>
                    </a:lnTo>
                    <a:lnTo>
                      <a:pt x="25" y="268"/>
                    </a:lnTo>
                    <a:lnTo>
                      <a:pt x="40" y="253"/>
                    </a:lnTo>
                    <a:lnTo>
                      <a:pt x="55" y="239"/>
                    </a:lnTo>
                    <a:lnTo>
                      <a:pt x="68" y="227"/>
                    </a:lnTo>
                    <a:lnTo>
                      <a:pt x="68" y="227"/>
                    </a:lnTo>
                    <a:lnTo>
                      <a:pt x="103" y="189"/>
                    </a:lnTo>
                    <a:lnTo>
                      <a:pt x="120" y="169"/>
                    </a:lnTo>
                    <a:lnTo>
                      <a:pt x="136" y="150"/>
                    </a:lnTo>
                    <a:lnTo>
                      <a:pt x="136" y="150"/>
                    </a:lnTo>
                    <a:lnTo>
                      <a:pt x="149" y="131"/>
                    </a:lnTo>
                    <a:lnTo>
                      <a:pt x="163" y="112"/>
                    </a:lnTo>
                    <a:lnTo>
                      <a:pt x="187" y="75"/>
                    </a:lnTo>
                    <a:lnTo>
                      <a:pt x="200" y="58"/>
                    </a:lnTo>
                    <a:lnTo>
                      <a:pt x="214" y="40"/>
                    </a:lnTo>
                    <a:lnTo>
                      <a:pt x="229" y="24"/>
                    </a:lnTo>
                    <a:lnTo>
                      <a:pt x="245" y="8"/>
                    </a:lnTo>
                    <a:lnTo>
                      <a:pt x="245" y="8"/>
                    </a:lnTo>
                    <a:lnTo>
                      <a:pt x="246" y="6"/>
                    </a:lnTo>
                    <a:lnTo>
                      <a:pt x="247" y="5"/>
                    </a:lnTo>
                    <a:lnTo>
                      <a:pt x="246" y="3"/>
                    </a:lnTo>
                    <a:lnTo>
                      <a:pt x="245" y="2"/>
                    </a:lnTo>
                    <a:lnTo>
                      <a:pt x="242" y="0"/>
                    </a:lnTo>
                    <a:lnTo>
                      <a:pt x="240" y="0"/>
                    </a:lnTo>
                    <a:lnTo>
                      <a:pt x="239" y="1"/>
                    </a:lnTo>
                    <a:lnTo>
                      <a:pt x="239"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3" name="Freeform 757">
                <a:extLst>
                  <a:ext uri="{FF2B5EF4-FFF2-40B4-BE49-F238E27FC236}">
                    <a16:creationId xmlns:a16="http://schemas.microsoft.com/office/drawing/2014/main" id="{1804CC98-20D2-4B50-8706-5B12F3058FEC}"/>
                  </a:ext>
                </a:extLst>
              </p:cNvPr>
              <p:cNvSpPr/>
              <p:nvPr/>
            </p:nvSpPr>
            <p:spPr bwMode="auto">
              <a:xfrm>
                <a:off x="6370638" y="4184650"/>
                <a:ext cx="165100" cy="185738"/>
              </a:xfrm>
              <a:custGeom>
                <a:avLst/>
                <a:gdLst/>
                <a:ahLst/>
                <a:cxnLst>
                  <a:cxn ang="0">
                    <a:pos x="305" y="1"/>
                  </a:cxn>
                  <a:cxn ang="0">
                    <a:pos x="305" y="1"/>
                  </a:cxn>
                  <a:cxn ang="0">
                    <a:pos x="288" y="18"/>
                  </a:cxn>
                  <a:cxn ang="0">
                    <a:pos x="272" y="35"/>
                  </a:cxn>
                  <a:cxn ang="0">
                    <a:pos x="257" y="53"/>
                  </a:cxn>
                  <a:cxn ang="0">
                    <a:pos x="242" y="72"/>
                  </a:cxn>
                  <a:cxn ang="0">
                    <a:pos x="242" y="72"/>
                  </a:cxn>
                  <a:cxn ang="0">
                    <a:pos x="194" y="122"/>
                  </a:cxn>
                  <a:cxn ang="0">
                    <a:pos x="146" y="174"/>
                  </a:cxn>
                  <a:cxn ang="0">
                    <a:pos x="146" y="174"/>
                  </a:cxn>
                  <a:cxn ang="0">
                    <a:pos x="105" y="219"/>
                  </a:cxn>
                  <a:cxn ang="0">
                    <a:pos x="62" y="267"/>
                  </a:cxn>
                  <a:cxn ang="0">
                    <a:pos x="62" y="267"/>
                  </a:cxn>
                  <a:cxn ang="0">
                    <a:pos x="44" y="289"/>
                  </a:cxn>
                  <a:cxn ang="0">
                    <a:pos x="33" y="301"/>
                  </a:cxn>
                  <a:cxn ang="0">
                    <a:pos x="23" y="311"/>
                  </a:cxn>
                  <a:cxn ang="0">
                    <a:pos x="23" y="311"/>
                  </a:cxn>
                  <a:cxn ang="0">
                    <a:pos x="16" y="318"/>
                  </a:cxn>
                  <a:cxn ang="0">
                    <a:pos x="10" y="327"/>
                  </a:cxn>
                  <a:cxn ang="0">
                    <a:pos x="4" y="335"/>
                  </a:cxn>
                  <a:cxn ang="0">
                    <a:pos x="0" y="345"/>
                  </a:cxn>
                  <a:cxn ang="0">
                    <a:pos x="0" y="345"/>
                  </a:cxn>
                  <a:cxn ang="0">
                    <a:pos x="0" y="347"/>
                  </a:cxn>
                  <a:cxn ang="0">
                    <a:pos x="1" y="348"/>
                  </a:cxn>
                  <a:cxn ang="0">
                    <a:pos x="2" y="349"/>
                  </a:cxn>
                  <a:cxn ang="0">
                    <a:pos x="3" y="350"/>
                  </a:cxn>
                  <a:cxn ang="0">
                    <a:pos x="5" y="350"/>
                  </a:cxn>
                  <a:cxn ang="0">
                    <a:pos x="8" y="350"/>
                  </a:cxn>
                  <a:cxn ang="0">
                    <a:pos x="9" y="349"/>
                  </a:cxn>
                  <a:cxn ang="0">
                    <a:pos x="10" y="347"/>
                  </a:cxn>
                  <a:cxn ang="0">
                    <a:pos x="10" y="347"/>
                  </a:cxn>
                  <a:cxn ang="0">
                    <a:pos x="13" y="341"/>
                  </a:cxn>
                  <a:cxn ang="0">
                    <a:pos x="16" y="335"/>
                  </a:cxn>
                  <a:cxn ang="0">
                    <a:pos x="23" y="326"/>
                  </a:cxn>
                  <a:cxn ang="0">
                    <a:pos x="32" y="316"/>
                  </a:cxn>
                  <a:cxn ang="0">
                    <a:pos x="42" y="307"/>
                  </a:cxn>
                  <a:cxn ang="0">
                    <a:pos x="42" y="307"/>
                  </a:cxn>
                  <a:cxn ang="0">
                    <a:pos x="52" y="296"/>
                  </a:cxn>
                  <a:cxn ang="0">
                    <a:pos x="61" y="284"/>
                  </a:cxn>
                  <a:cxn ang="0">
                    <a:pos x="71" y="272"/>
                  </a:cxn>
                  <a:cxn ang="0">
                    <a:pos x="81" y="261"/>
                  </a:cxn>
                  <a:cxn ang="0">
                    <a:pos x="81" y="261"/>
                  </a:cxn>
                  <a:cxn ang="0">
                    <a:pos x="119" y="217"/>
                  </a:cxn>
                  <a:cxn ang="0">
                    <a:pos x="158" y="174"/>
                  </a:cxn>
                  <a:cxn ang="0">
                    <a:pos x="158" y="174"/>
                  </a:cxn>
                  <a:cxn ang="0">
                    <a:pos x="201" y="129"/>
                  </a:cxn>
                  <a:cxn ang="0">
                    <a:pos x="243" y="84"/>
                  </a:cxn>
                  <a:cxn ang="0">
                    <a:pos x="243" y="84"/>
                  </a:cxn>
                  <a:cxn ang="0">
                    <a:pos x="260" y="64"/>
                  </a:cxn>
                  <a:cxn ang="0">
                    <a:pos x="276" y="45"/>
                  </a:cxn>
                  <a:cxn ang="0">
                    <a:pos x="294" y="26"/>
                  </a:cxn>
                  <a:cxn ang="0">
                    <a:pos x="303" y="17"/>
                  </a:cxn>
                  <a:cxn ang="0">
                    <a:pos x="312" y="9"/>
                  </a:cxn>
                  <a:cxn ang="0">
                    <a:pos x="312" y="9"/>
                  </a:cxn>
                  <a:cxn ang="0">
                    <a:pos x="313" y="6"/>
                  </a:cxn>
                  <a:cxn ang="0">
                    <a:pos x="313" y="4"/>
                  </a:cxn>
                  <a:cxn ang="0">
                    <a:pos x="313" y="3"/>
                  </a:cxn>
                  <a:cxn ang="0">
                    <a:pos x="312" y="1"/>
                  </a:cxn>
                  <a:cxn ang="0">
                    <a:pos x="311" y="0"/>
                  </a:cxn>
                  <a:cxn ang="0">
                    <a:pos x="309" y="0"/>
                  </a:cxn>
                  <a:cxn ang="0">
                    <a:pos x="307" y="0"/>
                  </a:cxn>
                  <a:cxn ang="0">
                    <a:pos x="305" y="1"/>
                  </a:cxn>
                  <a:cxn ang="0">
                    <a:pos x="305" y="1"/>
                  </a:cxn>
                </a:cxnLst>
                <a:rect l="0" t="0" r="r" b="b"/>
                <a:pathLst>
                  <a:path w="313" h="350">
                    <a:moveTo>
                      <a:pt x="305" y="1"/>
                    </a:moveTo>
                    <a:lnTo>
                      <a:pt x="305" y="1"/>
                    </a:lnTo>
                    <a:lnTo>
                      <a:pt x="288" y="18"/>
                    </a:lnTo>
                    <a:lnTo>
                      <a:pt x="272" y="35"/>
                    </a:lnTo>
                    <a:lnTo>
                      <a:pt x="257" y="53"/>
                    </a:lnTo>
                    <a:lnTo>
                      <a:pt x="242" y="72"/>
                    </a:lnTo>
                    <a:lnTo>
                      <a:pt x="242" y="72"/>
                    </a:lnTo>
                    <a:lnTo>
                      <a:pt x="194" y="122"/>
                    </a:lnTo>
                    <a:lnTo>
                      <a:pt x="146" y="174"/>
                    </a:lnTo>
                    <a:lnTo>
                      <a:pt x="146" y="174"/>
                    </a:lnTo>
                    <a:lnTo>
                      <a:pt x="105" y="219"/>
                    </a:lnTo>
                    <a:lnTo>
                      <a:pt x="62" y="267"/>
                    </a:lnTo>
                    <a:lnTo>
                      <a:pt x="62" y="267"/>
                    </a:lnTo>
                    <a:lnTo>
                      <a:pt x="44" y="289"/>
                    </a:lnTo>
                    <a:lnTo>
                      <a:pt x="33" y="301"/>
                    </a:lnTo>
                    <a:lnTo>
                      <a:pt x="23" y="311"/>
                    </a:lnTo>
                    <a:lnTo>
                      <a:pt x="23" y="311"/>
                    </a:lnTo>
                    <a:lnTo>
                      <a:pt x="16" y="318"/>
                    </a:lnTo>
                    <a:lnTo>
                      <a:pt x="10" y="327"/>
                    </a:lnTo>
                    <a:lnTo>
                      <a:pt x="4" y="335"/>
                    </a:lnTo>
                    <a:lnTo>
                      <a:pt x="0" y="345"/>
                    </a:lnTo>
                    <a:lnTo>
                      <a:pt x="0" y="345"/>
                    </a:lnTo>
                    <a:lnTo>
                      <a:pt x="0" y="347"/>
                    </a:lnTo>
                    <a:lnTo>
                      <a:pt x="1" y="348"/>
                    </a:lnTo>
                    <a:lnTo>
                      <a:pt x="2" y="349"/>
                    </a:lnTo>
                    <a:lnTo>
                      <a:pt x="3" y="350"/>
                    </a:lnTo>
                    <a:lnTo>
                      <a:pt x="5" y="350"/>
                    </a:lnTo>
                    <a:lnTo>
                      <a:pt x="8" y="350"/>
                    </a:lnTo>
                    <a:lnTo>
                      <a:pt x="9" y="349"/>
                    </a:lnTo>
                    <a:lnTo>
                      <a:pt x="10" y="347"/>
                    </a:lnTo>
                    <a:lnTo>
                      <a:pt x="10" y="347"/>
                    </a:lnTo>
                    <a:lnTo>
                      <a:pt x="13" y="341"/>
                    </a:lnTo>
                    <a:lnTo>
                      <a:pt x="16" y="335"/>
                    </a:lnTo>
                    <a:lnTo>
                      <a:pt x="23" y="326"/>
                    </a:lnTo>
                    <a:lnTo>
                      <a:pt x="32" y="316"/>
                    </a:lnTo>
                    <a:lnTo>
                      <a:pt x="42" y="307"/>
                    </a:lnTo>
                    <a:lnTo>
                      <a:pt x="42" y="307"/>
                    </a:lnTo>
                    <a:lnTo>
                      <a:pt x="52" y="296"/>
                    </a:lnTo>
                    <a:lnTo>
                      <a:pt x="61" y="284"/>
                    </a:lnTo>
                    <a:lnTo>
                      <a:pt x="71" y="272"/>
                    </a:lnTo>
                    <a:lnTo>
                      <a:pt x="81" y="261"/>
                    </a:lnTo>
                    <a:lnTo>
                      <a:pt x="81" y="261"/>
                    </a:lnTo>
                    <a:lnTo>
                      <a:pt x="119" y="217"/>
                    </a:lnTo>
                    <a:lnTo>
                      <a:pt x="158" y="174"/>
                    </a:lnTo>
                    <a:lnTo>
                      <a:pt x="158" y="174"/>
                    </a:lnTo>
                    <a:lnTo>
                      <a:pt x="201" y="129"/>
                    </a:lnTo>
                    <a:lnTo>
                      <a:pt x="243" y="84"/>
                    </a:lnTo>
                    <a:lnTo>
                      <a:pt x="243" y="84"/>
                    </a:lnTo>
                    <a:lnTo>
                      <a:pt x="260" y="64"/>
                    </a:lnTo>
                    <a:lnTo>
                      <a:pt x="276" y="45"/>
                    </a:lnTo>
                    <a:lnTo>
                      <a:pt x="294" y="26"/>
                    </a:lnTo>
                    <a:lnTo>
                      <a:pt x="303" y="17"/>
                    </a:lnTo>
                    <a:lnTo>
                      <a:pt x="312" y="9"/>
                    </a:lnTo>
                    <a:lnTo>
                      <a:pt x="312" y="9"/>
                    </a:lnTo>
                    <a:lnTo>
                      <a:pt x="313" y="6"/>
                    </a:lnTo>
                    <a:lnTo>
                      <a:pt x="313" y="4"/>
                    </a:lnTo>
                    <a:lnTo>
                      <a:pt x="313" y="3"/>
                    </a:lnTo>
                    <a:lnTo>
                      <a:pt x="312" y="1"/>
                    </a:lnTo>
                    <a:lnTo>
                      <a:pt x="311" y="0"/>
                    </a:lnTo>
                    <a:lnTo>
                      <a:pt x="309" y="0"/>
                    </a:lnTo>
                    <a:lnTo>
                      <a:pt x="307" y="0"/>
                    </a:lnTo>
                    <a:lnTo>
                      <a:pt x="305" y="1"/>
                    </a:lnTo>
                    <a:lnTo>
                      <a:pt x="305"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4" name="Freeform 758">
                <a:extLst>
                  <a:ext uri="{FF2B5EF4-FFF2-40B4-BE49-F238E27FC236}">
                    <a16:creationId xmlns:a16="http://schemas.microsoft.com/office/drawing/2014/main" id="{19401E62-ED76-4CB6-AFFE-6DEB672F5C8E}"/>
                  </a:ext>
                </a:extLst>
              </p:cNvPr>
              <p:cNvSpPr/>
              <p:nvPr/>
            </p:nvSpPr>
            <p:spPr bwMode="auto">
              <a:xfrm>
                <a:off x="6362701" y="4222750"/>
                <a:ext cx="165100" cy="198438"/>
              </a:xfrm>
              <a:custGeom>
                <a:avLst/>
                <a:gdLst/>
                <a:ahLst/>
                <a:cxnLst>
                  <a:cxn ang="0">
                    <a:pos x="306" y="1"/>
                  </a:cxn>
                  <a:cxn ang="0">
                    <a:pos x="262" y="48"/>
                  </a:cxn>
                  <a:cxn ang="0">
                    <a:pos x="222" y="98"/>
                  </a:cxn>
                  <a:cxn ang="0">
                    <a:pos x="201" y="123"/>
                  </a:cxn>
                  <a:cxn ang="0">
                    <a:pos x="138" y="199"/>
                  </a:cxn>
                  <a:cxn ang="0">
                    <a:pos x="118" y="224"/>
                  </a:cxn>
                  <a:cxn ang="0">
                    <a:pos x="75" y="271"/>
                  </a:cxn>
                  <a:cxn ang="0">
                    <a:pos x="55" y="295"/>
                  </a:cxn>
                  <a:cxn ang="0">
                    <a:pos x="25" y="329"/>
                  </a:cxn>
                  <a:cxn ang="0">
                    <a:pos x="10" y="348"/>
                  </a:cxn>
                  <a:cxn ang="0">
                    <a:pos x="1" y="367"/>
                  </a:cxn>
                  <a:cxn ang="0">
                    <a:pos x="0" y="370"/>
                  </a:cxn>
                  <a:cxn ang="0">
                    <a:pos x="3" y="373"/>
                  </a:cxn>
                  <a:cxn ang="0">
                    <a:pos x="10" y="373"/>
                  </a:cxn>
                  <a:cxn ang="0">
                    <a:pos x="11" y="373"/>
                  </a:cxn>
                  <a:cxn ang="0">
                    <a:pos x="14" y="370"/>
                  </a:cxn>
                  <a:cxn ang="0">
                    <a:pos x="12" y="364"/>
                  </a:cxn>
                  <a:cxn ang="0">
                    <a:pos x="17" y="354"/>
                  </a:cxn>
                  <a:cxn ang="0">
                    <a:pos x="34" y="333"/>
                  </a:cxn>
                  <a:cxn ang="0">
                    <a:pos x="42" y="324"/>
                  </a:cxn>
                  <a:cxn ang="0">
                    <a:pos x="78" y="283"/>
                  </a:cxn>
                  <a:cxn ang="0">
                    <a:pos x="118" y="238"/>
                  </a:cxn>
                  <a:cxn ang="0">
                    <a:pos x="156" y="192"/>
                  </a:cxn>
                  <a:cxn ang="0">
                    <a:pos x="174" y="169"/>
                  </a:cxn>
                  <a:cxn ang="0">
                    <a:pos x="215" y="121"/>
                  </a:cxn>
                  <a:cxn ang="0">
                    <a:pos x="233" y="98"/>
                  </a:cxn>
                  <a:cxn ang="0">
                    <a:pos x="271" y="51"/>
                  </a:cxn>
                  <a:cxn ang="0">
                    <a:pos x="312" y="7"/>
                  </a:cxn>
                  <a:cxn ang="0">
                    <a:pos x="313" y="6"/>
                  </a:cxn>
                  <a:cxn ang="0">
                    <a:pos x="313" y="2"/>
                  </a:cxn>
                  <a:cxn ang="0">
                    <a:pos x="311" y="0"/>
                  </a:cxn>
                  <a:cxn ang="0">
                    <a:pos x="307" y="0"/>
                  </a:cxn>
                  <a:cxn ang="0">
                    <a:pos x="306" y="1"/>
                  </a:cxn>
                </a:cxnLst>
                <a:rect l="0" t="0" r="r" b="b"/>
                <a:pathLst>
                  <a:path w="313" h="373">
                    <a:moveTo>
                      <a:pt x="306" y="1"/>
                    </a:moveTo>
                    <a:lnTo>
                      <a:pt x="306" y="1"/>
                    </a:lnTo>
                    <a:lnTo>
                      <a:pt x="283" y="24"/>
                    </a:lnTo>
                    <a:lnTo>
                      <a:pt x="262" y="48"/>
                    </a:lnTo>
                    <a:lnTo>
                      <a:pt x="242" y="73"/>
                    </a:lnTo>
                    <a:lnTo>
                      <a:pt x="222" y="98"/>
                    </a:lnTo>
                    <a:lnTo>
                      <a:pt x="222" y="98"/>
                    </a:lnTo>
                    <a:lnTo>
                      <a:pt x="201" y="123"/>
                    </a:lnTo>
                    <a:lnTo>
                      <a:pt x="180" y="148"/>
                    </a:lnTo>
                    <a:lnTo>
                      <a:pt x="138" y="199"/>
                    </a:lnTo>
                    <a:lnTo>
                      <a:pt x="138" y="199"/>
                    </a:lnTo>
                    <a:lnTo>
                      <a:pt x="118" y="224"/>
                    </a:lnTo>
                    <a:lnTo>
                      <a:pt x="97" y="247"/>
                    </a:lnTo>
                    <a:lnTo>
                      <a:pt x="75" y="271"/>
                    </a:lnTo>
                    <a:lnTo>
                      <a:pt x="55" y="295"/>
                    </a:lnTo>
                    <a:lnTo>
                      <a:pt x="55" y="295"/>
                    </a:lnTo>
                    <a:lnTo>
                      <a:pt x="40" y="313"/>
                    </a:lnTo>
                    <a:lnTo>
                      <a:pt x="25" y="329"/>
                    </a:lnTo>
                    <a:lnTo>
                      <a:pt x="17" y="338"/>
                    </a:lnTo>
                    <a:lnTo>
                      <a:pt x="10" y="348"/>
                    </a:lnTo>
                    <a:lnTo>
                      <a:pt x="5" y="357"/>
                    </a:lnTo>
                    <a:lnTo>
                      <a:pt x="1" y="367"/>
                    </a:lnTo>
                    <a:lnTo>
                      <a:pt x="1" y="367"/>
                    </a:lnTo>
                    <a:lnTo>
                      <a:pt x="0" y="370"/>
                    </a:lnTo>
                    <a:lnTo>
                      <a:pt x="1" y="371"/>
                    </a:lnTo>
                    <a:lnTo>
                      <a:pt x="3" y="373"/>
                    </a:lnTo>
                    <a:lnTo>
                      <a:pt x="5" y="373"/>
                    </a:lnTo>
                    <a:lnTo>
                      <a:pt x="10" y="373"/>
                    </a:lnTo>
                    <a:lnTo>
                      <a:pt x="10" y="373"/>
                    </a:lnTo>
                    <a:lnTo>
                      <a:pt x="11" y="373"/>
                    </a:lnTo>
                    <a:lnTo>
                      <a:pt x="13" y="372"/>
                    </a:lnTo>
                    <a:lnTo>
                      <a:pt x="14" y="370"/>
                    </a:lnTo>
                    <a:lnTo>
                      <a:pt x="14" y="367"/>
                    </a:lnTo>
                    <a:lnTo>
                      <a:pt x="12" y="364"/>
                    </a:lnTo>
                    <a:lnTo>
                      <a:pt x="12" y="364"/>
                    </a:lnTo>
                    <a:lnTo>
                      <a:pt x="17" y="354"/>
                    </a:lnTo>
                    <a:lnTo>
                      <a:pt x="26" y="343"/>
                    </a:lnTo>
                    <a:lnTo>
                      <a:pt x="34" y="333"/>
                    </a:lnTo>
                    <a:lnTo>
                      <a:pt x="42" y="324"/>
                    </a:lnTo>
                    <a:lnTo>
                      <a:pt x="42" y="324"/>
                    </a:lnTo>
                    <a:lnTo>
                      <a:pt x="61" y="303"/>
                    </a:lnTo>
                    <a:lnTo>
                      <a:pt x="78" y="283"/>
                    </a:lnTo>
                    <a:lnTo>
                      <a:pt x="78" y="283"/>
                    </a:lnTo>
                    <a:lnTo>
                      <a:pt x="118" y="238"/>
                    </a:lnTo>
                    <a:lnTo>
                      <a:pt x="136" y="215"/>
                    </a:lnTo>
                    <a:lnTo>
                      <a:pt x="156" y="192"/>
                    </a:lnTo>
                    <a:lnTo>
                      <a:pt x="156" y="192"/>
                    </a:lnTo>
                    <a:lnTo>
                      <a:pt x="174" y="169"/>
                    </a:lnTo>
                    <a:lnTo>
                      <a:pt x="194" y="145"/>
                    </a:lnTo>
                    <a:lnTo>
                      <a:pt x="215" y="121"/>
                    </a:lnTo>
                    <a:lnTo>
                      <a:pt x="233" y="98"/>
                    </a:lnTo>
                    <a:lnTo>
                      <a:pt x="233" y="98"/>
                    </a:lnTo>
                    <a:lnTo>
                      <a:pt x="252" y="75"/>
                    </a:lnTo>
                    <a:lnTo>
                      <a:pt x="271" y="51"/>
                    </a:lnTo>
                    <a:lnTo>
                      <a:pt x="291" y="29"/>
                    </a:lnTo>
                    <a:lnTo>
                      <a:pt x="312" y="7"/>
                    </a:lnTo>
                    <a:lnTo>
                      <a:pt x="312" y="7"/>
                    </a:lnTo>
                    <a:lnTo>
                      <a:pt x="313" y="6"/>
                    </a:lnTo>
                    <a:lnTo>
                      <a:pt x="313" y="4"/>
                    </a:lnTo>
                    <a:lnTo>
                      <a:pt x="313" y="2"/>
                    </a:lnTo>
                    <a:lnTo>
                      <a:pt x="312" y="1"/>
                    </a:lnTo>
                    <a:lnTo>
                      <a:pt x="311" y="0"/>
                    </a:lnTo>
                    <a:lnTo>
                      <a:pt x="309" y="0"/>
                    </a:lnTo>
                    <a:lnTo>
                      <a:pt x="307" y="0"/>
                    </a:lnTo>
                    <a:lnTo>
                      <a:pt x="306" y="1"/>
                    </a:lnTo>
                    <a:lnTo>
                      <a:pt x="306"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5" name="Freeform 759">
                <a:extLst>
                  <a:ext uri="{FF2B5EF4-FFF2-40B4-BE49-F238E27FC236}">
                    <a16:creationId xmlns:a16="http://schemas.microsoft.com/office/drawing/2014/main" id="{66DB5A22-DC1D-439B-821B-07C51DF9DBE4}"/>
                  </a:ext>
                </a:extLst>
              </p:cNvPr>
              <p:cNvSpPr/>
              <p:nvPr/>
            </p:nvSpPr>
            <p:spPr bwMode="auto">
              <a:xfrm>
                <a:off x="6375401" y="4244975"/>
                <a:ext cx="169863" cy="196850"/>
              </a:xfrm>
              <a:custGeom>
                <a:avLst/>
                <a:gdLst/>
                <a:ahLst/>
                <a:cxnLst>
                  <a:cxn ang="0">
                    <a:pos x="316" y="1"/>
                  </a:cxn>
                  <a:cxn ang="0">
                    <a:pos x="316" y="1"/>
                  </a:cxn>
                  <a:cxn ang="0">
                    <a:pos x="304" y="7"/>
                  </a:cxn>
                  <a:cxn ang="0">
                    <a:pos x="295" y="15"/>
                  </a:cxn>
                  <a:cxn ang="0">
                    <a:pos x="285" y="24"/>
                  </a:cxn>
                  <a:cxn ang="0">
                    <a:pos x="275" y="33"/>
                  </a:cxn>
                  <a:cxn ang="0">
                    <a:pos x="258" y="52"/>
                  </a:cxn>
                  <a:cxn ang="0">
                    <a:pos x="241" y="71"/>
                  </a:cxn>
                  <a:cxn ang="0">
                    <a:pos x="241" y="71"/>
                  </a:cxn>
                  <a:cxn ang="0">
                    <a:pos x="219" y="95"/>
                  </a:cxn>
                  <a:cxn ang="0">
                    <a:pos x="198" y="120"/>
                  </a:cxn>
                  <a:cxn ang="0">
                    <a:pos x="177" y="146"/>
                  </a:cxn>
                  <a:cxn ang="0">
                    <a:pos x="157" y="170"/>
                  </a:cxn>
                  <a:cxn ang="0">
                    <a:pos x="157" y="170"/>
                  </a:cxn>
                  <a:cxn ang="0">
                    <a:pos x="115" y="217"/>
                  </a:cxn>
                  <a:cxn ang="0">
                    <a:pos x="75" y="263"/>
                  </a:cxn>
                  <a:cxn ang="0">
                    <a:pos x="55" y="287"/>
                  </a:cxn>
                  <a:cxn ang="0">
                    <a:pos x="36" y="312"/>
                  </a:cxn>
                  <a:cxn ang="0">
                    <a:pos x="18" y="337"/>
                  </a:cxn>
                  <a:cxn ang="0">
                    <a:pos x="1" y="362"/>
                  </a:cxn>
                  <a:cxn ang="0">
                    <a:pos x="1" y="362"/>
                  </a:cxn>
                  <a:cxn ang="0">
                    <a:pos x="0" y="365"/>
                  </a:cxn>
                  <a:cxn ang="0">
                    <a:pos x="1" y="368"/>
                  </a:cxn>
                  <a:cxn ang="0">
                    <a:pos x="3" y="369"/>
                  </a:cxn>
                  <a:cxn ang="0">
                    <a:pos x="5" y="370"/>
                  </a:cxn>
                  <a:cxn ang="0">
                    <a:pos x="5" y="370"/>
                  </a:cxn>
                  <a:cxn ang="0">
                    <a:pos x="10" y="370"/>
                  </a:cxn>
                  <a:cxn ang="0">
                    <a:pos x="14" y="369"/>
                  </a:cxn>
                  <a:cxn ang="0">
                    <a:pos x="16" y="366"/>
                  </a:cxn>
                  <a:cxn ang="0">
                    <a:pos x="19" y="361"/>
                  </a:cxn>
                  <a:cxn ang="0">
                    <a:pos x="19" y="361"/>
                  </a:cxn>
                  <a:cxn ang="0">
                    <a:pos x="19" y="359"/>
                  </a:cxn>
                  <a:cxn ang="0">
                    <a:pos x="18" y="358"/>
                  </a:cxn>
                  <a:cxn ang="0">
                    <a:pos x="16" y="356"/>
                  </a:cxn>
                  <a:cxn ang="0">
                    <a:pos x="16" y="356"/>
                  </a:cxn>
                  <a:cxn ang="0">
                    <a:pos x="33" y="334"/>
                  </a:cxn>
                  <a:cxn ang="0">
                    <a:pos x="49" y="311"/>
                  </a:cxn>
                  <a:cxn ang="0">
                    <a:pos x="66" y="289"/>
                  </a:cxn>
                  <a:cxn ang="0">
                    <a:pos x="84" y="267"/>
                  </a:cxn>
                  <a:cxn ang="0">
                    <a:pos x="120" y="225"/>
                  </a:cxn>
                  <a:cxn ang="0">
                    <a:pos x="158" y="184"/>
                  </a:cxn>
                  <a:cxn ang="0">
                    <a:pos x="158" y="184"/>
                  </a:cxn>
                  <a:cxn ang="0">
                    <a:pos x="177" y="160"/>
                  </a:cxn>
                  <a:cxn ang="0">
                    <a:pos x="196" y="137"/>
                  </a:cxn>
                  <a:cxn ang="0">
                    <a:pos x="215" y="113"/>
                  </a:cxn>
                  <a:cxn ang="0">
                    <a:pos x="235" y="91"/>
                  </a:cxn>
                  <a:cxn ang="0">
                    <a:pos x="235" y="91"/>
                  </a:cxn>
                  <a:cxn ang="0">
                    <a:pos x="255" y="69"/>
                  </a:cxn>
                  <a:cxn ang="0">
                    <a:pos x="274" y="46"/>
                  </a:cxn>
                  <a:cxn ang="0">
                    <a:pos x="286" y="35"/>
                  </a:cxn>
                  <a:cxn ang="0">
                    <a:pos x="297" y="26"/>
                  </a:cxn>
                  <a:cxn ang="0">
                    <a:pos x="308" y="16"/>
                  </a:cxn>
                  <a:cxn ang="0">
                    <a:pos x="320" y="9"/>
                  </a:cxn>
                  <a:cxn ang="0">
                    <a:pos x="320" y="9"/>
                  </a:cxn>
                  <a:cxn ang="0">
                    <a:pos x="322" y="7"/>
                  </a:cxn>
                  <a:cxn ang="0">
                    <a:pos x="322" y="6"/>
                  </a:cxn>
                  <a:cxn ang="0">
                    <a:pos x="322" y="4"/>
                  </a:cxn>
                  <a:cxn ang="0">
                    <a:pos x="322" y="2"/>
                  </a:cxn>
                  <a:cxn ang="0">
                    <a:pos x="321" y="1"/>
                  </a:cxn>
                  <a:cxn ang="0">
                    <a:pos x="319" y="0"/>
                  </a:cxn>
                  <a:cxn ang="0">
                    <a:pos x="317" y="0"/>
                  </a:cxn>
                  <a:cxn ang="0">
                    <a:pos x="316" y="1"/>
                  </a:cxn>
                  <a:cxn ang="0">
                    <a:pos x="316" y="1"/>
                  </a:cxn>
                </a:cxnLst>
                <a:rect l="0" t="0" r="r" b="b"/>
                <a:pathLst>
                  <a:path w="322" h="370">
                    <a:moveTo>
                      <a:pt x="316" y="1"/>
                    </a:moveTo>
                    <a:lnTo>
                      <a:pt x="316" y="1"/>
                    </a:lnTo>
                    <a:lnTo>
                      <a:pt x="304" y="7"/>
                    </a:lnTo>
                    <a:lnTo>
                      <a:pt x="295" y="15"/>
                    </a:lnTo>
                    <a:lnTo>
                      <a:pt x="285" y="24"/>
                    </a:lnTo>
                    <a:lnTo>
                      <a:pt x="275" y="33"/>
                    </a:lnTo>
                    <a:lnTo>
                      <a:pt x="258" y="52"/>
                    </a:lnTo>
                    <a:lnTo>
                      <a:pt x="241" y="71"/>
                    </a:lnTo>
                    <a:lnTo>
                      <a:pt x="241" y="71"/>
                    </a:lnTo>
                    <a:lnTo>
                      <a:pt x="219" y="95"/>
                    </a:lnTo>
                    <a:lnTo>
                      <a:pt x="198" y="120"/>
                    </a:lnTo>
                    <a:lnTo>
                      <a:pt x="177" y="146"/>
                    </a:lnTo>
                    <a:lnTo>
                      <a:pt x="157" y="170"/>
                    </a:lnTo>
                    <a:lnTo>
                      <a:pt x="157" y="170"/>
                    </a:lnTo>
                    <a:lnTo>
                      <a:pt x="115" y="217"/>
                    </a:lnTo>
                    <a:lnTo>
                      <a:pt x="75" y="263"/>
                    </a:lnTo>
                    <a:lnTo>
                      <a:pt x="55" y="287"/>
                    </a:lnTo>
                    <a:lnTo>
                      <a:pt x="36" y="312"/>
                    </a:lnTo>
                    <a:lnTo>
                      <a:pt x="18" y="337"/>
                    </a:lnTo>
                    <a:lnTo>
                      <a:pt x="1" y="362"/>
                    </a:lnTo>
                    <a:lnTo>
                      <a:pt x="1" y="362"/>
                    </a:lnTo>
                    <a:lnTo>
                      <a:pt x="0" y="365"/>
                    </a:lnTo>
                    <a:lnTo>
                      <a:pt x="1" y="368"/>
                    </a:lnTo>
                    <a:lnTo>
                      <a:pt x="3" y="369"/>
                    </a:lnTo>
                    <a:lnTo>
                      <a:pt x="5" y="370"/>
                    </a:lnTo>
                    <a:lnTo>
                      <a:pt x="5" y="370"/>
                    </a:lnTo>
                    <a:lnTo>
                      <a:pt x="10" y="370"/>
                    </a:lnTo>
                    <a:lnTo>
                      <a:pt x="14" y="369"/>
                    </a:lnTo>
                    <a:lnTo>
                      <a:pt x="16" y="366"/>
                    </a:lnTo>
                    <a:lnTo>
                      <a:pt x="19" y="361"/>
                    </a:lnTo>
                    <a:lnTo>
                      <a:pt x="19" y="361"/>
                    </a:lnTo>
                    <a:lnTo>
                      <a:pt x="19" y="359"/>
                    </a:lnTo>
                    <a:lnTo>
                      <a:pt x="18" y="358"/>
                    </a:lnTo>
                    <a:lnTo>
                      <a:pt x="16" y="356"/>
                    </a:lnTo>
                    <a:lnTo>
                      <a:pt x="16" y="356"/>
                    </a:lnTo>
                    <a:lnTo>
                      <a:pt x="33" y="334"/>
                    </a:lnTo>
                    <a:lnTo>
                      <a:pt x="49" y="311"/>
                    </a:lnTo>
                    <a:lnTo>
                      <a:pt x="66" y="289"/>
                    </a:lnTo>
                    <a:lnTo>
                      <a:pt x="84" y="267"/>
                    </a:lnTo>
                    <a:lnTo>
                      <a:pt x="120" y="225"/>
                    </a:lnTo>
                    <a:lnTo>
                      <a:pt x="158" y="184"/>
                    </a:lnTo>
                    <a:lnTo>
                      <a:pt x="158" y="184"/>
                    </a:lnTo>
                    <a:lnTo>
                      <a:pt x="177" y="160"/>
                    </a:lnTo>
                    <a:lnTo>
                      <a:pt x="196" y="137"/>
                    </a:lnTo>
                    <a:lnTo>
                      <a:pt x="215" y="113"/>
                    </a:lnTo>
                    <a:lnTo>
                      <a:pt x="235" y="91"/>
                    </a:lnTo>
                    <a:lnTo>
                      <a:pt x="235" y="91"/>
                    </a:lnTo>
                    <a:lnTo>
                      <a:pt x="255" y="69"/>
                    </a:lnTo>
                    <a:lnTo>
                      <a:pt x="274" y="46"/>
                    </a:lnTo>
                    <a:lnTo>
                      <a:pt x="286" y="35"/>
                    </a:lnTo>
                    <a:lnTo>
                      <a:pt x="297" y="26"/>
                    </a:lnTo>
                    <a:lnTo>
                      <a:pt x="308" y="16"/>
                    </a:lnTo>
                    <a:lnTo>
                      <a:pt x="320" y="9"/>
                    </a:lnTo>
                    <a:lnTo>
                      <a:pt x="320" y="9"/>
                    </a:lnTo>
                    <a:lnTo>
                      <a:pt x="322" y="7"/>
                    </a:lnTo>
                    <a:lnTo>
                      <a:pt x="322" y="6"/>
                    </a:lnTo>
                    <a:lnTo>
                      <a:pt x="322" y="4"/>
                    </a:lnTo>
                    <a:lnTo>
                      <a:pt x="322" y="2"/>
                    </a:lnTo>
                    <a:lnTo>
                      <a:pt x="321" y="1"/>
                    </a:lnTo>
                    <a:lnTo>
                      <a:pt x="319" y="0"/>
                    </a:lnTo>
                    <a:lnTo>
                      <a:pt x="317" y="0"/>
                    </a:lnTo>
                    <a:lnTo>
                      <a:pt x="316" y="1"/>
                    </a:lnTo>
                    <a:lnTo>
                      <a:pt x="316"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6" name="Freeform 760">
                <a:extLst>
                  <a:ext uri="{FF2B5EF4-FFF2-40B4-BE49-F238E27FC236}">
                    <a16:creationId xmlns:a16="http://schemas.microsoft.com/office/drawing/2014/main" id="{EEF0429E-5B1E-4167-AAC6-E0D79AF86328}"/>
                  </a:ext>
                </a:extLst>
              </p:cNvPr>
              <p:cNvSpPr/>
              <p:nvPr/>
            </p:nvSpPr>
            <p:spPr bwMode="auto">
              <a:xfrm>
                <a:off x="6372226" y="4319588"/>
                <a:ext cx="142875" cy="150813"/>
              </a:xfrm>
              <a:custGeom>
                <a:avLst/>
                <a:gdLst/>
                <a:ahLst/>
                <a:cxnLst>
                  <a:cxn ang="0">
                    <a:pos x="265" y="1"/>
                  </a:cxn>
                  <a:cxn ang="0">
                    <a:pos x="265" y="1"/>
                  </a:cxn>
                  <a:cxn ang="0">
                    <a:pos x="244" y="17"/>
                  </a:cxn>
                  <a:cxn ang="0">
                    <a:pos x="225" y="33"/>
                  </a:cxn>
                  <a:cxn ang="0">
                    <a:pos x="206" y="51"/>
                  </a:cxn>
                  <a:cxn ang="0">
                    <a:pos x="188" y="69"/>
                  </a:cxn>
                  <a:cxn ang="0">
                    <a:pos x="188" y="69"/>
                  </a:cxn>
                  <a:cxn ang="0">
                    <a:pos x="169" y="91"/>
                  </a:cxn>
                  <a:cxn ang="0">
                    <a:pos x="150" y="115"/>
                  </a:cxn>
                  <a:cxn ang="0">
                    <a:pos x="131" y="138"/>
                  </a:cxn>
                  <a:cxn ang="0">
                    <a:pos x="121" y="149"/>
                  </a:cxn>
                  <a:cxn ang="0">
                    <a:pos x="111" y="159"/>
                  </a:cxn>
                  <a:cxn ang="0">
                    <a:pos x="32" y="239"/>
                  </a:cxn>
                  <a:cxn ang="0">
                    <a:pos x="32" y="239"/>
                  </a:cxn>
                  <a:cxn ang="0">
                    <a:pos x="23" y="247"/>
                  </a:cxn>
                  <a:cxn ang="0">
                    <a:pos x="14" y="258"/>
                  </a:cxn>
                  <a:cxn ang="0">
                    <a:pos x="6" y="268"/>
                  </a:cxn>
                  <a:cxn ang="0">
                    <a:pos x="2" y="273"/>
                  </a:cxn>
                  <a:cxn ang="0">
                    <a:pos x="0" y="279"/>
                  </a:cxn>
                  <a:cxn ang="0">
                    <a:pos x="0" y="279"/>
                  </a:cxn>
                  <a:cxn ang="0">
                    <a:pos x="0" y="281"/>
                  </a:cxn>
                  <a:cxn ang="0">
                    <a:pos x="2" y="283"/>
                  </a:cxn>
                  <a:cxn ang="0">
                    <a:pos x="2" y="283"/>
                  </a:cxn>
                  <a:cxn ang="0">
                    <a:pos x="2" y="284"/>
                  </a:cxn>
                  <a:cxn ang="0">
                    <a:pos x="2" y="284"/>
                  </a:cxn>
                  <a:cxn ang="0">
                    <a:pos x="5" y="285"/>
                  </a:cxn>
                  <a:cxn ang="0">
                    <a:pos x="7" y="285"/>
                  </a:cxn>
                  <a:cxn ang="0">
                    <a:pos x="8" y="284"/>
                  </a:cxn>
                  <a:cxn ang="0">
                    <a:pos x="10" y="283"/>
                  </a:cxn>
                  <a:cxn ang="0">
                    <a:pos x="11" y="282"/>
                  </a:cxn>
                  <a:cxn ang="0">
                    <a:pos x="11" y="280"/>
                  </a:cxn>
                  <a:cxn ang="0">
                    <a:pos x="11" y="279"/>
                  </a:cxn>
                  <a:cxn ang="0">
                    <a:pos x="10" y="277"/>
                  </a:cxn>
                  <a:cxn ang="0">
                    <a:pos x="10" y="277"/>
                  </a:cxn>
                  <a:cxn ang="0">
                    <a:pos x="14" y="272"/>
                  </a:cxn>
                  <a:cxn ang="0">
                    <a:pos x="25" y="260"/>
                  </a:cxn>
                  <a:cxn ang="0">
                    <a:pos x="62" y="222"/>
                  </a:cxn>
                  <a:cxn ang="0">
                    <a:pos x="123" y="160"/>
                  </a:cxn>
                  <a:cxn ang="0">
                    <a:pos x="123" y="160"/>
                  </a:cxn>
                  <a:cxn ang="0">
                    <a:pos x="141" y="142"/>
                  </a:cxn>
                  <a:cxn ang="0">
                    <a:pos x="156" y="122"/>
                  </a:cxn>
                  <a:cxn ang="0">
                    <a:pos x="173" y="102"/>
                  </a:cxn>
                  <a:cxn ang="0">
                    <a:pos x="189" y="82"/>
                  </a:cxn>
                  <a:cxn ang="0">
                    <a:pos x="189" y="82"/>
                  </a:cxn>
                  <a:cxn ang="0">
                    <a:pos x="208" y="62"/>
                  </a:cxn>
                  <a:cxn ang="0">
                    <a:pos x="228" y="44"/>
                  </a:cxn>
                  <a:cxn ang="0">
                    <a:pos x="247" y="26"/>
                  </a:cxn>
                  <a:cxn ang="0">
                    <a:pos x="269" y="10"/>
                  </a:cxn>
                  <a:cxn ang="0">
                    <a:pos x="269" y="10"/>
                  </a:cxn>
                  <a:cxn ang="0">
                    <a:pos x="270" y="9"/>
                  </a:cxn>
                  <a:cxn ang="0">
                    <a:pos x="271" y="7"/>
                  </a:cxn>
                  <a:cxn ang="0">
                    <a:pos x="270" y="3"/>
                  </a:cxn>
                  <a:cxn ang="0">
                    <a:pos x="269" y="1"/>
                  </a:cxn>
                  <a:cxn ang="0">
                    <a:pos x="268" y="1"/>
                  </a:cxn>
                  <a:cxn ang="0">
                    <a:pos x="266" y="0"/>
                  </a:cxn>
                  <a:cxn ang="0">
                    <a:pos x="265" y="1"/>
                  </a:cxn>
                  <a:cxn ang="0">
                    <a:pos x="265" y="1"/>
                  </a:cxn>
                </a:cxnLst>
                <a:rect l="0" t="0" r="r" b="b"/>
                <a:pathLst>
                  <a:path w="271" h="285">
                    <a:moveTo>
                      <a:pt x="265" y="1"/>
                    </a:moveTo>
                    <a:lnTo>
                      <a:pt x="265" y="1"/>
                    </a:lnTo>
                    <a:lnTo>
                      <a:pt x="244" y="17"/>
                    </a:lnTo>
                    <a:lnTo>
                      <a:pt x="225" y="33"/>
                    </a:lnTo>
                    <a:lnTo>
                      <a:pt x="206" y="51"/>
                    </a:lnTo>
                    <a:lnTo>
                      <a:pt x="188" y="69"/>
                    </a:lnTo>
                    <a:lnTo>
                      <a:pt x="188" y="69"/>
                    </a:lnTo>
                    <a:lnTo>
                      <a:pt x="169" y="91"/>
                    </a:lnTo>
                    <a:lnTo>
                      <a:pt x="150" y="115"/>
                    </a:lnTo>
                    <a:lnTo>
                      <a:pt x="131" y="138"/>
                    </a:lnTo>
                    <a:lnTo>
                      <a:pt x="121" y="149"/>
                    </a:lnTo>
                    <a:lnTo>
                      <a:pt x="111" y="159"/>
                    </a:lnTo>
                    <a:lnTo>
                      <a:pt x="32" y="239"/>
                    </a:lnTo>
                    <a:lnTo>
                      <a:pt x="32" y="239"/>
                    </a:lnTo>
                    <a:lnTo>
                      <a:pt x="23" y="247"/>
                    </a:lnTo>
                    <a:lnTo>
                      <a:pt x="14" y="258"/>
                    </a:lnTo>
                    <a:lnTo>
                      <a:pt x="6" y="268"/>
                    </a:lnTo>
                    <a:lnTo>
                      <a:pt x="2" y="273"/>
                    </a:lnTo>
                    <a:lnTo>
                      <a:pt x="0" y="279"/>
                    </a:lnTo>
                    <a:lnTo>
                      <a:pt x="0" y="279"/>
                    </a:lnTo>
                    <a:lnTo>
                      <a:pt x="0" y="281"/>
                    </a:lnTo>
                    <a:lnTo>
                      <a:pt x="2" y="283"/>
                    </a:lnTo>
                    <a:lnTo>
                      <a:pt x="2" y="283"/>
                    </a:lnTo>
                    <a:lnTo>
                      <a:pt x="2" y="284"/>
                    </a:lnTo>
                    <a:lnTo>
                      <a:pt x="2" y="284"/>
                    </a:lnTo>
                    <a:lnTo>
                      <a:pt x="5" y="285"/>
                    </a:lnTo>
                    <a:lnTo>
                      <a:pt x="7" y="285"/>
                    </a:lnTo>
                    <a:lnTo>
                      <a:pt x="8" y="284"/>
                    </a:lnTo>
                    <a:lnTo>
                      <a:pt x="10" y="283"/>
                    </a:lnTo>
                    <a:lnTo>
                      <a:pt x="11" y="282"/>
                    </a:lnTo>
                    <a:lnTo>
                      <a:pt x="11" y="280"/>
                    </a:lnTo>
                    <a:lnTo>
                      <a:pt x="11" y="279"/>
                    </a:lnTo>
                    <a:lnTo>
                      <a:pt x="10" y="277"/>
                    </a:lnTo>
                    <a:lnTo>
                      <a:pt x="10" y="277"/>
                    </a:lnTo>
                    <a:lnTo>
                      <a:pt x="14" y="272"/>
                    </a:lnTo>
                    <a:lnTo>
                      <a:pt x="25" y="260"/>
                    </a:lnTo>
                    <a:lnTo>
                      <a:pt x="62" y="222"/>
                    </a:lnTo>
                    <a:lnTo>
                      <a:pt x="123" y="160"/>
                    </a:lnTo>
                    <a:lnTo>
                      <a:pt x="123" y="160"/>
                    </a:lnTo>
                    <a:lnTo>
                      <a:pt x="141" y="142"/>
                    </a:lnTo>
                    <a:lnTo>
                      <a:pt x="156" y="122"/>
                    </a:lnTo>
                    <a:lnTo>
                      <a:pt x="173" y="102"/>
                    </a:lnTo>
                    <a:lnTo>
                      <a:pt x="189" y="82"/>
                    </a:lnTo>
                    <a:lnTo>
                      <a:pt x="189" y="82"/>
                    </a:lnTo>
                    <a:lnTo>
                      <a:pt x="208" y="62"/>
                    </a:lnTo>
                    <a:lnTo>
                      <a:pt x="228" y="44"/>
                    </a:lnTo>
                    <a:lnTo>
                      <a:pt x="247" y="26"/>
                    </a:lnTo>
                    <a:lnTo>
                      <a:pt x="269" y="10"/>
                    </a:lnTo>
                    <a:lnTo>
                      <a:pt x="269" y="10"/>
                    </a:lnTo>
                    <a:lnTo>
                      <a:pt x="270" y="9"/>
                    </a:lnTo>
                    <a:lnTo>
                      <a:pt x="271" y="7"/>
                    </a:lnTo>
                    <a:lnTo>
                      <a:pt x="270" y="3"/>
                    </a:lnTo>
                    <a:lnTo>
                      <a:pt x="269" y="1"/>
                    </a:lnTo>
                    <a:lnTo>
                      <a:pt x="268" y="1"/>
                    </a:lnTo>
                    <a:lnTo>
                      <a:pt x="266" y="0"/>
                    </a:lnTo>
                    <a:lnTo>
                      <a:pt x="265" y="1"/>
                    </a:lnTo>
                    <a:lnTo>
                      <a:pt x="265"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7" name="Freeform 761">
                <a:extLst>
                  <a:ext uri="{FF2B5EF4-FFF2-40B4-BE49-F238E27FC236}">
                    <a16:creationId xmlns:a16="http://schemas.microsoft.com/office/drawing/2014/main" id="{339CFF6E-46CC-4C82-835F-DA3BB30A735D}"/>
                  </a:ext>
                </a:extLst>
              </p:cNvPr>
              <p:cNvSpPr/>
              <p:nvPr/>
            </p:nvSpPr>
            <p:spPr bwMode="auto">
              <a:xfrm>
                <a:off x="6380163" y="4383088"/>
                <a:ext cx="107950" cy="133350"/>
              </a:xfrm>
              <a:custGeom>
                <a:avLst/>
                <a:gdLst/>
                <a:ahLst/>
                <a:cxnLst>
                  <a:cxn ang="0">
                    <a:pos x="195" y="2"/>
                  </a:cxn>
                  <a:cxn ang="0">
                    <a:pos x="195" y="2"/>
                  </a:cxn>
                  <a:cxn ang="0">
                    <a:pos x="191" y="10"/>
                  </a:cxn>
                  <a:cxn ang="0">
                    <a:pos x="186" y="16"/>
                  </a:cxn>
                  <a:cxn ang="0">
                    <a:pos x="174" y="28"/>
                  </a:cxn>
                  <a:cxn ang="0">
                    <a:pos x="162" y="42"/>
                  </a:cxn>
                  <a:cxn ang="0">
                    <a:pos x="152" y="54"/>
                  </a:cxn>
                  <a:cxn ang="0">
                    <a:pos x="152" y="54"/>
                  </a:cxn>
                  <a:cxn ang="0">
                    <a:pos x="138" y="73"/>
                  </a:cxn>
                  <a:cxn ang="0">
                    <a:pos x="126" y="90"/>
                  </a:cxn>
                  <a:cxn ang="0">
                    <a:pos x="113" y="108"/>
                  </a:cxn>
                  <a:cxn ang="0">
                    <a:pos x="100" y="125"/>
                  </a:cxn>
                  <a:cxn ang="0">
                    <a:pos x="100" y="125"/>
                  </a:cxn>
                  <a:cxn ang="0">
                    <a:pos x="48" y="183"/>
                  </a:cxn>
                  <a:cxn ang="0">
                    <a:pos x="24" y="212"/>
                  </a:cxn>
                  <a:cxn ang="0">
                    <a:pos x="12" y="227"/>
                  </a:cxn>
                  <a:cxn ang="0">
                    <a:pos x="1" y="244"/>
                  </a:cxn>
                  <a:cxn ang="0">
                    <a:pos x="1" y="244"/>
                  </a:cxn>
                  <a:cxn ang="0">
                    <a:pos x="0" y="246"/>
                  </a:cxn>
                  <a:cxn ang="0">
                    <a:pos x="1" y="247"/>
                  </a:cxn>
                  <a:cxn ang="0">
                    <a:pos x="1" y="249"/>
                  </a:cxn>
                  <a:cxn ang="0">
                    <a:pos x="3" y="250"/>
                  </a:cxn>
                  <a:cxn ang="0">
                    <a:pos x="4" y="250"/>
                  </a:cxn>
                  <a:cxn ang="0">
                    <a:pos x="6" y="250"/>
                  </a:cxn>
                  <a:cxn ang="0">
                    <a:pos x="8" y="250"/>
                  </a:cxn>
                  <a:cxn ang="0">
                    <a:pos x="9" y="248"/>
                  </a:cxn>
                  <a:cxn ang="0">
                    <a:pos x="9" y="248"/>
                  </a:cxn>
                  <a:cxn ang="0">
                    <a:pos x="21" y="232"/>
                  </a:cxn>
                  <a:cxn ang="0">
                    <a:pos x="33" y="216"/>
                  </a:cxn>
                  <a:cxn ang="0">
                    <a:pos x="59" y="185"/>
                  </a:cxn>
                  <a:cxn ang="0">
                    <a:pos x="111" y="125"/>
                  </a:cxn>
                  <a:cxn ang="0">
                    <a:pos x="111" y="125"/>
                  </a:cxn>
                  <a:cxn ang="0">
                    <a:pos x="124" y="111"/>
                  </a:cxn>
                  <a:cxn ang="0">
                    <a:pos x="134" y="96"/>
                  </a:cxn>
                  <a:cxn ang="0">
                    <a:pos x="155" y="65"/>
                  </a:cxn>
                  <a:cxn ang="0">
                    <a:pos x="155" y="65"/>
                  </a:cxn>
                  <a:cxn ang="0">
                    <a:pos x="166" y="51"/>
                  </a:cxn>
                  <a:cxn ang="0">
                    <a:pos x="180" y="36"/>
                  </a:cxn>
                  <a:cxn ang="0">
                    <a:pos x="193" y="22"/>
                  </a:cxn>
                  <a:cxn ang="0">
                    <a:pos x="198" y="15"/>
                  </a:cxn>
                  <a:cxn ang="0">
                    <a:pos x="203" y="6"/>
                  </a:cxn>
                  <a:cxn ang="0">
                    <a:pos x="203" y="6"/>
                  </a:cxn>
                  <a:cxn ang="0">
                    <a:pos x="204" y="4"/>
                  </a:cxn>
                  <a:cxn ang="0">
                    <a:pos x="204" y="3"/>
                  </a:cxn>
                  <a:cxn ang="0">
                    <a:pos x="203" y="1"/>
                  </a:cxn>
                  <a:cxn ang="0">
                    <a:pos x="202" y="0"/>
                  </a:cxn>
                  <a:cxn ang="0">
                    <a:pos x="200" y="0"/>
                  </a:cxn>
                  <a:cxn ang="0">
                    <a:pos x="198" y="0"/>
                  </a:cxn>
                  <a:cxn ang="0">
                    <a:pos x="197" y="0"/>
                  </a:cxn>
                  <a:cxn ang="0">
                    <a:pos x="195" y="2"/>
                  </a:cxn>
                  <a:cxn ang="0">
                    <a:pos x="195" y="2"/>
                  </a:cxn>
                </a:cxnLst>
                <a:rect l="0" t="0" r="r" b="b"/>
                <a:pathLst>
                  <a:path w="204" h="250">
                    <a:moveTo>
                      <a:pt x="195" y="2"/>
                    </a:moveTo>
                    <a:lnTo>
                      <a:pt x="195" y="2"/>
                    </a:lnTo>
                    <a:lnTo>
                      <a:pt x="191" y="10"/>
                    </a:lnTo>
                    <a:lnTo>
                      <a:pt x="186" y="16"/>
                    </a:lnTo>
                    <a:lnTo>
                      <a:pt x="174" y="28"/>
                    </a:lnTo>
                    <a:lnTo>
                      <a:pt x="162" y="42"/>
                    </a:lnTo>
                    <a:lnTo>
                      <a:pt x="152" y="54"/>
                    </a:lnTo>
                    <a:lnTo>
                      <a:pt x="152" y="54"/>
                    </a:lnTo>
                    <a:lnTo>
                      <a:pt x="138" y="73"/>
                    </a:lnTo>
                    <a:lnTo>
                      <a:pt x="126" y="90"/>
                    </a:lnTo>
                    <a:lnTo>
                      <a:pt x="113" y="108"/>
                    </a:lnTo>
                    <a:lnTo>
                      <a:pt x="100" y="125"/>
                    </a:lnTo>
                    <a:lnTo>
                      <a:pt x="100" y="125"/>
                    </a:lnTo>
                    <a:lnTo>
                      <a:pt x="48" y="183"/>
                    </a:lnTo>
                    <a:lnTo>
                      <a:pt x="24" y="212"/>
                    </a:lnTo>
                    <a:lnTo>
                      <a:pt x="12" y="227"/>
                    </a:lnTo>
                    <a:lnTo>
                      <a:pt x="1" y="244"/>
                    </a:lnTo>
                    <a:lnTo>
                      <a:pt x="1" y="244"/>
                    </a:lnTo>
                    <a:lnTo>
                      <a:pt x="0" y="246"/>
                    </a:lnTo>
                    <a:lnTo>
                      <a:pt x="1" y="247"/>
                    </a:lnTo>
                    <a:lnTo>
                      <a:pt x="1" y="249"/>
                    </a:lnTo>
                    <a:lnTo>
                      <a:pt x="3" y="250"/>
                    </a:lnTo>
                    <a:lnTo>
                      <a:pt x="4" y="250"/>
                    </a:lnTo>
                    <a:lnTo>
                      <a:pt x="6" y="250"/>
                    </a:lnTo>
                    <a:lnTo>
                      <a:pt x="8" y="250"/>
                    </a:lnTo>
                    <a:lnTo>
                      <a:pt x="9" y="248"/>
                    </a:lnTo>
                    <a:lnTo>
                      <a:pt x="9" y="248"/>
                    </a:lnTo>
                    <a:lnTo>
                      <a:pt x="21" y="232"/>
                    </a:lnTo>
                    <a:lnTo>
                      <a:pt x="33" y="216"/>
                    </a:lnTo>
                    <a:lnTo>
                      <a:pt x="59" y="185"/>
                    </a:lnTo>
                    <a:lnTo>
                      <a:pt x="111" y="125"/>
                    </a:lnTo>
                    <a:lnTo>
                      <a:pt x="111" y="125"/>
                    </a:lnTo>
                    <a:lnTo>
                      <a:pt x="124" y="111"/>
                    </a:lnTo>
                    <a:lnTo>
                      <a:pt x="134" y="96"/>
                    </a:lnTo>
                    <a:lnTo>
                      <a:pt x="155" y="65"/>
                    </a:lnTo>
                    <a:lnTo>
                      <a:pt x="155" y="65"/>
                    </a:lnTo>
                    <a:lnTo>
                      <a:pt x="166" y="51"/>
                    </a:lnTo>
                    <a:lnTo>
                      <a:pt x="180" y="36"/>
                    </a:lnTo>
                    <a:lnTo>
                      <a:pt x="193" y="22"/>
                    </a:lnTo>
                    <a:lnTo>
                      <a:pt x="198" y="15"/>
                    </a:lnTo>
                    <a:lnTo>
                      <a:pt x="203" y="6"/>
                    </a:lnTo>
                    <a:lnTo>
                      <a:pt x="203" y="6"/>
                    </a:lnTo>
                    <a:lnTo>
                      <a:pt x="204" y="4"/>
                    </a:lnTo>
                    <a:lnTo>
                      <a:pt x="204" y="3"/>
                    </a:lnTo>
                    <a:lnTo>
                      <a:pt x="203" y="1"/>
                    </a:lnTo>
                    <a:lnTo>
                      <a:pt x="202" y="0"/>
                    </a:lnTo>
                    <a:lnTo>
                      <a:pt x="200" y="0"/>
                    </a:lnTo>
                    <a:lnTo>
                      <a:pt x="198" y="0"/>
                    </a:lnTo>
                    <a:lnTo>
                      <a:pt x="197" y="0"/>
                    </a:lnTo>
                    <a:lnTo>
                      <a:pt x="195" y="2"/>
                    </a:lnTo>
                    <a:lnTo>
                      <a:pt x="195"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8" name="Freeform 762">
                <a:extLst>
                  <a:ext uri="{FF2B5EF4-FFF2-40B4-BE49-F238E27FC236}">
                    <a16:creationId xmlns:a16="http://schemas.microsoft.com/office/drawing/2014/main" id="{5426C470-3E46-490B-BB0E-0AE4302899AA}"/>
                  </a:ext>
                </a:extLst>
              </p:cNvPr>
              <p:cNvSpPr/>
              <p:nvPr/>
            </p:nvSpPr>
            <p:spPr bwMode="auto">
              <a:xfrm>
                <a:off x="6389688" y="4433888"/>
                <a:ext cx="93663" cy="125413"/>
              </a:xfrm>
              <a:custGeom>
                <a:avLst/>
                <a:gdLst/>
                <a:ahLst/>
                <a:cxnLst>
                  <a:cxn ang="0">
                    <a:pos x="167" y="2"/>
                  </a:cxn>
                  <a:cxn ang="0">
                    <a:pos x="167" y="2"/>
                  </a:cxn>
                  <a:cxn ang="0">
                    <a:pos x="150" y="33"/>
                  </a:cxn>
                  <a:cxn ang="0">
                    <a:pos x="132" y="62"/>
                  </a:cxn>
                  <a:cxn ang="0">
                    <a:pos x="111" y="91"/>
                  </a:cxn>
                  <a:cxn ang="0">
                    <a:pos x="89" y="120"/>
                  </a:cxn>
                  <a:cxn ang="0">
                    <a:pos x="46" y="175"/>
                  </a:cxn>
                  <a:cxn ang="0">
                    <a:pos x="2" y="230"/>
                  </a:cxn>
                  <a:cxn ang="0">
                    <a:pos x="2" y="230"/>
                  </a:cxn>
                  <a:cxn ang="0">
                    <a:pos x="0" y="232"/>
                  </a:cxn>
                  <a:cxn ang="0">
                    <a:pos x="0" y="233"/>
                  </a:cxn>
                  <a:cxn ang="0">
                    <a:pos x="3" y="237"/>
                  </a:cxn>
                  <a:cxn ang="0">
                    <a:pos x="4" y="238"/>
                  </a:cxn>
                  <a:cxn ang="0">
                    <a:pos x="6" y="238"/>
                  </a:cxn>
                  <a:cxn ang="0">
                    <a:pos x="7" y="238"/>
                  </a:cxn>
                  <a:cxn ang="0">
                    <a:pos x="9" y="236"/>
                  </a:cxn>
                  <a:cxn ang="0">
                    <a:pos x="9" y="236"/>
                  </a:cxn>
                  <a:cxn ang="0">
                    <a:pos x="52" y="181"/>
                  </a:cxn>
                  <a:cxn ang="0">
                    <a:pos x="98" y="125"/>
                  </a:cxn>
                  <a:cxn ang="0">
                    <a:pos x="118" y="97"/>
                  </a:cxn>
                  <a:cxn ang="0">
                    <a:pos x="139" y="68"/>
                  </a:cxn>
                  <a:cxn ang="0">
                    <a:pos x="159" y="38"/>
                  </a:cxn>
                  <a:cxn ang="0">
                    <a:pos x="175" y="7"/>
                  </a:cxn>
                  <a:cxn ang="0">
                    <a:pos x="175" y="7"/>
                  </a:cxn>
                  <a:cxn ang="0">
                    <a:pos x="176" y="5"/>
                  </a:cxn>
                  <a:cxn ang="0">
                    <a:pos x="175" y="3"/>
                  </a:cxn>
                  <a:cxn ang="0">
                    <a:pos x="175" y="2"/>
                  </a:cxn>
                  <a:cxn ang="0">
                    <a:pos x="173" y="1"/>
                  </a:cxn>
                  <a:cxn ang="0">
                    <a:pos x="172" y="0"/>
                  </a:cxn>
                  <a:cxn ang="0">
                    <a:pos x="170" y="0"/>
                  </a:cxn>
                  <a:cxn ang="0">
                    <a:pos x="168" y="1"/>
                  </a:cxn>
                  <a:cxn ang="0">
                    <a:pos x="167" y="2"/>
                  </a:cxn>
                  <a:cxn ang="0">
                    <a:pos x="167" y="2"/>
                  </a:cxn>
                </a:cxnLst>
                <a:rect l="0" t="0" r="r" b="b"/>
                <a:pathLst>
                  <a:path w="176" h="238">
                    <a:moveTo>
                      <a:pt x="167" y="2"/>
                    </a:moveTo>
                    <a:lnTo>
                      <a:pt x="167" y="2"/>
                    </a:lnTo>
                    <a:lnTo>
                      <a:pt x="150" y="33"/>
                    </a:lnTo>
                    <a:lnTo>
                      <a:pt x="132" y="62"/>
                    </a:lnTo>
                    <a:lnTo>
                      <a:pt x="111" y="91"/>
                    </a:lnTo>
                    <a:lnTo>
                      <a:pt x="89" y="120"/>
                    </a:lnTo>
                    <a:lnTo>
                      <a:pt x="46" y="175"/>
                    </a:lnTo>
                    <a:lnTo>
                      <a:pt x="2" y="230"/>
                    </a:lnTo>
                    <a:lnTo>
                      <a:pt x="2" y="230"/>
                    </a:lnTo>
                    <a:lnTo>
                      <a:pt x="0" y="232"/>
                    </a:lnTo>
                    <a:lnTo>
                      <a:pt x="0" y="233"/>
                    </a:lnTo>
                    <a:lnTo>
                      <a:pt x="3" y="237"/>
                    </a:lnTo>
                    <a:lnTo>
                      <a:pt x="4" y="238"/>
                    </a:lnTo>
                    <a:lnTo>
                      <a:pt x="6" y="238"/>
                    </a:lnTo>
                    <a:lnTo>
                      <a:pt x="7" y="238"/>
                    </a:lnTo>
                    <a:lnTo>
                      <a:pt x="9" y="236"/>
                    </a:lnTo>
                    <a:lnTo>
                      <a:pt x="9" y="236"/>
                    </a:lnTo>
                    <a:lnTo>
                      <a:pt x="52" y="181"/>
                    </a:lnTo>
                    <a:lnTo>
                      <a:pt x="98" y="125"/>
                    </a:lnTo>
                    <a:lnTo>
                      <a:pt x="118" y="97"/>
                    </a:lnTo>
                    <a:lnTo>
                      <a:pt x="139" y="68"/>
                    </a:lnTo>
                    <a:lnTo>
                      <a:pt x="159" y="38"/>
                    </a:lnTo>
                    <a:lnTo>
                      <a:pt x="175" y="7"/>
                    </a:lnTo>
                    <a:lnTo>
                      <a:pt x="175" y="7"/>
                    </a:lnTo>
                    <a:lnTo>
                      <a:pt x="176" y="5"/>
                    </a:lnTo>
                    <a:lnTo>
                      <a:pt x="175" y="3"/>
                    </a:lnTo>
                    <a:lnTo>
                      <a:pt x="175" y="2"/>
                    </a:lnTo>
                    <a:lnTo>
                      <a:pt x="173" y="1"/>
                    </a:lnTo>
                    <a:lnTo>
                      <a:pt x="172" y="0"/>
                    </a:lnTo>
                    <a:lnTo>
                      <a:pt x="170" y="0"/>
                    </a:lnTo>
                    <a:lnTo>
                      <a:pt x="168" y="1"/>
                    </a:lnTo>
                    <a:lnTo>
                      <a:pt x="167" y="2"/>
                    </a:lnTo>
                    <a:lnTo>
                      <a:pt x="167"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9" name="Freeform 763">
                <a:extLst>
                  <a:ext uri="{FF2B5EF4-FFF2-40B4-BE49-F238E27FC236}">
                    <a16:creationId xmlns:a16="http://schemas.microsoft.com/office/drawing/2014/main" id="{D14EA6C1-6275-48C8-85A7-54E494CC4D12}"/>
                  </a:ext>
                </a:extLst>
              </p:cNvPr>
              <p:cNvSpPr/>
              <p:nvPr/>
            </p:nvSpPr>
            <p:spPr bwMode="auto">
              <a:xfrm>
                <a:off x="6343651" y="4481513"/>
                <a:ext cx="144463" cy="207963"/>
              </a:xfrm>
              <a:custGeom>
                <a:avLst/>
                <a:gdLst/>
                <a:ahLst/>
                <a:cxnLst>
                  <a:cxn ang="0">
                    <a:pos x="269" y="0"/>
                  </a:cxn>
                  <a:cxn ang="0">
                    <a:pos x="256" y="3"/>
                  </a:cxn>
                  <a:cxn ang="0">
                    <a:pos x="248" y="9"/>
                  </a:cxn>
                  <a:cxn ang="0">
                    <a:pos x="245" y="12"/>
                  </a:cxn>
                  <a:cxn ang="0">
                    <a:pos x="234" y="26"/>
                  </a:cxn>
                  <a:cxn ang="0">
                    <a:pos x="210" y="52"/>
                  </a:cxn>
                  <a:cxn ang="0">
                    <a:pos x="199" y="64"/>
                  </a:cxn>
                  <a:cxn ang="0">
                    <a:pos x="158" y="120"/>
                  </a:cxn>
                  <a:cxn ang="0">
                    <a:pos x="139" y="148"/>
                  </a:cxn>
                  <a:cxn ang="0">
                    <a:pos x="124" y="179"/>
                  </a:cxn>
                  <a:cxn ang="0">
                    <a:pos x="123" y="180"/>
                  </a:cxn>
                  <a:cxn ang="0">
                    <a:pos x="124" y="182"/>
                  </a:cxn>
                  <a:cxn ang="0">
                    <a:pos x="98" y="206"/>
                  </a:cxn>
                  <a:cxn ang="0">
                    <a:pos x="91" y="215"/>
                  </a:cxn>
                  <a:cxn ang="0">
                    <a:pos x="71" y="247"/>
                  </a:cxn>
                  <a:cxn ang="0">
                    <a:pos x="52" y="279"/>
                  </a:cxn>
                  <a:cxn ang="0">
                    <a:pos x="35" y="314"/>
                  </a:cxn>
                  <a:cxn ang="0">
                    <a:pos x="19" y="349"/>
                  </a:cxn>
                  <a:cxn ang="0">
                    <a:pos x="6" y="379"/>
                  </a:cxn>
                  <a:cxn ang="0">
                    <a:pos x="3" y="384"/>
                  </a:cxn>
                  <a:cxn ang="0">
                    <a:pos x="1" y="385"/>
                  </a:cxn>
                  <a:cxn ang="0">
                    <a:pos x="0" y="391"/>
                  </a:cxn>
                  <a:cxn ang="0">
                    <a:pos x="2" y="394"/>
                  </a:cxn>
                  <a:cxn ang="0">
                    <a:pos x="6" y="394"/>
                  </a:cxn>
                  <a:cxn ang="0">
                    <a:pos x="10" y="391"/>
                  </a:cxn>
                  <a:cxn ang="0">
                    <a:pos x="17" y="381"/>
                  </a:cxn>
                  <a:cxn ang="0">
                    <a:pos x="18" y="375"/>
                  </a:cxn>
                  <a:cxn ang="0">
                    <a:pos x="22" y="364"/>
                  </a:cxn>
                  <a:cxn ang="0">
                    <a:pos x="28" y="353"/>
                  </a:cxn>
                  <a:cxn ang="0">
                    <a:pos x="45" y="315"/>
                  </a:cxn>
                  <a:cxn ang="0">
                    <a:pos x="64" y="278"/>
                  </a:cxn>
                  <a:cxn ang="0">
                    <a:pos x="84" y="241"/>
                  </a:cxn>
                  <a:cxn ang="0">
                    <a:pos x="108" y="207"/>
                  </a:cxn>
                  <a:cxn ang="0">
                    <a:pos x="113" y="200"/>
                  </a:cxn>
                  <a:cxn ang="0">
                    <a:pos x="129" y="189"/>
                  </a:cxn>
                  <a:cxn ang="0">
                    <a:pos x="135" y="184"/>
                  </a:cxn>
                  <a:cxn ang="0">
                    <a:pos x="137" y="180"/>
                  </a:cxn>
                  <a:cxn ang="0">
                    <a:pos x="135" y="177"/>
                  </a:cxn>
                  <a:cxn ang="0">
                    <a:pos x="146" y="156"/>
                  </a:cxn>
                  <a:cxn ang="0">
                    <a:pos x="173" y="115"/>
                  </a:cxn>
                  <a:cxn ang="0">
                    <a:pos x="188" y="95"/>
                  </a:cxn>
                  <a:cxn ang="0">
                    <a:pos x="223" y="51"/>
                  </a:cxn>
                  <a:cxn ang="0">
                    <a:pos x="232" y="39"/>
                  </a:cxn>
                  <a:cxn ang="0">
                    <a:pos x="251" y="21"/>
                  </a:cxn>
                  <a:cxn ang="0">
                    <a:pos x="263" y="11"/>
                  </a:cxn>
                  <a:cxn ang="0">
                    <a:pos x="269" y="10"/>
                  </a:cxn>
                  <a:cxn ang="0">
                    <a:pos x="273" y="8"/>
                  </a:cxn>
                  <a:cxn ang="0">
                    <a:pos x="273" y="3"/>
                  </a:cxn>
                  <a:cxn ang="0">
                    <a:pos x="271" y="1"/>
                  </a:cxn>
                  <a:cxn ang="0">
                    <a:pos x="269" y="0"/>
                  </a:cxn>
                </a:cxnLst>
                <a:rect l="0" t="0" r="r" b="b"/>
                <a:pathLst>
                  <a:path w="274" h="395">
                    <a:moveTo>
                      <a:pt x="269" y="0"/>
                    </a:moveTo>
                    <a:lnTo>
                      <a:pt x="269" y="0"/>
                    </a:lnTo>
                    <a:lnTo>
                      <a:pt x="263" y="1"/>
                    </a:lnTo>
                    <a:lnTo>
                      <a:pt x="256" y="3"/>
                    </a:lnTo>
                    <a:lnTo>
                      <a:pt x="250" y="7"/>
                    </a:lnTo>
                    <a:lnTo>
                      <a:pt x="248" y="9"/>
                    </a:lnTo>
                    <a:lnTo>
                      <a:pt x="245" y="12"/>
                    </a:lnTo>
                    <a:lnTo>
                      <a:pt x="245" y="12"/>
                    </a:lnTo>
                    <a:lnTo>
                      <a:pt x="240" y="19"/>
                    </a:lnTo>
                    <a:lnTo>
                      <a:pt x="234" y="26"/>
                    </a:lnTo>
                    <a:lnTo>
                      <a:pt x="223" y="38"/>
                    </a:lnTo>
                    <a:lnTo>
                      <a:pt x="210" y="52"/>
                    </a:lnTo>
                    <a:lnTo>
                      <a:pt x="199" y="64"/>
                    </a:lnTo>
                    <a:lnTo>
                      <a:pt x="199" y="64"/>
                    </a:lnTo>
                    <a:lnTo>
                      <a:pt x="178" y="92"/>
                    </a:lnTo>
                    <a:lnTo>
                      <a:pt x="158" y="120"/>
                    </a:lnTo>
                    <a:lnTo>
                      <a:pt x="148" y="133"/>
                    </a:lnTo>
                    <a:lnTo>
                      <a:pt x="139" y="148"/>
                    </a:lnTo>
                    <a:lnTo>
                      <a:pt x="131" y="163"/>
                    </a:lnTo>
                    <a:lnTo>
                      <a:pt x="124" y="179"/>
                    </a:lnTo>
                    <a:lnTo>
                      <a:pt x="124" y="179"/>
                    </a:lnTo>
                    <a:lnTo>
                      <a:pt x="123" y="180"/>
                    </a:lnTo>
                    <a:lnTo>
                      <a:pt x="124" y="182"/>
                    </a:lnTo>
                    <a:lnTo>
                      <a:pt x="124" y="182"/>
                    </a:lnTo>
                    <a:lnTo>
                      <a:pt x="106" y="197"/>
                    </a:lnTo>
                    <a:lnTo>
                      <a:pt x="98" y="206"/>
                    </a:lnTo>
                    <a:lnTo>
                      <a:pt x="91" y="215"/>
                    </a:lnTo>
                    <a:lnTo>
                      <a:pt x="91" y="215"/>
                    </a:lnTo>
                    <a:lnTo>
                      <a:pt x="80" y="230"/>
                    </a:lnTo>
                    <a:lnTo>
                      <a:pt x="71" y="247"/>
                    </a:lnTo>
                    <a:lnTo>
                      <a:pt x="52" y="279"/>
                    </a:lnTo>
                    <a:lnTo>
                      <a:pt x="52" y="279"/>
                    </a:lnTo>
                    <a:lnTo>
                      <a:pt x="43" y="297"/>
                    </a:lnTo>
                    <a:lnTo>
                      <a:pt x="35" y="314"/>
                    </a:lnTo>
                    <a:lnTo>
                      <a:pt x="19" y="349"/>
                    </a:lnTo>
                    <a:lnTo>
                      <a:pt x="19" y="349"/>
                    </a:lnTo>
                    <a:lnTo>
                      <a:pt x="11" y="368"/>
                    </a:lnTo>
                    <a:lnTo>
                      <a:pt x="6" y="379"/>
                    </a:lnTo>
                    <a:lnTo>
                      <a:pt x="5" y="383"/>
                    </a:lnTo>
                    <a:lnTo>
                      <a:pt x="3" y="384"/>
                    </a:lnTo>
                    <a:lnTo>
                      <a:pt x="3" y="384"/>
                    </a:lnTo>
                    <a:lnTo>
                      <a:pt x="1" y="385"/>
                    </a:lnTo>
                    <a:lnTo>
                      <a:pt x="0" y="387"/>
                    </a:lnTo>
                    <a:lnTo>
                      <a:pt x="0" y="391"/>
                    </a:lnTo>
                    <a:lnTo>
                      <a:pt x="1" y="393"/>
                    </a:lnTo>
                    <a:lnTo>
                      <a:pt x="2" y="394"/>
                    </a:lnTo>
                    <a:lnTo>
                      <a:pt x="4" y="395"/>
                    </a:lnTo>
                    <a:lnTo>
                      <a:pt x="6" y="394"/>
                    </a:lnTo>
                    <a:lnTo>
                      <a:pt x="6" y="394"/>
                    </a:lnTo>
                    <a:lnTo>
                      <a:pt x="10" y="391"/>
                    </a:lnTo>
                    <a:lnTo>
                      <a:pt x="14" y="386"/>
                    </a:lnTo>
                    <a:lnTo>
                      <a:pt x="17" y="381"/>
                    </a:lnTo>
                    <a:lnTo>
                      <a:pt x="18" y="375"/>
                    </a:lnTo>
                    <a:lnTo>
                      <a:pt x="18" y="375"/>
                    </a:lnTo>
                    <a:lnTo>
                      <a:pt x="19" y="370"/>
                    </a:lnTo>
                    <a:lnTo>
                      <a:pt x="22" y="364"/>
                    </a:lnTo>
                    <a:lnTo>
                      <a:pt x="28" y="353"/>
                    </a:lnTo>
                    <a:lnTo>
                      <a:pt x="28" y="353"/>
                    </a:lnTo>
                    <a:lnTo>
                      <a:pt x="45" y="315"/>
                    </a:lnTo>
                    <a:lnTo>
                      <a:pt x="45" y="315"/>
                    </a:lnTo>
                    <a:lnTo>
                      <a:pt x="54" y="297"/>
                    </a:lnTo>
                    <a:lnTo>
                      <a:pt x="64" y="278"/>
                    </a:lnTo>
                    <a:lnTo>
                      <a:pt x="84" y="241"/>
                    </a:lnTo>
                    <a:lnTo>
                      <a:pt x="84" y="241"/>
                    </a:lnTo>
                    <a:lnTo>
                      <a:pt x="96" y="223"/>
                    </a:lnTo>
                    <a:lnTo>
                      <a:pt x="108" y="207"/>
                    </a:lnTo>
                    <a:lnTo>
                      <a:pt x="108" y="207"/>
                    </a:lnTo>
                    <a:lnTo>
                      <a:pt x="113" y="200"/>
                    </a:lnTo>
                    <a:lnTo>
                      <a:pt x="120" y="194"/>
                    </a:lnTo>
                    <a:lnTo>
                      <a:pt x="129" y="189"/>
                    </a:lnTo>
                    <a:lnTo>
                      <a:pt x="135" y="184"/>
                    </a:lnTo>
                    <a:lnTo>
                      <a:pt x="135" y="184"/>
                    </a:lnTo>
                    <a:lnTo>
                      <a:pt x="137" y="182"/>
                    </a:lnTo>
                    <a:lnTo>
                      <a:pt x="137" y="180"/>
                    </a:lnTo>
                    <a:lnTo>
                      <a:pt x="136" y="179"/>
                    </a:lnTo>
                    <a:lnTo>
                      <a:pt x="135" y="177"/>
                    </a:lnTo>
                    <a:lnTo>
                      <a:pt x="135" y="177"/>
                    </a:lnTo>
                    <a:lnTo>
                      <a:pt x="146" y="156"/>
                    </a:lnTo>
                    <a:lnTo>
                      <a:pt x="159" y="135"/>
                    </a:lnTo>
                    <a:lnTo>
                      <a:pt x="173" y="115"/>
                    </a:lnTo>
                    <a:lnTo>
                      <a:pt x="188" y="95"/>
                    </a:lnTo>
                    <a:lnTo>
                      <a:pt x="188" y="95"/>
                    </a:lnTo>
                    <a:lnTo>
                      <a:pt x="204" y="72"/>
                    </a:lnTo>
                    <a:lnTo>
                      <a:pt x="223" y="51"/>
                    </a:lnTo>
                    <a:lnTo>
                      <a:pt x="223" y="51"/>
                    </a:lnTo>
                    <a:lnTo>
                      <a:pt x="232" y="39"/>
                    </a:lnTo>
                    <a:lnTo>
                      <a:pt x="243" y="27"/>
                    </a:lnTo>
                    <a:lnTo>
                      <a:pt x="251" y="21"/>
                    </a:lnTo>
                    <a:lnTo>
                      <a:pt x="257" y="16"/>
                    </a:lnTo>
                    <a:lnTo>
                      <a:pt x="263" y="11"/>
                    </a:lnTo>
                    <a:lnTo>
                      <a:pt x="269" y="10"/>
                    </a:lnTo>
                    <a:lnTo>
                      <a:pt x="269" y="10"/>
                    </a:lnTo>
                    <a:lnTo>
                      <a:pt x="271" y="9"/>
                    </a:lnTo>
                    <a:lnTo>
                      <a:pt x="273" y="8"/>
                    </a:lnTo>
                    <a:lnTo>
                      <a:pt x="274" y="5"/>
                    </a:lnTo>
                    <a:lnTo>
                      <a:pt x="273" y="3"/>
                    </a:lnTo>
                    <a:lnTo>
                      <a:pt x="273" y="2"/>
                    </a:lnTo>
                    <a:lnTo>
                      <a:pt x="271" y="1"/>
                    </a:lnTo>
                    <a:lnTo>
                      <a:pt x="269" y="0"/>
                    </a:lnTo>
                    <a:lnTo>
                      <a:pt x="269"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0" name="Freeform 764">
                <a:extLst>
                  <a:ext uri="{FF2B5EF4-FFF2-40B4-BE49-F238E27FC236}">
                    <a16:creationId xmlns:a16="http://schemas.microsoft.com/office/drawing/2014/main" id="{27B6181F-FB1A-4B2D-BB47-E4E59C8E0F0A}"/>
                  </a:ext>
                </a:extLst>
              </p:cNvPr>
              <p:cNvSpPr/>
              <p:nvPr/>
            </p:nvSpPr>
            <p:spPr bwMode="auto">
              <a:xfrm>
                <a:off x="6316663" y="4564063"/>
                <a:ext cx="44450" cy="84138"/>
              </a:xfrm>
              <a:custGeom>
                <a:avLst/>
                <a:gdLst/>
                <a:ahLst/>
                <a:cxnLst>
                  <a:cxn ang="0">
                    <a:pos x="72" y="3"/>
                  </a:cxn>
                  <a:cxn ang="0">
                    <a:pos x="72" y="3"/>
                  </a:cxn>
                  <a:cxn ang="0">
                    <a:pos x="70" y="8"/>
                  </a:cxn>
                  <a:cxn ang="0">
                    <a:pos x="68" y="12"/>
                  </a:cxn>
                  <a:cxn ang="0">
                    <a:pos x="63" y="22"/>
                  </a:cxn>
                  <a:cxn ang="0">
                    <a:pos x="63" y="22"/>
                  </a:cxn>
                  <a:cxn ang="0">
                    <a:pos x="60" y="28"/>
                  </a:cxn>
                  <a:cxn ang="0">
                    <a:pos x="57" y="35"/>
                  </a:cxn>
                  <a:cxn ang="0">
                    <a:pos x="53" y="50"/>
                  </a:cxn>
                  <a:cxn ang="0">
                    <a:pos x="53" y="50"/>
                  </a:cxn>
                  <a:cxn ang="0">
                    <a:pos x="40" y="78"/>
                  </a:cxn>
                  <a:cxn ang="0">
                    <a:pos x="29" y="104"/>
                  </a:cxn>
                  <a:cxn ang="0">
                    <a:pos x="29" y="104"/>
                  </a:cxn>
                  <a:cxn ang="0">
                    <a:pos x="26" y="110"/>
                  </a:cxn>
                  <a:cxn ang="0">
                    <a:pos x="21" y="116"/>
                  </a:cxn>
                  <a:cxn ang="0">
                    <a:pos x="10" y="130"/>
                  </a:cxn>
                  <a:cxn ang="0">
                    <a:pos x="6" y="137"/>
                  </a:cxn>
                  <a:cxn ang="0">
                    <a:pos x="2" y="145"/>
                  </a:cxn>
                  <a:cxn ang="0">
                    <a:pos x="0" y="152"/>
                  </a:cxn>
                  <a:cxn ang="0">
                    <a:pos x="0" y="155"/>
                  </a:cxn>
                  <a:cxn ang="0">
                    <a:pos x="1" y="158"/>
                  </a:cxn>
                  <a:cxn ang="0">
                    <a:pos x="1" y="158"/>
                  </a:cxn>
                  <a:cxn ang="0">
                    <a:pos x="2" y="159"/>
                  </a:cxn>
                  <a:cxn ang="0">
                    <a:pos x="4" y="160"/>
                  </a:cxn>
                  <a:cxn ang="0">
                    <a:pos x="7" y="160"/>
                  </a:cxn>
                  <a:cxn ang="0">
                    <a:pos x="9" y="160"/>
                  </a:cxn>
                  <a:cxn ang="0">
                    <a:pos x="10" y="159"/>
                  </a:cxn>
                  <a:cxn ang="0">
                    <a:pos x="10" y="157"/>
                  </a:cxn>
                  <a:cxn ang="0">
                    <a:pos x="10" y="155"/>
                  </a:cxn>
                  <a:cxn ang="0">
                    <a:pos x="10" y="155"/>
                  </a:cxn>
                  <a:cxn ang="0">
                    <a:pos x="10" y="152"/>
                  </a:cxn>
                  <a:cxn ang="0">
                    <a:pos x="11" y="149"/>
                  </a:cxn>
                  <a:cxn ang="0">
                    <a:pos x="16" y="141"/>
                  </a:cxn>
                  <a:cxn ang="0">
                    <a:pos x="22" y="133"/>
                  </a:cxn>
                  <a:cxn ang="0">
                    <a:pos x="26" y="128"/>
                  </a:cxn>
                  <a:cxn ang="0">
                    <a:pos x="26" y="128"/>
                  </a:cxn>
                  <a:cxn ang="0">
                    <a:pos x="32" y="120"/>
                  </a:cxn>
                  <a:cxn ang="0">
                    <a:pos x="36" y="111"/>
                  </a:cxn>
                  <a:cxn ang="0">
                    <a:pos x="45" y="92"/>
                  </a:cxn>
                  <a:cxn ang="0">
                    <a:pos x="45" y="92"/>
                  </a:cxn>
                  <a:cxn ang="0">
                    <a:pos x="56" y="65"/>
                  </a:cxn>
                  <a:cxn ang="0">
                    <a:pos x="67" y="39"/>
                  </a:cxn>
                  <a:cxn ang="0">
                    <a:pos x="67" y="39"/>
                  </a:cxn>
                  <a:cxn ang="0">
                    <a:pos x="70" y="31"/>
                  </a:cxn>
                  <a:cxn ang="0">
                    <a:pos x="74" y="23"/>
                  </a:cxn>
                  <a:cxn ang="0">
                    <a:pos x="79" y="15"/>
                  </a:cxn>
                  <a:cxn ang="0">
                    <a:pos x="82" y="6"/>
                  </a:cxn>
                  <a:cxn ang="0">
                    <a:pos x="82" y="6"/>
                  </a:cxn>
                  <a:cxn ang="0">
                    <a:pos x="82" y="4"/>
                  </a:cxn>
                  <a:cxn ang="0">
                    <a:pos x="81" y="2"/>
                  </a:cxn>
                  <a:cxn ang="0">
                    <a:pos x="78" y="0"/>
                  </a:cxn>
                  <a:cxn ang="0">
                    <a:pos x="75" y="0"/>
                  </a:cxn>
                  <a:cxn ang="0">
                    <a:pos x="74" y="0"/>
                  </a:cxn>
                  <a:cxn ang="0">
                    <a:pos x="73" y="1"/>
                  </a:cxn>
                  <a:cxn ang="0">
                    <a:pos x="72" y="3"/>
                  </a:cxn>
                  <a:cxn ang="0">
                    <a:pos x="72" y="3"/>
                  </a:cxn>
                </a:cxnLst>
                <a:rect l="0" t="0" r="r" b="b"/>
                <a:pathLst>
                  <a:path w="82" h="160">
                    <a:moveTo>
                      <a:pt x="72" y="3"/>
                    </a:moveTo>
                    <a:lnTo>
                      <a:pt x="72" y="3"/>
                    </a:lnTo>
                    <a:lnTo>
                      <a:pt x="70" y="8"/>
                    </a:lnTo>
                    <a:lnTo>
                      <a:pt x="68" y="12"/>
                    </a:lnTo>
                    <a:lnTo>
                      <a:pt x="63" y="22"/>
                    </a:lnTo>
                    <a:lnTo>
                      <a:pt x="63" y="22"/>
                    </a:lnTo>
                    <a:lnTo>
                      <a:pt x="60" y="28"/>
                    </a:lnTo>
                    <a:lnTo>
                      <a:pt x="57" y="35"/>
                    </a:lnTo>
                    <a:lnTo>
                      <a:pt x="53" y="50"/>
                    </a:lnTo>
                    <a:lnTo>
                      <a:pt x="53" y="50"/>
                    </a:lnTo>
                    <a:lnTo>
                      <a:pt x="40" y="78"/>
                    </a:lnTo>
                    <a:lnTo>
                      <a:pt x="29" y="104"/>
                    </a:lnTo>
                    <a:lnTo>
                      <a:pt x="29" y="104"/>
                    </a:lnTo>
                    <a:lnTo>
                      <a:pt x="26" y="110"/>
                    </a:lnTo>
                    <a:lnTo>
                      <a:pt x="21" y="116"/>
                    </a:lnTo>
                    <a:lnTo>
                      <a:pt x="10" y="130"/>
                    </a:lnTo>
                    <a:lnTo>
                      <a:pt x="6" y="137"/>
                    </a:lnTo>
                    <a:lnTo>
                      <a:pt x="2" y="145"/>
                    </a:lnTo>
                    <a:lnTo>
                      <a:pt x="0" y="152"/>
                    </a:lnTo>
                    <a:lnTo>
                      <a:pt x="0" y="155"/>
                    </a:lnTo>
                    <a:lnTo>
                      <a:pt x="1" y="158"/>
                    </a:lnTo>
                    <a:lnTo>
                      <a:pt x="1" y="158"/>
                    </a:lnTo>
                    <a:lnTo>
                      <a:pt x="2" y="159"/>
                    </a:lnTo>
                    <a:lnTo>
                      <a:pt x="4" y="160"/>
                    </a:lnTo>
                    <a:lnTo>
                      <a:pt x="7" y="160"/>
                    </a:lnTo>
                    <a:lnTo>
                      <a:pt x="9" y="160"/>
                    </a:lnTo>
                    <a:lnTo>
                      <a:pt x="10" y="159"/>
                    </a:lnTo>
                    <a:lnTo>
                      <a:pt x="10" y="157"/>
                    </a:lnTo>
                    <a:lnTo>
                      <a:pt x="10" y="155"/>
                    </a:lnTo>
                    <a:lnTo>
                      <a:pt x="10" y="155"/>
                    </a:lnTo>
                    <a:lnTo>
                      <a:pt x="10" y="152"/>
                    </a:lnTo>
                    <a:lnTo>
                      <a:pt x="11" y="149"/>
                    </a:lnTo>
                    <a:lnTo>
                      <a:pt x="16" y="141"/>
                    </a:lnTo>
                    <a:lnTo>
                      <a:pt x="22" y="133"/>
                    </a:lnTo>
                    <a:lnTo>
                      <a:pt x="26" y="128"/>
                    </a:lnTo>
                    <a:lnTo>
                      <a:pt x="26" y="128"/>
                    </a:lnTo>
                    <a:lnTo>
                      <a:pt x="32" y="120"/>
                    </a:lnTo>
                    <a:lnTo>
                      <a:pt x="36" y="111"/>
                    </a:lnTo>
                    <a:lnTo>
                      <a:pt x="45" y="92"/>
                    </a:lnTo>
                    <a:lnTo>
                      <a:pt x="45" y="92"/>
                    </a:lnTo>
                    <a:lnTo>
                      <a:pt x="56" y="65"/>
                    </a:lnTo>
                    <a:lnTo>
                      <a:pt x="67" y="39"/>
                    </a:lnTo>
                    <a:lnTo>
                      <a:pt x="67" y="39"/>
                    </a:lnTo>
                    <a:lnTo>
                      <a:pt x="70" y="31"/>
                    </a:lnTo>
                    <a:lnTo>
                      <a:pt x="74" y="23"/>
                    </a:lnTo>
                    <a:lnTo>
                      <a:pt x="79" y="15"/>
                    </a:lnTo>
                    <a:lnTo>
                      <a:pt x="82" y="6"/>
                    </a:lnTo>
                    <a:lnTo>
                      <a:pt x="82" y="6"/>
                    </a:lnTo>
                    <a:lnTo>
                      <a:pt x="82" y="4"/>
                    </a:lnTo>
                    <a:lnTo>
                      <a:pt x="81" y="2"/>
                    </a:lnTo>
                    <a:lnTo>
                      <a:pt x="78" y="0"/>
                    </a:lnTo>
                    <a:lnTo>
                      <a:pt x="75" y="0"/>
                    </a:lnTo>
                    <a:lnTo>
                      <a:pt x="74" y="0"/>
                    </a:lnTo>
                    <a:lnTo>
                      <a:pt x="73" y="1"/>
                    </a:lnTo>
                    <a:lnTo>
                      <a:pt x="72" y="3"/>
                    </a:lnTo>
                    <a:lnTo>
                      <a:pt x="72" y="3"/>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1" name="Freeform 765">
                <a:extLst>
                  <a:ext uri="{FF2B5EF4-FFF2-40B4-BE49-F238E27FC236}">
                    <a16:creationId xmlns:a16="http://schemas.microsoft.com/office/drawing/2014/main" id="{2AEF5DCF-EDC0-4FF1-8ED9-1DD90B661D57}"/>
                  </a:ext>
                </a:extLst>
              </p:cNvPr>
              <p:cNvSpPr/>
              <p:nvPr/>
            </p:nvSpPr>
            <p:spPr bwMode="auto">
              <a:xfrm>
                <a:off x="6326188" y="4589463"/>
                <a:ext cx="52388" cy="79375"/>
              </a:xfrm>
              <a:custGeom>
                <a:avLst/>
                <a:gdLst/>
                <a:ahLst/>
                <a:cxnLst>
                  <a:cxn ang="0">
                    <a:pos x="92" y="0"/>
                  </a:cxn>
                  <a:cxn ang="0">
                    <a:pos x="92" y="0"/>
                  </a:cxn>
                  <a:cxn ang="0">
                    <a:pos x="84" y="5"/>
                  </a:cxn>
                  <a:cxn ang="0">
                    <a:pos x="77" y="12"/>
                  </a:cxn>
                  <a:cxn ang="0">
                    <a:pos x="71" y="19"/>
                  </a:cxn>
                  <a:cxn ang="0">
                    <a:pos x="66" y="26"/>
                  </a:cxn>
                  <a:cxn ang="0">
                    <a:pos x="55" y="44"/>
                  </a:cxn>
                  <a:cxn ang="0">
                    <a:pos x="46" y="61"/>
                  </a:cxn>
                  <a:cxn ang="0">
                    <a:pos x="46" y="61"/>
                  </a:cxn>
                  <a:cxn ang="0">
                    <a:pos x="41" y="71"/>
                  </a:cxn>
                  <a:cxn ang="0">
                    <a:pos x="34" y="80"/>
                  </a:cxn>
                  <a:cxn ang="0">
                    <a:pos x="19" y="101"/>
                  </a:cxn>
                  <a:cxn ang="0">
                    <a:pos x="13" y="112"/>
                  </a:cxn>
                  <a:cxn ang="0">
                    <a:pos x="7" y="123"/>
                  </a:cxn>
                  <a:cxn ang="0">
                    <a:pos x="3" y="134"/>
                  </a:cxn>
                  <a:cxn ang="0">
                    <a:pos x="0" y="145"/>
                  </a:cxn>
                  <a:cxn ang="0">
                    <a:pos x="0" y="145"/>
                  </a:cxn>
                  <a:cxn ang="0">
                    <a:pos x="0" y="147"/>
                  </a:cxn>
                  <a:cxn ang="0">
                    <a:pos x="1" y="149"/>
                  </a:cxn>
                  <a:cxn ang="0">
                    <a:pos x="3" y="150"/>
                  </a:cxn>
                  <a:cxn ang="0">
                    <a:pos x="5" y="151"/>
                  </a:cxn>
                  <a:cxn ang="0">
                    <a:pos x="7" y="150"/>
                  </a:cxn>
                  <a:cxn ang="0">
                    <a:pos x="8" y="149"/>
                  </a:cxn>
                  <a:cxn ang="0">
                    <a:pos x="9" y="147"/>
                  </a:cxn>
                  <a:cxn ang="0">
                    <a:pos x="9" y="147"/>
                  </a:cxn>
                  <a:cxn ang="0">
                    <a:pos x="11" y="138"/>
                  </a:cxn>
                  <a:cxn ang="0">
                    <a:pos x="15" y="130"/>
                  </a:cxn>
                  <a:cxn ang="0">
                    <a:pos x="19" y="120"/>
                  </a:cxn>
                  <a:cxn ang="0">
                    <a:pos x="24" y="112"/>
                  </a:cxn>
                  <a:cxn ang="0">
                    <a:pos x="36" y="96"/>
                  </a:cxn>
                  <a:cxn ang="0">
                    <a:pos x="47" y="80"/>
                  </a:cxn>
                  <a:cxn ang="0">
                    <a:pos x="47" y="80"/>
                  </a:cxn>
                  <a:cxn ang="0">
                    <a:pos x="57" y="61"/>
                  </a:cxn>
                  <a:cxn ang="0">
                    <a:pos x="68" y="41"/>
                  </a:cxn>
                  <a:cxn ang="0">
                    <a:pos x="74" y="31"/>
                  </a:cxn>
                  <a:cxn ang="0">
                    <a:pos x="80" y="22"/>
                  </a:cxn>
                  <a:cxn ang="0">
                    <a:pos x="87" y="14"/>
                  </a:cxn>
                  <a:cxn ang="0">
                    <a:pos x="97" y="8"/>
                  </a:cxn>
                  <a:cxn ang="0">
                    <a:pos x="97" y="8"/>
                  </a:cxn>
                  <a:cxn ang="0">
                    <a:pos x="98" y="7"/>
                  </a:cxn>
                  <a:cxn ang="0">
                    <a:pos x="99" y="5"/>
                  </a:cxn>
                  <a:cxn ang="0">
                    <a:pos x="99" y="4"/>
                  </a:cxn>
                  <a:cxn ang="0">
                    <a:pos x="98" y="2"/>
                  </a:cxn>
                  <a:cxn ang="0">
                    <a:pos x="97" y="1"/>
                  </a:cxn>
                  <a:cxn ang="0">
                    <a:pos x="96" y="0"/>
                  </a:cxn>
                  <a:cxn ang="0">
                    <a:pos x="94" y="0"/>
                  </a:cxn>
                  <a:cxn ang="0">
                    <a:pos x="92" y="0"/>
                  </a:cxn>
                  <a:cxn ang="0">
                    <a:pos x="92" y="0"/>
                  </a:cxn>
                </a:cxnLst>
                <a:rect l="0" t="0" r="r" b="b"/>
                <a:pathLst>
                  <a:path w="99" h="151">
                    <a:moveTo>
                      <a:pt x="92" y="0"/>
                    </a:moveTo>
                    <a:lnTo>
                      <a:pt x="92" y="0"/>
                    </a:lnTo>
                    <a:lnTo>
                      <a:pt x="84" y="5"/>
                    </a:lnTo>
                    <a:lnTo>
                      <a:pt x="77" y="12"/>
                    </a:lnTo>
                    <a:lnTo>
                      <a:pt x="71" y="19"/>
                    </a:lnTo>
                    <a:lnTo>
                      <a:pt x="66" y="26"/>
                    </a:lnTo>
                    <a:lnTo>
                      <a:pt x="55" y="44"/>
                    </a:lnTo>
                    <a:lnTo>
                      <a:pt x="46" y="61"/>
                    </a:lnTo>
                    <a:lnTo>
                      <a:pt x="46" y="61"/>
                    </a:lnTo>
                    <a:lnTo>
                      <a:pt x="41" y="71"/>
                    </a:lnTo>
                    <a:lnTo>
                      <a:pt x="34" y="80"/>
                    </a:lnTo>
                    <a:lnTo>
                      <a:pt x="19" y="101"/>
                    </a:lnTo>
                    <a:lnTo>
                      <a:pt x="13" y="112"/>
                    </a:lnTo>
                    <a:lnTo>
                      <a:pt x="7" y="123"/>
                    </a:lnTo>
                    <a:lnTo>
                      <a:pt x="3" y="134"/>
                    </a:lnTo>
                    <a:lnTo>
                      <a:pt x="0" y="145"/>
                    </a:lnTo>
                    <a:lnTo>
                      <a:pt x="0" y="145"/>
                    </a:lnTo>
                    <a:lnTo>
                      <a:pt x="0" y="147"/>
                    </a:lnTo>
                    <a:lnTo>
                      <a:pt x="1" y="149"/>
                    </a:lnTo>
                    <a:lnTo>
                      <a:pt x="3" y="150"/>
                    </a:lnTo>
                    <a:lnTo>
                      <a:pt x="5" y="151"/>
                    </a:lnTo>
                    <a:lnTo>
                      <a:pt x="7" y="150"/>
                    </a:lnTo>
                    <a:lnTo>
                      <a:pt x="8" y="149"/>
                    </a:lnTo>
                    <a:lnTo>
                      <a:pt x="9" y="147"/>
                    </a:lnTo>
                    <a:lnTo>
                      <a:pt x="9" y="147"/>
                    </a:lnTo>
                    <a:lnTo>
                      <a:pt x="11" y="138"/>
                    </a:lnTo>
                    <a:lnTo>
                      <a:pt x="15" y="130"/>
                    </a:lnTo>
                    <a:lnTo>
                      <a:pt x="19" y="120"/>
                    </a:lnTo>
                    <a:lnTo>
                      <a:pt x="24" y="112"/>
                    </a:lnTo>
                    <a:lnTo>
                      <a:pt x="36" y="96"/>
                    </a:lnTo>
                    <a:lnTo>
                      <a:pt x="47" y="80"/>
                    </a:lnTo>
                    <a:lnTo>
                      <a:pt x="47" y="80"/>
                    </a:lnTo>
                    <a:lnTo>
                      <a:pt x="57" y="61"/>
                    </a:lnTo>
                    <a:lnTo>
                      <a:pt x="68" y="41"/>
                    </a:lnTo>
                    <a:lnTo>
                      <a:pt x="74" y="31"/>
                    </a:lnTo>
                    <a:lnTo>
                      <a:pt x="80" y="22"/>
                    </a:lnTo>
                    <a:lnTo>
                      <a:pt x="87" y="14"/>
                    </a:lnTo>
                    <a:lnTo>
                      <a:pt x="97" y="8"/>
                    </a:lnTo>
                    <a:lnTo>
                      <a:pt x="97" y="8"/>
                    </a:lnTo>
                    <a:lnTo>
                      <a:pt x="98" y="7"/>
                    </a:lnTo>
                    <a:lnTo>
                      <a:pt x="99" y="5"/>
                    </a:lnTo>
                    <a:lnTo>
                      <a:pt x="99" y="4"/>
                    </a:lnTo>
                    <a:lnTo>
                      <a:pt x="98" y="2"/>
                    </a:lnTo>
                    <a:lnTo>
                      <a:pt x="97" y="1"/>
                    </a:lnTo>
                    <a:lnTo>
                      <a:pt x="96" y="0"/>
                    </a:lnTo>
                    <a:lnTo>
                      <a:pt x="94" y="0"/>
                    </a:lnTo>
                    <a:lnTo>
                      <a:pt x="92" y="0"/>
                    </a:lnTo>
                    <a:lnTo>
                      <a:pt x="92"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2" name="Freeform 766">
                <a:extLst>
                  <a:ext uri="{FF2B5EF4-FFF2-40B4-BE49-F238E27FC236}">
                    <a16:creationId xmlns:a16="http://schemas.microsoft.com/office/drawing/2014/main" id="{8181203F-C309-483A-BDE3-06207E0B8737}"/>
                  </a:ext>
                </a:extLst>
              </p:cNvPr>
              <p:cNvSpPr/>
              <p:nvPr/>
            </p:nvSpPr>
            <p:spPr bwMode="auto">
              <a:xfrm>
                <a:off x="6343651" y="4524375"/>
                <a:ext cx="141288" cy="182563"/>
              </a:xfrm>
              <a:custGeom>
                <a:avLst/>
                <a:gdLst/>
                <a:ahLst/>
                <a:cxnLst>
                  <a:cxn ang="0">
                    <a:pos x="264" y="1"/>
                  </a:cxn>
                  <a:cxn ang="0">
                    <a:pos x="264" y="1"/>
                  </a:cxn>
                  <a:cxn ang="0">
                    <a:pos x="255" y="4"/>
                  </a:cxn>
                  <a:cxn ang="0">
                    <a:pos x="248" y="9"/>
                  </a:cxn>
                  <a:cxn ang="0">
                    <a:pos x="240" y="15"/>
                  </a:cxn>
                  <a:cxn ang="0">
                    <a:pos x="234" y="22"/>
                  </a:cxn>
                  <a:cxn ang="0">
                    <a:pos x="224" y="37"/>
                  </a:cxn>
                  <a:cxn ang="0">
                    <a:pos x="212" y="52"/>
                  </a:cxn>
                  <a:cxn ang="0">
                    <a:pos x="212" y="52"/>
                  </a:cxn>
                  <a:cxn ang="0">
                    <a:pos x="195" y="76"/>
                  </a:cxn>
                  <a:cxn ang="0">
                    <a:pos x="178" y="100"/>
                  </a:cxn>
                  <a:cxn ang="0">
                    <a:pos x="144" y="148"/>
                  </a:cxn>
                  <a:cxn ang="0">
                    <a:pos x="144" y="148"/>
                  </a:cxn>
                  <a:cxn ang="0">
                    <a:pos x="126" y="173"/>
                  </a:cxn>
                  <a:cxn ang="0">
                    <a:pos x="105" y="197"/>
                  </a:cxn>
                  <a:cxn ang="0">
                    <a:pos x="65" y="243"/>
                  </a:cxn>
                  <a:cxn ang="0">
                    <a:pos x="65" y="243"/>
                  </a:cxn>
                  <a:cxn ang="0">
                    <a:pos x="55" y="255"/>
                  </a:cxn>
                  <a:cxn ang="0">
                    <a:pos x="47" y="266"/>
                  </a:cxn>
                  <a:cxn ang="0">
                    <a:pos x="31" y="290"/>
                  </a:cxn>
                  <a:cxn ang="0">
                    <a:pos x="0" y="339"/>
                  </a:cxn>
                  <a:cxn ang="0">
                    <a:pos x="0" y="339"/>
                  </a:cxn>
                  <a:cxn ang="0">
                    <a:pos x="0" y="341"/>
                  </a:cxn>
                  <a:cxn ang="0">
                    <a:pos x="0" y="343"/>
                  </a:cxn>
                  <a:cxn ang="0">
                    <a:pos x="1" y="345"/>
                  </a:cxn>
                  <a:cxn ang="0">
                    <a:pos x="2" y="346"/>
                  </a:cxn>
                  <a:cxn ang="0">
                    <a:pos x="4" y="346"/>
                  </a:cxn>
                  <a:cxn ang="0">
                    <a:pos x="5" y="346"/>
                  </a:cxn>
                  <a:cxn ang="0">
                    <a:pos x="7" y="346"/>
                  </a:cxn>
                  <a:cxn ang="0">
                    <a:pos x="8" y="344"/>
                  </a:cxn>
                  <a:cxn ang="0">
                    <a:pos x="8" y="344"/>
                  </a:cxn>
                  <a:cxn ang="0">
                    <a:pos x="36" y="299"/>
                  </a:cxn>
                  <a:cxn ang="0">
                    <a:pos x="50" y="278"/>
                  </a:cxn>
                  <a:cxn ang="0">
                    <a:pos x="66" y="257"/>
                  </a:cxn>
                  <a:cxn ang="0">
                    <a:pos x="66" y="257"/>
                  </a:cxn>
                  <a:cxn ang="0">
                    <a:pos x="83" y="236"/>
                  </a:cxn>
                  <a:cxn ang="0">
                    <a:pos x="102" y="216"/>
                  </a:cxn>
                  <a:cxn ang="0">
                    <a:pos x="119" y="195"/>
                  </a:cxn>
                  <a:cxn ang="0">
                    <a:pos x="137" y="174"/>
                  </a:cxn>
                  <a:cxn ang="0">
                    <a:pos x="137" y="174"/>
                  </a:cxn>
                  <a:cxn ang="0">
                    <a:pos x="153" y="155"/>
                  </a:cxn>
                  <a:cxn ang="0">
                    <a:pos x="167" y="133"/>
                  </a:cxn>
                  <a:cxn ang="0">
                    <a:pos x="196" y="92"/>
                  </a:cxn>
                  <a:cxn ang="0">
                    <a:pos x="196" y="92"/>
                  </a:cxn>
                  <a:cxn ang="0">
                    <a:pos x="211" y="71"/>
                  </a:cxn>
                  <a:cxn ang="0">
                    <a:pos x="226" y="50"/>
                  </a:cxn>
                  <a:cxn ang="0">
                    <a:pos x="226" y="50"/>
                  </a:cxn>
                  <a:cxn ang="0">
                    <a:pos x="234" y="38"/>
                  </a:cxn>
                  <a:cxn ang="0">
                    <a:pos x="243" y="26"/>
                  </a:cxn>
                  <a:cxn ang="0">
                    <a:pos x="248" y="21"/>
                  </a:cxn>
                  <a:cxn ang="0">
                    <a:pos x="254" y="16"/>
                  </a:cxn>
                  <a:cxn ang="0">
                    <a:pos x="259" y="12"/>
                  </a:cxn>
                  <a:cxn ang="0">
                    <a:pos x="266" y="9"/>
                  </a:cxn>
                  <a:cxn ang="0">
                    <a:pos x="266" y="9"/>
                  </a:cxn>
                  <a:cxn ang="0">
                    <a:pos x="268" y="8"/>
                  </a:cxn>
                  <a:cxn ang="0">
                    <a:pos x="269" y="7"/>
                  </a:cxn>
                  <a:cxn ang="0">
                    <a:pos x="269" y="5"/>
                  </a:cxn>
                  <a:cxn ang="0">
                    <a:pos x="269" y="4"/>
                  </a:cxn>
                  <a:cxn ang="0">
                    <a:pos x="268" y="2"/>
                  </a:cxn>
                  <a:cxn ang="0">
                    <a:pos x="267" y="1"/>
                  </a:cxn>
                  <a:cxn ang="0">
                    <a:pos x="265" y="0"/>
                  </a:cxn>
                  <a:cxn ang="0">
                    <a:pos x="264" y="1"/>
                  </a:cxn>
                  <a:cxn ang="0">
                    <a:pos x="264" y="1"/>
                  </a:cxn>
                </a:cxnLst>
                <a:rect l="0" t="0" r="r" b="b"/>
                <a:pathLst>
                  <a:path w="269" h="346">
                    <a:moveTo>
                      <a:pt x="264" y="1"/>
                    </a:moveTo>
                    <a:lnTo>
                      <a:pt x="264" y="1"/>
                    </a:lnTo>
                    <a:lnTo>
                      <a:pt x="255" y="4"/>
                    </a:lnTo>
                    <a:lnTo>
                      <a:pt x="248" y="9"/>
                    </a:lnTo>
                    <a:lnTo>
                      <a:pt x="240" y="15"/>
                    </a:lnTo>
                    <a:lnTo>
                      <a:pt x="234" y="22"/>
                    </a:lnTo>
                    <a:lnTo>
                      <a:pt x="224" y="37"/>
                    </a:lnTo>
                    <a:lnTo>
                      <a:pt x="212" y="52"/>
                    </a:lnTo>
                    <a:lnTo>
                      <a:pt x="212" y="52"/>
                    </a:lnTo>
                    <a:lnTo>
                      <a:pt x="195" y="76"/>
                    </a:lnTo>
                    <a:lnTo>
                      <a:pt x="178" y="100"/>
                    </a:lnTo>
                    <a:lnTo>
                      <a:pt x="144" y="148"/>
                    </a:lnTo>
                    <a:lnTo>
                      <a:pt x="144" y="148"/>
                    </a:lnTo>
                    <a:lnTo>
                      <a:pt x="126" y="173"/>
                    </a:lnTo>
                    <a:lnTo>
                      <a:pt x="105" y="197"/>
                    </a:lnTo>
                    <a:lnTo>
                      <a:pt x="65" y="243"/>
                    </a:lnTo>
                    <a:lnTo>
                      <a:pt x="65" y="243"/>
                    </a:lnTo>
                    <a:lnTo>
                      <a:pt x="55" y="255"/>
                    </a:lnTo>
                    <a:lnTo>
                      <a:pt x="47" y="266"/>
                    </a:lnTo>
                    <a:lnTo>
                      <a:pt x="31" y="290"/>
                    </a:lnTo>
                    <a:lnTo>
                      <a:pt x="0" y="339"/>
                    </a:lnTo>
                    <a:lnTo>
                      <a:pt x="0" y="339"/>
                    </a:lnTo>
                    <a:lnTo>
                      <a:pt x="0" y="341"/>
                    </a:lnTo>
                    <a:lnTo>
                      <a:pt x="0" y="343"/>
                    </a:lnTo>
                    <a:lnTo>
                      <a:pt x="1" y="345"/>
                    </a:lnTo>
                    <a:lnTo>
                      <a:pt x="2" y="346"/>
                    </a:lnTo>
                    <a:lnTo>
                      <a:pt x="4" y="346"/>
                    </a:lnTo>
                    <a:lnTo>
                      <a:pt x="5" y="346"/>
                    </a:lnTo>
                    <a:lnTo>
                      <a:pt x="7" y="346"/>
                    </a:lnTo>
                    <a:lnTo>
                      <a:pt x="8" y="344"/>
                    </a:lnTo>
                    <a:lnTo>
                      <a:pt x="8" y="344"/>
                    </a:lnTo>
                    <a:lnTo>
                      <a:pt x="36" y="299"/>
                    </a:lnTo>
                    <a:lnTo>
                      <a:pt x="50" y="278"/>
                    </a:lnTo>
                    <a:lnTo>
                      <a:pt x="66" y="257"/>
                    </a:lnTo>
                    <a:lnTo>
                      <a:pt x="66" y="257"/>
                    </a:lnTo>
                    <a:lnTo>
                      <a:pt x="83" y="236"/>
                    </a:lnTo>
                    <a:lnTo>
                      <a:pt x="102" y="216"/>
                    </a:lnTo>
                    <a:lnTo>
                      <a:pt x="119" y="195"/>
                    </a:lnTo>
                    <a:lnTo>
                      <a:pt x="137" y="174"/>
                    </a:lnTo>
                    <a:lnTo>
                      <a:pt x="137" y="174"/>
                    </a:lnTo>
                    <a:lnTo>
                      <a:pt x="153" y="155"/>
                    </a:lnTo>
                    <a:lnTo>
                      <a:pt x="167" y="133"/>
                    </a:lnTo>
                    <a:lnTo>
                      <a:pt x="196" y="92"/>
                    </a:lnTo>
                    <a:lnTo>
                      <a:pt x="196" y="92"/>
                    </a:lnTo>
                    <a:lnTo>
                      <a:pt x="211" y="71"/>
                    </a:lnTo>
                    <a:lnTo>
                      <a:pt x="226" y="50"/>
                    </a:lnTo>
                    <a:lnTo>
                      <a:pt x="226" y="50"/>
                    </a:lnTo>
                    <a:lnTo>
                      <a:pt x="234" y="38"/>
                    </a:lnTo>
                    <a:lnTo>
                      <a:pt x="243" y="26"/>
                    </a:lnTo>
                    <a:lnTo>
                      <a:pt x="248" y="21"/>
                    </a:lnTo>
                    <a:lnTo>
                      <a:pt x="254" y="16"/>
                    </a:lnTo>
                    <a:lnTo>
                      <a:pt x="259" y="12"/>
                    </a:lnTo>
                    <a:lnTo>
                      <a:pt x="266" y="9"/>
                    </a:lnTo>
                    <a:lnTo>
                      <a:pt x="266" y="9"/>
                    </a:lnTo>
                    <a:lnTo>
                      <a:pt x="268" y="8"/>
                    </a:lnTo>
                    <a:lnTo>
                      <a:pt x="269" y="7"/>
                    </a:lnTo>
                    <a:lnTo>
                      <a:pt x="269" y="5"/>
                    </a:lnTo>
                    <a:lnTo>
                      <a:pt x="269" y="4"/>
                    </a:lnTo>
                    <a:lnTo>
                      <a:pt x="268" y="2"/>
                    </a:lnTo>
                    <a:lnTo>
                      <a:pt x="267" y="1"/>
                    </a:lnTo>
                    <a:lnTo>
                      <a:pt x="265" y="0"/>
                    </a:lnTo>
                    <a:lnTo>
                      <a:pt x="264" y="1"/>
                    </a:lnTo>
                    <a:lnTo>
                      <a:pt x="264"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3" name="Freeform 767">
                <a:extLst>
                  <a:ext uri="{FF2B5EF4-FFF2-40B4-BE49-F238E27FC236}">
                    <a16:creationId xmlns:a16="http://schemas.microsoft.com/office/drawing/2014/main" id="{6566A180-F035-4718-AB92-92A7B553568D}"/>
                  </a:ext>
                </a:extLst>
              </p:cNvPr>
              <p:cNvSpPr/>
              <p:nvPr/>
            </p:nvSpPr>
            <p:spPr bwMode="auto">
              <a:xfrm>
                <a:off x="6357938" y="4556125"/>
                <a:ext cx="130175" cy="168275"/>
              </a:xfrm>
              <a:custGeom>
                <a:avLst/>
                <a:gdLst/>
                <a:ahLst/>
                <a:cxnLst>
                  <a:cxn ang="0">
                    <a:pos x="238" y="1"/>
                  </a:cxn>
                  <a:cxn ang="0">
                    <a:pos x="238" y="1"/>
                  </a:cxn>
                  <a:cxn ang="0">
                    <a:pos x="224" y="17"/>
                  </a:cxn>
                  <a:cxn ang="0">
                    <a:pos x="210" y="35"/>
                  </a:cxn>
                  <a:cxn ang="0">
                    <a:pos x="198" y="52"/>
                  </a:cxn>
                  <a:cxn ang="0">
                    <a:pos x="185" y="71"/>
                  </a:cxn>
                  <a:cxn ang="0">
                    <a:pos x="185" y="71"/>
                  </a:cxn>
                  <a:cxn ang="0">
                    <a:pos x="177" y="83"/>
                  </a:cxn>
                  <a:cxn ang="0">
                    <a:pos x="169" y="95"/>
                  </a:cxn>
                  <a:cxn ang="0">
                    <a:pos x="150" y="117"/>
                  </a:cxn>
                  <a:cxn ang="0">
                    <a:pos x="111" y="161"/>
                  </a:cxn>
                  <a:cxn ang="0">
                    <a:pos x="111" y="161"/>
                  </a:cxn>
                  <a:cxn ang="0">
                    <a:pos x="79" y="196"/>
                  </a:cxn>
                  <a:cxn ang="0">
                    <a:pos x="64" y="213"/>
                  </a:cxn>
                  <a:cxn ang="0">
                    <a:pos x="48" y="231"/>
                  </a:cxn>
                  <a:cxn ang="0">
                    <a:pos x="34" y="250"/>
                  </a:cxn>
                  <a:cxn ang="0">
                    <a:pos x="20" y="269"/>
                  </a:cxn>
                  <a:cxn ang="0">
                    <a:pos x="14" y="280"/>
                  </a:cxn>
                  <a:cxn ang="0">
                    <a:pos x="9" y="290"/>
                  </a:cxn>
                  <a:cxn ang="0">
                    <a:pos x="4" y="300"/>
                  </a:cxn>
                  <a:cxn ang="0">
                    <a:pos x="0" y="312"/>
                  </a:cxn>
                  <a:cxn ang="0">
                    <a:pos x="0" y="312"/>
                  </a:cxn>
                  <a:cxn ang="0">
                    <a:pos x="0" y="314"/>
                  </a:cxn>
                  <a:cxn ang="0">
                    <a:pos x="1" y="315"/>
                  </a:cxn>
                  <a:cxn ang="0">
                    <a:pos x="2" y="317"/>
                  </a:cxn>
                  <a:cxn ang="0">
                    <a:pos x="3" y="317"/>
                  </a:cxn>
                  <a:cxn ang="0">
                    <a:pos x="5" y="317"/>
                  </a:cxn>
                  <a:cxn ang="0">
                    <a:pos x="7" y="317"/>
                  </a:cxn>
                  <a:cxn ang="0">
                    <a:pos x="8" y="316"/>
                  </a:cxn>
                  <a:cxn ang="0">
                    <a:pos x="9" y="314"/>
                  </a:cxn>
                  <a:cxn ang="0">
                    <a:pos x="9" y="314"/>
                  </a:cxn>
                  <a:cxn ang="0">
                    <a:pos x="13" y="302"/>
                  </a:cxn>
                  <a:cxn ang="0">
                    <a:pos x="18" y="291"/>
                  </a:cxn>
                  <a:cxn ang="0">
                    <a:pos x="24" y="281"/>
                  </a:cxn>
                  <a:cxn ang="0">
                    <a:pos x="31" y="269"/>
                  </a:cxn>
                  <a:cxn ang="0">
                    <a:pos x="45" y="249"/>
                  </a:cxn>
                  <a:cxn ang="0">
                    <a:pos x="60" y="229"/>
                  </a:cxn>
                  <a:cxn ang="0">
                    <a:pos x="78" y="210"/>
                  </a:cxn>
                  <a:cxn ang="0">
                    <a:pos x="95" y="192"/>
                  </a:cxn>
                  <a:cxn ang="0">
                    <a:pos x="129" y="156"/>
                  </a:cxn>
                  <a:cxn ang="0">
                    <a:pos x="129" y="156"/>
                  </a:cxn>
                  <a:cxn ang="0">
                    <a:pos x="157" y="123"/>
                  </a:cxn>
                  <a:cxn ang="0">
                    <a:pos x="171" y="106"/>
                  </a:cxn>
                  <a:cxn ang="0">
                    <a:pos x="184" y="89"/>
                  </a:cxn>
                  <a:cxn ang="0">
                    <a:pos x="184" y="89"/>
                  </a:cxn>
                  <a:cxn ang="0">
                    <a:pos x="199" y="69"/>
                  </a:cxn>
                  <a:cxn ang="0">
                    <a:pos x="213" y="48"/>
                  </a:cxn>
                  <a:cxn ang="0">
                    <a:pos x="229" y="28"/>
                  </a:cxn>
                  <a:cxn ang="0">
                    <a:pos x="236" y="17"/>
                  </a:cxn>
                  <a:cxn ang="0">
                    <a:pos x="245" y="8"/>
                  </a:cxn>
                  <a:cxn ang="0">
                    <a:pos x="245" y="8"/>
                  </a:cxn>
                  <a:cxn ang="0">
                    <a:pos x="246" y="6"/>
                  </a:cxn>
                  <a:cxn ang="0">
                    <a:pos x="246" y="5"/>
                  </a:cxn>
                  <a:cxn ang="0">
                    <a:pos x="245" y="3"/>
                  </a:cxn>
                  <a:cxn ang="0">
                    <a:pos x="244" y="1"/>
                  </a:cxn>
                  <a:cxn ang="0">
                    <a:pos x="243" y="1"/>
                  </a:cxn>
                  <a:cxn ang="0">
                    <a:pos x="241" y="0"/>
                  </a:cxn>
                  <a:cxn ang="0">
                    <a:pos x="240" y="0"/>
                  </a:cxn>
                  <a:cxn ang="0">
                    <a:pos x="238" y="1"/>
                  </a:cxn>
                  <a:cxn ang="0">
                    <a:pos x="238" y="1"/>
                  </a:cxn>
                </a:cxnLst>
                <a:rect l="0" t="0" r="r" b="b"/>
                <a:pathLst>
                  <a:path w="246" h="317">
                    <a:moveTo>
                      <a:pt x="238" y="1"/>
                    </a:moveTo>
                    <a:lnTo>
                      <a:pt x="238" y="1"/>
                    </a:lnTo>
                    <a:lnTo>
                      <a:pt x="224" y="17"/>
                    </a:lnTo>
                    <a:lnTo>
                      <a:pt x="210" y="35"/>
                    </a:lnTo>
                    <a:lnTo>
                      <a:pt x="198" y="52"/>
                    </a:lnTo>
                    <a:lnTo>
                      <a:pt x="185" y="71"/>
                    </a:lnTo>
                    <a:lnTo>
                      <a:pt x="185" y="71"/>
                    </a:lnTo>
                    <a:lnTo>
                      <a:pt x="177" y="83"/>
                    </a:lnTo>
                    <a:lnTo>
                      <a:pt x="169" y="95"/>
                    </a:lnTo>
                    <a:lnTo>
                      <a:pt x="150" y="117"/>
                    </a:lnTo>
                    <a:lnTo>
                      <a:pt x="111" y="161"/>
                    </a:lnTo>
                    <a:lnTo>
                      <a:pt x="111" y="161"/>
                    </a:lnTo>
                    <a:lnTo>
                      <a:pt x="79" y="196"/>
                    </a:lnTo>
                    <a:lnTo>
                      <a:pt x="64" y="213"/>
                    </a:lnTo>
                    <a:lnTo>
                      <a:pt x="48" y="231"/>
                    </a:lnTo>
                    <a:lnTo>
                      <a:pt x="34" y="250"/>
                    </a:lnTo>
                    <a:lnTo>
                      <a:pt x="20" y="269"/>
                    </a:lnTo>
                    <a:lnTo>
                      <a:pt x="14" y="280"/>
                    </a:lnTo>
                    <a:lnTo>
                      <a:pt x="9" y="290"/>
                    </a:lnTo>
                    <a:lnTo>
                      <a:pt x="4" y="300"/>
                    </a:lnTo>
                    <a:lnTo>
                      <a:pt x="0" y="312"/>
                    </a:lnTo>
                    <a:lnTo>
                      <a:pt x="0" y="312"/>
                    </a:lnTo>
                    <a:lnTo>
                      <a:pt x="0" y="314"/>
                    </a:lnTo>
                    <a:lnTo>
                      <a:pt x="1" y="315"/>
                    </a:lnTo>
                    <a:lnTo>
                      <a:pt x="2" y="317"/>
                    </a:lnTo>
                    <a:lnTo>
                      <a:pt x="3" y="317"/>
                    </a:lnTo>
                    <a:lnTo>
                      <a:pt x="5" y="317"/>
                    </a:lnTo>
                    <a:lnTo>
                      <a:pt x="7" y="317"/>
                    </a:lnTo>
                    <a:lnTo>
                      <a:pt x="8" y="316"/>
                    </a:lnTo>
                    <a:lnTo>
                      <a:pt x="9" y="314"/>
                    </a:lnTo>
                    <a:lnTo>
                      <a:pt x="9" y="314"/>
                    </a:lnTo>
                    <a:lnTo>
                      <a:pt x="13" y="302"/>
                    </a:lnTo>
                    <a:lnTo>
                      <a:pt x="18" y="291"/>
                    </a:lnTo>
                    <a:lnTo>
                      <a:pt x="24" y="281"/>
                    </a:lnTo>
                    <a:lnTo>
                      <a:pt x="31" y="269"/>
                    </a:lnTo>
                    <a:lnTo>
                      <a:pt x="45" y="249"/>
                    </a:lnTo>
                    <a:lnTo>
                      <a:pt x="60" y="229"/>
                    </a:lnTo>
                    <a:lnTo>
                      <a:pt x="78" y="210"/>
                    </a:lnTo>
                    <a:lnTo>
                      <a:pt x="95" y="192"/>
                    </a:lnTo>
                    <a:lnTo>
                      <a:pt x="129" y="156"/>
                    </a:lnTo>
                    <a:lnTo>
                      <a:pt x="129" y="156"/>
                    </a:lnTo>
                    <a:lnTo>
                      <a:pt x="157" y="123"/>
                    </a:lnTo>
                    <a:lnTo>
                      <a:pt x="171" y="106"/>
                    </a:lnTo>
                    <a:lnTo>
                      <a:pt x="184" y="89"/>
                    </a:lnTo>
                    <a:lnTo>
                      <a:pt x="184" y="89"/>
                    </a:lnTo>
                    <a:lnTo>
                      <a:pt x="199" y="69"/>
                    </a:lnTo>
                    <a:lnTo>
                      <a:pt x="213" y="48"/>
                    </a:lnTo>
                    <a:lnTo>
                      <a:pt x="229" y="28"/>
                    </a:lnTo>
                    <a:lnTo>
                      <a:pt x="236" y="17"/>
                    </a:lnTo>
                    <a:lnTo>
                      <a:pt x="245" y="8"/>
                    </a:lnTo>
                    <a:lnTo>
                      <a:pt x="245" y="8"/>
                    </a:lnTo>
                    <a:lnTo>
                      <a:pt x="246" y="6"/>
                    </a:lnTo>
                    <a:lnTo>
                      <a:pt x="246" y="5"/>
                    </a:lnTo>
                    <a:lnTo>
                      <a:pt x="245" y="3"/>
                    </a:lnTo>
                    <a:lnTo>
                      <a:pt x="244" y="1"/>
                    </a:lnTo>
                    <a:lnTo>
                      <a:pt x="243" y="1"/>
                    </a:lnTo>
                    <a:lnTo>
                      <a:pt x="241" y="0"/>
                    </a:lnTo>
                    <a:lnTo>
                      <a:pt x="240" y="0"/>
                    </a:lnTo>
                    <a:lnTo>
                      <a:pt x="238" y="1"/>
                    </a:lnTo>
                    <a:lnTo>
                      <a:pt x="238"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4" name="Freeform 768">
                <a:extLst>
                  <a:ext uri="{FF2B5EF4-FFF2-40B4-BE49-F238E27FC236}">
                    <a16:creationId xmlns:a16="http://schemas.microsoft.com/office/drawing/2014/main" id="{2B4C8A7C-2AA3-49E9-96CE-08129DFD0F60}"/>
                  </a:ext>
                </a:extLst>
              </p:cNvPr>
              <p:cNvSpPr/>
              <p:nvPr/>
            </p:nvSpPr>
            <p:spPr bwMode="auto">
              <a:xfrm>
                <a:off x="6392863" y="4586288"/>
                <a:ext cx="112713" cy="130175"/>
              </a:xfrm>
              <a:custGeom>
                <a:avLst/>
                <a:gdLst/>
                <a:ahLst/>
                <a:cxnLst>
                  <a:cxn ang="0">
                    <a:pos x="206" y="1"/>
                  </a:cxn>
                  <a:cxn ang="0">
                    <a:pos x="206" y="1"/>
                  </a:cxn>
                  <a:cxn ang="0">
                    <a:pos x="197" y="8"/>
                  </a:cxn>
                  <a:cxn ang="0">
                    <a:pos x="189" y="15"/>
                  </a:cxn>
                  <a:cxn ang="0">
                    <a:pos x="180" y="22"/>
                  </a:cxn>
                  <a:cxn ang="0">
                    <a:pos x="173" y="30"/>
                  </a:cxn>
                  <a:cxn ang="0">
                    <a:pos x="159" y="49"/>
                  </a:cxn>
                  <a:cxn ang="0">
                    <a:pos x="145" y="67"/>
                  </a:cxn>
                  <a:cxn ang="0">
                    <a:pos x="145" y="67"/>
                  </a:cxn>
                  <a:cxn ang="0">
                    <a:pos x="107" y="115"/>
                  </a:cxn>
                  <a:cxn ang="0">
                    <a:pos x="87" y="139"/>
                  </a:cxn>
                  <a:cxn ang="0">
                    <a:pos x="68" y="163"/>
                  </a:cxn>
                  <a:cxn ang="0">
                    <a:pos x="68" y="163"/>
                  </a:cxn>
                  <a:cxn ang="0">
                    <a:pos x="53" y="176"/>
                  </a:cxn>
                  <a:cxn ang="0">
                    <a:pos x="41" y="187"/>
                  </a:cxn>
                  <a:cxn ang="0">
                    <a:pos x="28" y="201"/>
                  </a:cxn>
                  <a:cxn ang="0">
                    <a:pos x="15" y="215"/>
                  </a:cxn>
                  <a:cxn ang="0">
                    <a:pos x="5" y="228"/>
                  </a:cxn>
                  <a:cxn ang="0">
                    <a:pos x="2" y="234"/>
                  </a:cxn>
                  <a:cxn ang="0">
                    <a:pos x="0" y="239"/>
                  </a:cxn>
                  <a:cxn ang="0">
                    <a:pos x="0" y="243"/>
                  </a:cxn>
                  <a:cxn ang="0">
                    <a:pos x="2" y="246"/>
                  </a:cxn>
                  <a:cxn ang="0">
                    <a:pos x="2" y="246"/>
                  </a:cxn>
                  <a:cxn ang="0">
                    <a:pos x="4" y="247"/>
                  </a:cxn>
                  <a:cxn ang="0">
                    <a:pos x="5" y="247"/>
                  </a:cxn>
                  <a:cxn ang="0">
                    <a:pos x="7" y="246"/>
                  </a:cxn>
                  <a:cxn ang="0">
                    <a:pos x="8" y="245"/>
                  </a:cxn>
                  <a:cxn ang="0">
                    <a:pos x="9" y="244"/>
                  </a:cxn>
                  <a:cxn ang="0">
                    <a:pos x="10" y="242"/>
                  </a:cxn>
                  <a:cxn ang="0">
                    <a:pos x="10" y="241"/>
                  </a:cxn>
                  <a:cxn ang="0">
                    <a:pos x="8" y="239"/>
                  </a:cxn>
                  <a:cxn ang="0">
                    <a:pos x="8" y="239"/>
                  </a:cxn>
                  <a:cxn ang="0">
                    <a:pos x="11" y="235"/>
                  </a:cxn>
                  <a:cxn ang="0">
                    <a:pos x="20" y="226"/>
                  </a:cxn>
                  <a:cxn ang="0">
                    <a:pos x="47" y="197"/>
                  </a:cxn>
                  <a:cxn ang="0">
                    <a:pos x="92" y="150"/>
                  </a:cxn>
                  <a:cxn ang="0">
                    <a:pos x="92" y="150"/>
                  </a:cxn>
                  <a:cxn ang="0">
                    <a:pos x="107" y="131"/>
                  </a:cxn>
                  <a:cxn ang="0">
                    <a:pos x="123" y="112"/>
                  </a:cxn>
                  <a:cxn ang="0">
                    <a:pos x="152" y="73"/>
                  </a:cxn>
                  <a:cxn ang="0">
                    <a:pos x="152" y="73"/>
                  </a:cxn>
                  <a:cxn ang="0">
                    <a:pos x="165" y="56"/>
                  </a:cxn>
                  <a:cxn ang="0">
                    <a:pos x="179" y="39"/>
                  </a:cxn>
                  <a:cxn ang="0">
                    <a:pos x="187" y="30"/>
                  </a:cxn>
                  <a:cxn ang="0">
                    <a:pos x="194" y="22"/>
                  </a:cxn>
                  <a:cxn ang="0">
                    <a:pos x="202" y="15"/>
                  </a:cxn>
                  <a:cxn ang="0">
                    <a:pos x="211" y="10"/>
                  </a:cxn>
                  <a:cxn ang="0">
                    <a:pos x="211" y="10"/>
                  </a:cxn>
                  <a:cxn ang="0">
                    <a:pos x="212" y="8"/>
                  </a:cxn>
                  <a:cxn ang="0">
                    <a:pos x="213" y="7"/>
                  </a:cxn>
                  <a:cxn ang="0">
                    <a:pos x="213" y="5"/>
                  </a:cxn>
                  <a:cxn ang="0">
                    <a:pos x="212" y="4"/>
                  </a:cxn>
                  <a:cxn ang="0">
                    <a:pos x="211" y="1"/>
                  </a:cxn>
                  <a:cxn ang="0">
                    <a:pos x="210" y="0"/>
                  </a:cxn>
                  <a:cxn ang="0">
                    <a:pos x="208" y="0"/>
                  </a:cxn>
                  <a:cxn ang="0">
                    <a:pos x="206" y="1"/>
                  </a:cxn>
                  <a:cxn ang="0">
                    <a:pos x="206" y="1"/>
                  </a:cxn>
                </a:cxnLst>
                <a:rect l="0" t="0" r="r" b="b"/>
                <a:pathLst>
                  <a:path w="213" h="247">
                    <a:moveTo>
                      <a:pt x="206" y="1"/>
                    </a:moveTo>
                    <a:lnTo>
                      <a:pt x="206" y="1"/>
                    </a:lnTo>
                    <a:lnTo>
                      <a:pt x="197" y="8"/>
                    </a:lnTo>
                    <a:lnTo>
                      <a:pt x="189" y="15"/>
                    </a:lnTo>
                    <a:lnTo>
                      <a:pt x="180" y="22"/>
                    </a:lnTo>
                    <a:lnTo>
                      <a:pt x="173" y="30"/>
                    </a:lnTo>
                    <a:lnTo>
                      <a:pt x="159" y="49"/>
                    </a:lnTo>
                    <a:lnTo>
                      <a:pt x="145" y="67"/>
                    </a:lnTo>
                    <a:lnTo>
                      <a:pt x="145" y="67"/>
                    </a:lnTo>
                    <a:lnTo>
                      <a:pt x="107" y="115"/>
                    </a:lnTo>
                    <a:lnTo>
                      <a:pt x="87" y="139"/>
                    </a:lnTo>
                    <a:lnTo>
                      <a:pt x="68" y="163"/>
                    </a:lnTo>
                    <a:lnTo>
                      <a:pt x="68" y="163"/>
                    </a:lnTo>
                    <a:lnTo>
                      <a:pt x="53" y="176"/>
                    </a:lnTo>
                    <a:lnTo>
                      <a:pt x="41" y="187"/>
                    </a:lnTo>
                    <a:lnTo>
                      <a:pt x="28" y="201"/>
                    </a:lnTo>
                    <a:lnTo>
                      <a:pt x="15" y="215"/>
                    </a:lnTo>
                    <a:lnTo>
                      <a:pt x="5" y="228"/>
                    </a:lnTo>
                    <a:lnTo>
                      <a:pt x="2" y="234"/>
                    </a:lnTo>
                    <a:lnTo>
                      <a:pt x="0" y="239"/>
                    </a:lnTo>
                    <a:lnTo>
                      <a:pt x="0" y="243"/>
                    </a:lnTo>
                    <a:lnTo>
                      <a:pt x="2" y="246"/>
                    </a:lnTo>
                    <a:lnTo>
                      <a:pt x="2" y="246"/>
                    </a:lnTo>
                    <a:lnTo>
                      <a:pt x="4" y="247"/>
                    </a:lnTo>
                    <a:lnTo>
                      <a:pt x="5" y="247"/>
                    </a:lnTo>
                    <a:lnTo>
                      <a:pt x="7" y="246"/>
                    </a:lnTo>
                    <a:lnTo>
                      <a:pt x="8" y="245"/>
                    </a:lnTo>
                    <a:lnTo>
                      <a:pt x="9" y="244"/>
                    </a:lnTo>
                    <a:lnTo>
                      <a:pt x="10" y="242"/>
                    </a:lnTo>
                    <a:lnTo>
                      <a:pt x="10" y="241"/>
                    </a:lnTo>
                    <a:lnTo>
                      <a:pt x="8" y="239"/>
                    </a:lnTo>
                    <a:lnTo>
                      <a:pt x="8" y="239"/>
                    </a:lnTo>
                    <a:lnTo>
                      <a:pt x="11" y="235"/>
                    </a:lnTo>
                    <a:lnTo>
                      <a:pt x="20" y="226"/>
                    </a:lnTo>
                    <a:lnTo>
                      <a:pt x="47" y="197"/>
                    </a:lnTo>
                    <a:lnTo>
                      <a:pt x="92" y="150"/>
                    </a:lnTo>
                    <a:lnTo>
                      <a:pt x="92" y="150"/>
                    </a:lnTo>
                    <a:lnTo>
                      <a:pt x="107" y="131"/>
                    </a:lnTo>
                    <a:lnTo>
                      <a:pt x="123" y="112"/>
                    </a:lnTo>
                    <a:lnTo>
                      <a:pt x="152" y="73"/>
                    </a:lnTo>
                    <a:lnTo>
                      <a:pt x="152" y="73"/>
                    </a:lnTo>
                    <a:lnTo>
                      <a:pt x="165" y="56"/>
                    </a:lnTo>
                    <a:lnTo>
                      <a:pt x="179" y="39"/>
                    </a:lnTo>
                    <a:lnTo>
                      <a:pt x="187" y="30"/>
                    </a:lnTo>
                    <a:lnTo>
                      <a:pt x="194" y="22"/>
                    </a:lnTo>
                    <a:lnTo>
                      <a:pt x="202" y="15"/>
                    </a:lnTo>
                    <a:lnTo>
                      <a:pt x="211" y="10"/>
                    </a:lnTo>
                    <a:lnTo>
                      <a:pt x="211" y="10"/>
                    </a:lnTo>
                    <a:lnTo>
                      <a:pt x="212" y="8"/>
                    </a:lnTo>
                    <a:lnTo>
                      <a:pt x="213" y="7"/>
                    </a:lnTo>
                    <a:lnTo>
                      <a:pt x="213" y="5"/>
                    </a:lnTo>
                    <a:lnTo>
                      <a:pt x="212" y="4"/>
                    </a:lnTo>
                    <a:lnTo>
                      <a:pt x="211" y="1"/>
                    </a:lnTo>
                    <a:lnTo>
                      <a:pt x="210" y="0"/>
                    </a:lnTo>
                    <a:lnTo>
                      <a:pt x="208" y="0"/>
                    </a:lnTo>
                    <a:lnTo>
                      <a:pt x="206" y="1"/>
                    </a:lnTo>
                    <a:lnTo>
                      <a:pt x="206"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5" name="Freeform 769">
                <a:extLst>
                  <a:ext uri="{FF2B5EF4-FFF2-40B4-BE49-F238E27FC236}">
                    <a16:creationId xmlns:a16="http://schemas.microsoft.com/office/drawing/2014/main" id="{E1787768-91D1-4DD3-BA9F-D01673D8A419}"/>
                  </a:ext>
                </a:extLst>
              </p:cNvPr>
              <p:cNvSpPr/>
              <p:nvPr/>
            </p:nvSpPr>
            <p:spPr bwMode="auto">
              <a:xfrm>
                <a:off x="6430963" y="4589463"/>
                <a:ext cx="117475" cy="133350"/>
              </a:xfrm>
              <a:custGeom>
                <a:avLst/>
                <a:gdLst/>
                <a:ahLst/>
                <a:cxnLst>
                  <a:cxn ang="0">
                    <a:pos x="215" y="2"/>
                  </a:cxn>
                  <a:cxn ang="0">
                    <a:pos x="215" y="2"/>
                  </a:cxn>
                  <a:cxn ang="0">
                    <a:pos x="202" y="18"/>
                  </a:cxn>
                  <a:cxn ang="0">
                    <a:pos x="189" y="34"/>
                  </a:cxn>
                  <a:cxn ang="0">
                    <a:pos x="175" y="49"/>
                  </a:cxn>
                  <a:cxn ang="0">
                    <a:pos x="162" y="65"/>
                  </a:cxn>
                  <a:cxn ang="0">
                    <a:pos x="134" y="95"/>
                  </a:cxn>
                  <a:cxn ang="0">
                    <a:pos x="106" y="124"/>
                  </a:cxn>
                  <a:cxn ang="0">
                    <a:pos x="106" y="124"/>
                  </a:cxn>
                  <a:cxn ang="0">
                    <a:pos x="54" y="183"/>
                  </a:cxn>
                  <a:cxn ang="0">
                    <a:pos x="2" y="242"/>
                  </a:cxn>
                  <a:cxn ang="0">
                    <a:pos x="2" y="242"/>
                  </a:cxn>
                  <a:cxn ang="0">
                    <a:pos x="1" y="244"/>
                  </a:cxn>
                  <a:cxn ang="0">
                    <a:pos x="0" y="246"/>
                  </a:cxn>
                  <a:cxn ang="0">
                    <a:pos x="1" y="248"/>
                  </a:cxn>
                  <a:cxn ang="0">
                    <a:pos x="2" y="250"/>
                  </a:cxn>
                  <a:cxn ang="0">
                    <a:pos x="3" y="251"/>
                  </a:cxn>
                  <a:cxn ang="0">
                    <a:pos x="5" y="251"/>
                  </a:cxn>
                  <a:cxn ang="0">
                    <a:pos x="7" y="251"/>
                  </a:cxn>
                  <a:cxn ang="0">
                    <a:pos x="8" y="250"/>
                  </a:cxn>
                  <a:cxn ang="0">
                    <a:pos x="13" y="244"/>
                  </a:cxn>
                  <a:cxn ang="0">
                    <a:pos x="13" y="244"/>
                  </a:cxn>
                  <a:cxn ang="0">
                    <a:pos x="14" y="242"/>
                  </a:cxn>
                  <a:cxn ang="0">
                    <a:pos x="14" y="242"/>
                  </a:cxn>
                  <a:cxn ang="0">
                    <a:pos x="66" y="183"/>
                  </a:cxn>
                  <a:cxn ang="0">
                    <a:pos x="119" y="125"/>
                  </a:cxn>
                  <a:cxn ang="0">
                    <a:pos x="119" y="125"/>
                  </a:cxn>
                  <a:cxn ang="0">
                    <a:pos x="146" y="96"/>
                  </a:cxn>
                  <a:cxn ang="0">
                    <a:pos x="172" y="67"/>
                  </a:cxn>
                  <a:cxn ang="0">
                    <a:pos x="198" y="38"/>
                  </a:cxn>
                  <a:cxn ang="0">
                    <a:pos x="211" y="22"/>
                  </a:cxn>
                  <a:cxn ang="0">
                    <a:pos x="222" y="7"/>
                  </a:cxn>
                  <a:cxn ang="0">
                    <a:pos x="222" y="7"/>
                  </a:cxn>
                  <a:cxn ang="0">
                    <a:pos x="223" y="5"/>
                  </a:cxn>
                  <a:cxn ang="0">
                    <a:pos x="223" y="3"/>
                  </a:cxn>
                  <a:cxn ang="0">
                    <a:pos x="222" y="2"/>
                  </a:cxn>
                  <a:cxn ang="0">
                    <a:pos x="221" y="1"/>
                  </a:cxn>
                  <a:cxn ang="0">
                    <a:pos x="219" y="0"/>
                  </a:cxn>
                  <a:cxn ang="0">
                    <a:pos x="218" y="0"/>
                  </a:cxn>
                  <a:cxn ang="0">
                    <a:pos x="216" y="1"/>
                  </a:cxn>
                  <a:cxn ang="0">
                    <a:pos x="215" y="2"/>
                  </a:cxn>
                  <a:cxn ang="0">
                    <a:pos x="215" y="2"/>
                  </a:cxn>
                </a:cxnLst>
                <a:rect l="0" t="0" r="r" b="b"/>
                <a:pathLst>
                  <a:path w="223" h="251">
                    <a:moveTo>
                      <a:pt x="215" y="2"/>
                    </a:moveTo>
                    <a:lnTo>
                      <a:pt x="215" y="2"/>
                    </a:lnTo>
                    <a:lnTo>
                      <a:pt x="202" y="18"/>
                    </a:lnTo>
                    <a:lnTo>
                      <a:pt x="189" y="34"/>
                    </a:lnTo>
                    <a:lnTo>
                      <a:pt x="175" y="49"/>
                    </a:lnTo>
                    <a:lnTo>
                      <a:pt x="162" y="65"/>
                    </a:lnTo>
                    <a:lnTo>
                      <a:pt x="134" y="95"/>
                    </a:lnTo>
                    <a:lnTo>
                      <a:pt x="106" y="124"/>
                    </a:lnTo>
                    <a:lnTo>
                      <a:pt x="106" y="124"/>
                    </a:lnTo>
                    <a:lnTo>
                      <a:pt x="54" y="183"/>
                    </a:lnTo>
                    <a:lnTo>
                      <a:pt x="2" y="242"/>
                    </a:lnTo>
                    <a:lnTo>
                      <a:pt x="2" y="242"/>
                    </a:lnTo>
                    <a:lnTo>
                      <a:pt x="1" y="244"/>
                    </a:lnTo>
                    <a:lnTo>
                      <a:pt x="0" y="246"/>
                    </a:lnTo>
                    <a:lnTo>
                      <a:pt x="1" y="248"/>
                    </a:lnTo>
                    <a:lnTo>
                      <a:pt x="2" y="250"/>
                    </a:lnTo>
                    <a:lnTo>
                      <a:pt x="3" y="251"/>
                    </a:lnTo>
                    <a:lnTo>
                      <a:pt x="5" y="251"/>
                    </a:lnTo>
                    <a:lnTo>
                      <a:pt x="7" y="251"/>
                    </a:lnTo>
                    <a:lnTo>
                      <a:pt x="8" y="250"/>
                    </a:lnTo>
                    <a:lnTo>
                      <a:pt x="13" y="244"/>
                    </a:lnTo>
                    <a:lnTo>
                      <a:pt x="13" y="244"/>
                    </a:lnTo>
                    <a:lnTo>
                      <a:pt x="14" y="242"/>
                    </a:lnTo>
                    <a:lnTo>
                      <a:pt x="14" y="242"/>
                    </a:lnTo>
                    <a:lnTo>
                      <a:pt x="66" y="183"/>
                    </a:lnTo>
                    <a:lnTo>
                      <a:pt x="119" y="125"/>
                    </a:lnTo>
                    <a:lnTo>
                      <a:pt x="119" y="125"/>
                    </a:lnTo>
                    <a:lnTo>
                      <a:pt x="146" y="96"/>
                    </a:lnTo>
                    <a:lnTo>
                      <a:pt x="172" y="67"/>
                    </a:lnTo>
                    <a:lnTo>
                      <a:pt x="198" y="38"/>
                    </a:lnTo>
                    <a:lnTo>
                      <a:pt x="211" y="22"/>
                    </a:lnTo>
                    <a:lnTo>
                      <a:pt x="222" y="7"/>
                    </a:lnTo>
                    <a:lnTo>
                      <a:pt x="222" y="7"/>
                    </a:lnTo>
                    <a:lnTo>
                      <a:pt x="223" y="5"/>
                    </a:lnTo>
                    <a:lnTo>
                      <a:pt x="223" y="3"/>
                    </a:lnTo>
                    <a:lnTo>
                      <a:pt x="222" y="2"/>
                    </a:lnTo>
                    <a:lnTo>
                      <a:pt x="221" y="1"/>
                    </a:lnTo>
                    <a:lnTo>
                      <a:pt x="219" y="0"/>
                    </a:lnTo>
                    <a:lnTo>
                      <a:pt x="218" y="0"/>
                    </a:lnTo>
                    <a:lnTo>
                      <a:pt x="216" y="1"/>
                    </a:lnTo>
                    <a:lnTo>
                      <a:pt x="215" y="2"/>
                    </a:lnTo>
                    <a:lnTo>
                      <a:pt x="215"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6" name="Freeform 770">
                <a:extLst>
                  <a:ext uri="{FF2B5EF4-FFF2-40B4-BE49-F238E27FC236}">
                    <a16:creationId xmlns:a16="http://schemas.microsoft.com/office/drawing/2014/main" id="{D8850DB3-D0A1-46A2-8934-FA494BFC2D39}"/>
                  </a:ext>
                </a:extLst>
              </p:cNvPr>
              <p:cNvSpPr/>
              <p:nvPr/>
            </p:nvSpPr>
            <p:spPr bwMode="auto">
              <a:xfrm>
                <a:off x="6457951" y="4619625"/>
                <a:ext cx="100013" cy="104775"/>
              </a:xfrm>
              <a:custGeom>
                <a:avLst/>
                <a:gdLst/>
                <a:ahLst/>
                <a:cxnLst>
                  <a:cxn ang="0">
                    <a:pos x="181" y="1"/>
                  </a:cxn>
                  <a:cxn ang="0">
                    <a:pos x="181" y="1"/>
                  </a:cxn>
                  <a:cxn ang="0">
                    <a:pos x="158" y="28"/>
                  </a:cxn>
                  <a:cxn ang="0">
                    <a:pos x="133" y="54"/>
                  </a:cxn>
                  <a:cxn ang="0">
                    <a:pos x="108" y="80"/>
                  </a:cxn>
                  <a:cxn ang="0">
                    <a:pos x="84" y="107"/>
                  </a:cxn>
                  <a:cxn ang="0">
                    <a:pos x="84" y="107"/>
                  </a:cxn>
                  <a:cxn ang="0">
                    <a:pos x="62" y="131"/>
                  </a:cxn>
                  <a:cxn ang="0">
                    <a:pos x="39" y="153"/>
                  </a:cxn>
                  <a:cxn ang="0">
                    <a:pos x="39" y="153"/>
                  </a:cxn>
                  <a:cxn ang="0">
                    <a:pos x="35" y="158"/>
                  </a:cxn>
                  <a:cxn ang="0">
                    <a:pos x="31" y="164"/>
                  </a:cxn>
                  <a:cxn ang="0">
                    <a:pos x="23" y="175"/>
                  </a:cxn>
                  <a:cxn ang="0">
                    <a:pos x="19" y="180"/>
                  </a:cxn>
                  <a:cxn ang="0">
                    <a:pos x="14" y="184"/>
                  </a:cxn>
                  <a:cxn ang="0">
                    <a:pos x="9" y="188"/>
                  </a:cxn>
                  <a:cxn ang="0">
                    <a:pos x="3" y="190"/>
                  </a:cxn>
                  <a:cxn ang="0">
                    <a:pos x="3" y="190"/>
                  </a:cxn>
                  <a:cxn ang="0">
                    <a:pos x="1" y="190"/>
                  </a:cxn>
                  <a:cxn ang="0">
                    <a:pos x="0" y="193"/>
                  </a:cxn>
                  <a:cxn ang="0">
                    <a:pos x="0" y="194"/>
                  </a:cxn>
                  <a:cxn ang="0">
                    <a:pos x="0" y="196"/>
                  </a:cxn>
                  <a:cxn ang="0">
                    <a:pos x="2" y="199"/>
                  </a:cxn>
                  <a:cxn ang="0">
                    <a:pos x="4" y="199"/>
                  </a:cxn>
                  <a:cxn ang="0">
                    <a:pos x="6" y="200"/>
                  </a:cxn>
                  <a:cxn ang="0">
                    <a:pos x="6" y="200"/>
                  </a:cxn>
                  <a:cxn ang="0">
                    <a:pos x="10" y="198"/>
                  </a:cxn>
                  <a:cxn ang="0">
                    <a:pos x="13" y="197"/>
                  </a:cxn>
                  <a:cxn ang="0">
                    <a:pos x="20" y="192"/>
                  </a:cxn>
                  <a:cxn ang="0">
                    <a:pos x="25" y="186"/>
                  </a:cxn>
                  <a:cxn ang="0">
                    <a:pos x="31" y="179"/>
                  </a:cxn>
                  <a:cxn ang="0">
                    <a:pos x="31" y="179"/>
                  </a:cxn>
                  <a:cxn ang="0">
                    <a:pos x="42" y="166"/>
                  </a:cxn>
                  <a:cxn ang="0">
                    <a:pos x="54" y="152"/>
                  </a:cxn>
                  <a:cxn ang="0">
                    <a:pos x="79" y="125"/>
                  </a:cxn>
                  <a:cxn ang="0">
                    <a:pos x="79" y="125"/>
                  </a:cxn>
                  <a:cxn ang="0">
                    <a:pos x="134" y="68"/>
                  </a:cxn>
                  <a:cxn ang="0">
                    <a:pos x="161" y="39"/>
                  </a:cxn>
                  <a:cxn ang="0">
                    <a:pos x="188" y="9"/>
                  </a:cxn>
                  <a:cxn ang="0">
                    <a:pos x="188" y="9"/>
                  </a:cxn>
                  <a:cxn ang="0">
                    <a:pos x="189" y="7"/>
                  </a:cxn>
                  <a:cxn ang="0">
                    <a:pos x="189" y="5"/>
                  </a:cxn>
                  <a:cxn ang="0">
                    <a:pos x="189" y="4"/>
                  </a:cxn>
                  <a:cxn ang="0">
                    <a:pos x="188" y="1"/>
                  </a:cxn>
                  <a:cxn ang="0">
                    <a:pos x="186" y="0"/>
                  </a:cxn>
                  <a:cxn ang="0">
                    <a:pos x="184" y="0"/>
                  </a:cxn>
                  <a:cxn ang="0">
                    <a:pos x="182" y="0"/>
                  </a:cxn>
                  <a:cxn ang="0">
                    <a:pos x="181" y="1"/>
                  </a:cxn>
                  <a:cxn ang="0">
                    <a:pos x="181" y="1"/>
                  </a:cxn>
                </a:cxnLst>
                <a:rect l="0" t="0" r="r" b="b"/>
                <a:pathLst>
                  <a:path w="189" h="200">
                    <a:moveTo>
                      <a:pt x="181" y="1"/>
                    </a:moveTo>
                    <a:lnTo>
                      <a:pt x="181" y="1"/>
                    </a:lnTo>
                    <a:lnTo>
                      <a:pt x="158" y="28"/>
                    </a:lnTo>
                    <a:lnTo>
                      <a:pt x="133" y="54"/>
                    </a:lnTo>
                    <a:lnTo>
                      <a:pt x="108" y="80"/>
                    </a:lnTo>
                    <a:lnTo>
                      <a:pt x="84" y="107"/>
                    </a:lnTo>
                    <a:lnTo>
                      <a:pt x="84" y="107"/>
                    </a:lnTo>
                    <a:lnTo>
                      <a:pt x="62" y="131"/>
                    </a:lnTo>
                    <a:lnTo>
                      <a:pt x="39" y="153"/>
                    </a:lnTo>
                    <a:lnTo>
                      <a:pt x="39" y="153"/>
                    </a:lnTo>
                    <a:lnTo>
                      <a:pt x="35" y="158"/>
                    </a:lnTo>
                    <a:lnTo>
                      <a:pt x="31" y="164"/>
                    </a:lnTo>
                    <a:lnTo>
                      <a:pt x="23" y="175"/>
                    </a:lnTo>
                    <a:lnTo>
                      <a:pt x="19" y="180"/>
                    </a:lnTo>
                    <a:lnTo>
                      <a:pt x="14" y="184"/>
                    </a:lnTo>
                    <a:lnTo>
                      <a:pt x="9" y="188"/>
                    </a:lnTo>
                    <a:lnTo>
                      <a:pt x="3" y="190"/>
                    </a:lnTo>
                    <a:lnTo>
                      <a:pt x="3" y="190"/>
                    </a:lnTo>
                    <a:lnTo>
                      <a:pt x="1" y="190"/>
                    </a:lnTo>
                    <a:lnTo>
                      <a:pt x="0" y="193"/>
                    </a:lnTo>
                    <a:lnTo>
                      <a:pt x="0" y="194"/>
                    </a:lnTo>
                    <a:lnTo>
                      <a:pt x="0" y="196"/>
                    </a:lnTo>
                    <a:lnTo>
                      <a:pt x="2" y="199"/>
                    </a:lnTo>
                    <a:lnTo>
                      <a:pt x="4" y="199"/>
                    </a:lnTo>
                    <a:lnTo>
                      <a:pt x="6" y="200"/>
                    </a:lnTo>
                    <a:lnTo>
                      <a:pt x="6" y="200"/>
                    </a:lnTo>
                    <a:lnTo>
                      <a:pt x="10" y="198"/>
                    </a:lnTo>
                    <a:lnTo>
                      <a:pt x="13" y="197"/>
                    </a:lnTo>
                    <a:lnTo>
                      <a:pt x="20" y="192"/>
                    </a:lnTo>
                    <a:lnTo>
                      <a:pt x="25" y="186"/>
                    </a:lnTo>
                    <a:lnTo>
                      <a:pt x="31" y="179"/>
                    </a:lnTo>
                    <a:lnTo>
                      <a:pt x="31" y="179"/>
                    </a:lnTo>
                    <a:lnTo>
                      <a:pt x="42" y="166"/>
                    </a:lnTo>
                    <a:lnTo>
                      <a:pt x="54" y="152"/>
                    </a:lnTo>
                    <a:lnTo>
                      <a:pt x="79" y="125"/>
                    </a:lnTo>
                    <a:lnTo>
                      <a:pt x="79" y="125"/>
                    </a:lnTo>
                    <a:lnTo>
                      <a:pt x="134" y="68"/>
                    </a:lnTo>
                    <a:lnTo>
                      <a:pt x="161" y="39"/>
                    </a:lnTo>
                    <a:lnTo>
                      <a:pt x="188" y="9"/>
                    </a:lnTo>
                    <a:lnTo>
                      <a:pt x="188" y="9"/>
                    </a:lnTo>
                    <a:lnTo>
                      <a:pt x="189" y="7"/>
                    </a:lnTo>
                    <a:lnTo>
                      <a:pt x="189" y="5"/>
                    </a:lnTo>
                    <a:lnTo>
                      <a:pt x="189" y="4"/>
                    </a:lnTo>
                    <a:lnTo>
                      <a:pt x="188" y="1"/>
                    </a:lnTo>
                    <a:lnTo>
                      <a:pt x="186" y="0"/>
                    </a:lnTo>
                    <a:lnTo>
                      <a:pt x="184" y="0"/>
                    </a:lnTo>
                    <a:lnTo>
                      <a:pt x="182" y="0"/>
                    </a:lnTo>
                    <a:lnTo>
                      <a:pt x="181" y="1"/>
                    </a:lnTo>
                    <a:lnTo>
                      <a:pt x="181"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7" name="Freeform 771">
                <a:extLst>
                  <a:ext uri="{FF2B5EF4-FFF2-40B4-BE49-F238E27FC236}">
                    <a16:creationId xmlns:a16="http://schemas.microsoft.com/office/drawing/2014/main" id="{38FF4E18-E302-43E9-946F-6489B72A809D}"/>
                  </a:ext>
                </a:extLst>
              </p:cNvPr>
              <p:cNvSpPr/>
              <p:nvPr/>
            </p:nvSpPr>
            <p:spPr bwMode="auto">
              <a:xfrm>
                <a:off x="6500813" y="4667250"/>
                <a:ext cx="42863" cy="49213"/>
              </a:xfrm>
              <a:custGeom>
                <a:avLst/>
                <a:gdLst/>
                <a:ahLst/>
                <a:cxnLst>
                  <a:cxn ang="0">
                    <a:pos x="71" y="2"/>
                  </a:cxn>
                  <a:cxn ang="0">
                    <a:pos x="71" y="2"/>
                  </a:cxn>
                  <a:cxn ang="0">
                    <a:pos x="65" y="13"/>
                  </a:cxn>
                  <a:cxn ang="0">
                    <a:pos x="57" y="22"/>
                  </a:cxn>
                  <a:cxn ang="0">
                    <a:pos x="49" y="31"/>
                  </a:cxn>
                  <a:cxn ang="0">
                    <a:pos x="41" y="41"/>
                  </a:cxn>
                  <a:cxn ang="0">
                    <a:pos x="41" y="41"/>
                  </a:cxn>
                  <a:cxn ang="0">
                    <a:pos x="22" y="64"/>
                  </a:cxn>
                  <a:cxn ang="0">
                    <a:pos x="1" y="87"/>
                  </a:cxn>
                  <a:cxn ang="0">
                    <a:pos x="1" y="87"/>
                  </a:cxn>
                  <a:cxn ang="0">
                    <a:pos x="0" y="89"/>
                  </a:cxn>
                  <a:cxn ang="0">
                    <a:pos x="0" y="90"/>
                  </a:cxn>
                  <a:cxn ang="0">
                    <a:pos x="0" y="92"/>
                  </a:cxn>
                  <a:cxn ang="0">
                    <a:pos x="1" y="93"/>
                  </a:cxn>
                  <a:cxn ang="0">
                    <a:pos x="3" y="94"/>
                  </a:cxn>
                  <a:cxn ang="0">
                    <a:pos x="4" y="95"/>
                  </a:cxn>
                  <a:cxn ang="0">
                    <a:pos x="6" y="95"/>
                  </a:cxn>
                  <a:cxn ang="0">
                    <a:pos x="8" y="94"/>
                  </a:cxn>
                  <a:cxn ang="0">
                    <a:pos x="8" y="94"/>
                  </a:cxn>
                  <a:cxn ang="0">
                    <a:pos x="26" y="75"/>
                  </a:cxn>
                  <a:cxn ang="0">
                    <a:pos x="41" y="55"/>
                  </a:cxn>
                  <a:cxn ang="0">
                    <a:pos x="41" y="55"/>
                  </a:cxn>
                  <a:cxn ang="0">
                    <a:pos x="52" y="44"/>
                  </a:cxn>
                  <a:cxn ang="0">
                    <a:pos x="62" y="31"/>
                  </a:cxn>
                  <a:cxn ang="0">
                    <a:pos x="71" y="20"/>
                  </a:cxn>
                  <a:cxn ang="0">
                    <a:pos x="80" y="8"/>
                  </a:cxn>
                  <a:cxn ang="0">
                    <a:pos x="80" y="8"/>
                  </a:cxn>
                  <a:cxn ang="0">
                    <a:pos x="81" y="5"/>
                  </a:cxn>
                  <a:cxn ang="0">
                    <a:pos x="81" y="3"/>
                  </a:cxn>
                  <a:cxn ang="0">
                    <a:pos x="80" y="2"/>
                  </a:cxn>
                  <a:cxn ang="0">
                    <a:pos x="79" y="1"/>
                  </a:cxn>
                  <a:cxn ang="0">
                    <a:pos x="77" y="0"/>
                  </a:cxn>
                  <a:cxn ang="0">
                    <a:pos x="75" y="0"/>
                  </a:cxn>
                  <a:cxn ang="0">
                    <a:pos x="73" y="1"/>
                  </a:cxn>
                  <a:cxn ang="0">
                    <a:pos x="71" y="2"/>
                  </a:cxn>
                  <a:cxn ang="0">
                    <a:pos x="71" y="2"/>
                  </a:cxn>
                </a:cxnLst>
                <a:rect l="0" t="0" r="r" b="b"/>
                <a:pathLst>
                  <a:path w="81" h="95">
                    <a:moveTo>
                      <a:pt x="71" y="2"/>
                    </a:moveTo>
                    <a:lnTo>
                      <a:pt x="71" y="2"/>
                    </a:lnTo>
                    <a:lnTo>
                      <a:pt x="65" y="13"/>
                    </a:lnTo>
                    <a:lnTo>
                      <a:pt x="57" y="22"/>
                    </a:lnTo>
                    <a:lnTo>
                      <a:pt x="49" y="31"/>
                    </a:lnTo>
                    <a:lnTo>
                      <a:pt x="41" y="41"/>
                    </a:lnTo>
                    <a:lnTo>
                      <a:pt x="41" y="41"/>
                    </a:lnTo>
                    <a:lnTo>
                      <a:pt x="22" y="64"/>
                    </a:lnTo>
                    <a:lnTo>
                      <a:pt x="1" y="87"/>
                    </a:lnTo>
                    <a:lnTo>
                      <a:pt x="1" y="87"/>
                    </a:lnTo>
                    <a:lnTo>
                      <a:pt x="0" y="89"/>
                    </a:lnTo>
                    <a:lnTo>
                      <a:pt x="0" y="90"/>
                    </a:lnTo>
                    <a:lnTo>
                      <a:pt x="0" y="92"/>
                    </a:lnTo>
                    <a:lnTo>
                      <a:pt x="1" y="93"/>
                    </a:lnTo>
                    <a:lnTo>
                      <a:pt x="3" y="94"/>
                    </a:lnTo>
                    <a:lnTo>
                      <a:pt x="4" y="95"/>
                    </a:lnTo>
                    <a:lnTo>
                      <a:pt x="6" y="95"/>
                    </a:lnTo>
                    <a:lnTo>
                      <a:pt x="8" y="94"/>
                    </a:lnTo>
                    <a:lnTo>
                      <a:pt x="8" y="94"/>
                    </a:lnTo>
                    <a:lnTo>
                      <a:pt x="26" y="75"/>
                    </a:lnTo>
                    <a:lnTo>
                      <a:pt x="41" y="55"/>
                    </a:lnTo>
                    <a:lnTo>
                      <a:pt x="41" y="55"/>
                    </a:lnTo>
                    <a:lnTo>
                      <a:pt x="52" y="44"/>
                    </a:lnTo>
                    <a:lnTo>
                      <a:pt x="62" y="31"/>
                    </a:lnTo>
                    <a:lnTo>
                      <a:pt x="71" y="20"/>
                    </a:lnTo>
                    <a:lnTo>
                      <a:pt x="80" y="8"/>
                    </a:lnTo>
                    <a:lnTo>
                      <a:pt x="80" y="8"/>
                    </a:lnTo>
                    <a:lnTo>
                      <a:pt x="81" y="5"/>
                    </a:lnTo>
                    <a:lnTo>
                      <a:pt x="81" y="3"/>
                    </a:lnTo>
                    <a:lnTo>
                      <a:pt x="80" y="2"/>
                    </a:lnTo>
                    <a:lnTo>
                      <a:pt x="79" y="1"/>
                    </a:lnTo>
                    <a:lnTo>
                      <a:pt x="77" y="0"/>
                    </a:lnTo>
                    <a:lnTo>
                      <a:pt x="75" y="0"/>
                    </a:lnTo>
                    <a:lnTo>
                      <a:pt x="73" y="1"/>
                    </a:lnTo>
                    <a:lnTo>
                      <a:pt x="71" y="2"/>
                    </a:lnTo>
                    <a:lnTo>
                      <a:pt x="71"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8" name="Freeform 772">
                <a:extLst>
                  <a:ext uri="{FF2B5EF4-FFF2-40B4-BE49-F238E27FC236}">
                    <a16:creationId xmlns:a16="http://schemas.microsoft.com/office/drawing/2014/main" id="{A76CDF6A-00C0-457E-8505-9593AFDFAB77}"/>
                  </a:ext>
                </a:extLst>
              </p:cNvPr>
              <p:cNvSpPr/>
              <p:nvPr/>
            </p:nvSpPr>
            <p:spPr bwMode="auto">
              <a:xfrm>
                <a:off x="6640513" y="4117975"/>
                <a:ext cx="47625" cy="61913"/>
              </a:xfrm>
              <a:custGeom>
                <a:avLst/>
                <a:gdLst/>
                <a:ahLst/>
                <a:cxnLst>
                  <a:cxn ang="0">
                    <a:pos x="83" y="2"/>
                  </a:cxn>
                  <a:cxn ang="0">
                    <a:pos x="83" y="2"/>
                  </a:cxn>
                  <a:cxn ang="0">
                    <a:pos x="72" y="15"/>
                  </a:cxn>
                  <a:cxn ang="0">
                    <a:pos x="61" y="28"/>
                  </a:cxn>
                  <a:cxn ang="0">
                    <a:pos x="42" y="56"/>
                  </a:cxn>
                  <a:cxn ang="0">
                    <a:pos x="22" y="84"/>
                  </a:cxn>
                  <a:cxn ang="0">
                    <a:pos x="12" y="97"/>
                  </a:cxn>
                  <a:cxn ang="0">
                    <a:pos x="1" y="110"/>
                  </a:cxn>
                  <a:cxn ang="0">
                    <a:pos x="1" y="110"/>
                  </a:cxn>
                  <a:cxn ang="0">
                    <a:pos x="0" y="111"/>
                  </a:cxn>
                  <a:cxn ang="0">
                    <a:pos x="0" y="113"/>
                  </a:cxn>
                  <a:cxn ang="0">
                    <a:pos x="0" y="115"/>
                  </a:cxn>
                  <a:cxn ang="0">
                    <a:pos x="1" y="116"/>
                  </a:cxn>
                  <a:cxn ang="0">
                    <a:pos x="3" y="117"/>
                  </a:cxn>
                  <a:cxn ang="0">
                    <a:pos x="4" y="118"/>
                  </a:cxn>
                  <a:cxn ang="0">
                    <a:pos x="6" y="117"/>
                  </a:cxn>
                  <a:cxn ang="0">
                    <a:pos x="8" y="116"/>
                  </a:cxn>
                  <a:cxn ang="0">
                    <a:pos x="8" y="116"/>
                  </a:cxn>
                  <a:cxn ang="0">
                    <a:pos x="19" y="103"/>
                  </a:cxn>
                  <a:cxn ang="0">
                    <a:pos x="29" y="90"/>
                  </a:cxn>
                  <a:cxn ang="0">
                    <a:pos x="48" y="62"/>
                  </a:cxn>
                  <a:cxn ang="0">
                    <a:pos x="68" y="34"/>
                  </a:cxn>
                  <a:cxn ang="0">
                    <a:pos x="78" y="22"/>
                  </a:cxn>
                  <a:cxn ang="0">
                    <a:pos x="89" y="8"/>
                  </a:cxn>
                  <a:cxn ang="0">
                    <a:pos x="89" y="8"/>
                  </a:cxn>
                  <a:cxn ang="0">
                    <a:pos x="90" y="7"/>
                  </a:cxn>
                  <a:cxn ang="0">
                    <a:pos x="91" y="5"/>
                  </a:cxn>
                  <a:cxn ang="0">
                    <a:pos x="90" y="3"/>
                  </a:cxn>
                  <a:cxn ang="0">
                    <a:pos x="89" y="2"/>
                  </a:cxn>
                  <a:cxn ang="0">
                    <a:pos x="88" y="1"/>
                  </a:cxn>
                  <a:cxn ang="0">
                    <a:pos x="86" y="0"/>
                  </a:cxn>
                  <a:cxn ang="0">
                    <a:pos x="84" y="1"/>
                  </a:cxn>
                  <a:cxn ang="0">
                    <a:pos x="83" y="2"/>
                  </a:cxn>
                  <a:cxn ang="0">
                    <a:pos x="83" y="2"/>
                  </a:cxn>
                </a:cxnLst>
                <a:rect l="0" t="0" r="r" b="b"/>
                <a:pathLst>
                  <a:path w="91" h="118">
                    <a:moveTo>
                      <a:pt x="83" y="2"/>
                    </a:moveTo>
                    <a:lnTo>
                      <a:pt x="83" y="2"/>
                    </a:lnTo>
                    <a:lnTo>
                      <a:pt x="72" y="15"/>
                    </a:lnTo>
                    <a:lnTo>
                      <a:pt x="61" y="28"/>
                    </a:lnTo>
                    <a:lnTo>
                      <a:pt x="42" y="56"/>
                    </a:lnTo>
                    <a:lnTo>
                      <a:pt x="22" y="84"/>
                    </a:lnTo>
                    <a:lnTo>
                      <a:pt x="12" y="97"/>
                    </a:lnTo>
                    <a:lnTo>
                      <a:pt x="1" y="110"/>
                    </a:lnTo>
                    <a:lnTo>
                      <a:pt x="1" y="110"/>
                    </a:lnTo>
                    <a:lnTo>
                      <a:pt x="0" y="111"/>
                    </a:lnTo>
                    <a:lnTo>
                      <a:pt x="0" y="113"/>
                    </a:lnTo>
                    <a:lnTo>
                      <a:pt x="0" y="115"/>
                    </a:lnTo>
                    <a:lnTo>
                      <a:pt x="1" y="116"/>
                    </a:lnTo>
                    <a:lnTo>
                      <a:pt x="3" y="117"/>
                    </a:lnTo>
                    <a:lnTo>
                      <a:pt x="4" y="118"/>
                    </a:lnTo>
                    <a:lnTo>
                      <a:pt x="6" y="117"/>
                    </a:lnTo>
                    <a:lnTo>
                      <a:pt x="8" y="116"/>
                    </a:lnTo>
                    <a:lnTo>
                      <a:pt x="8" y="116"/>
                    </a:lnTo>
                    <a:lnTo>
                      <a:pt x="19" y="103"/>
                    </a:lnTo>
                    <a:lnTo>
                      <a:pt x="29" y="90"/>
                    </a:lnTo>
                    <a:lnTo>
                      <a:pt x="48" y="62"/>
                    </a:lnTo>
                    <a:lnTo>
                      <a:pt x="68" y="34"/>
                    </a:lnTo>
                    <a:lnTo>
                      <a:pt x="78" y="22"/>
                    </a:lnTo>
                    <a:lnTo>
                      <a:pt x="89" y="8"/>
                    </a:lnTo>
                    <a:lnTo>
                      <a:pt x="89" y="8"/>
                    </a:lnTo>
                    <a:lnTo>
                      <a:pt x="90" y="7"/>
                    </a:lnTo>
                    <a:lnTo>
                      <a:pt x="91" y="5"/>
                    </a:lnTo>
                    <a:lnTo>
                      <a:pt x="90" y="3"/>
                    </a:lnTo>
                    <a:lnTo>
                      <a:pt x="89" y="2"/>
                    </a:lnTo>
                    <a:lnTo>
                      <a:pt x="88" y="1"/>
                    </a:lnTo>
                    <a:lnTo>
                      <a:pt x="86" y="0"/>
                    </a:lnTo>
                    <a:lnTo>
                      <a:pt x="84" y="1"/>
                    </a:lnTo>
                    <a:lnTo>
                      <a:pt x="83" y="2"/>
                    </a:lnTo>
                    <a:lnTo>
                      <a:pt x="83"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9" name="Freeform 773">
                <a:extLst>
                  <a:ext uri="{FF2B5EF4-FFF2-40B4-BE49-F238E27FC236}">
                    <a16:creationId xmlns:a16="http://schemas.microsoft.com/office/drawing/2014/main" id="{59321A13-435A-4607-B1CD-F74A532052D4}"/>
                  </a:ext>
                </a:extLst>
              </p:cNvPr>
              <p:cNvSpPr/>
              <p:nvPr/>
            </p:nvSpPr>
            <p:spPr bwMode="auto">
              <a:xfrm>
                <a:off x="6689726" y="4135438"/>
                <a:ext cx="44450" cy="55563"/>
              </a:xfrm>
              <a:custGeom>
                <a:avLst/>
                <a:gdLst/>
                <a:ahLst/>
                <a:cxnLst>
                  <a:cxn ang="0">
                    <a:pos x="76" y="2"/>
                  </a:cxn>
                  <a:cxn ang="0">
                    <a:pos x="76" y="2"/>
                  </a:cxn>
                  <a:cxn ang="0">
                    <a:pos x="68" y="16"/>
                  </a:cxn>
                  <a:cxn ang="0">
                    <a:pos x="59" y="28"/>
                  </a:cxn>
                  <a:cxn ang="0">
                    <a:pos x="50" y="39"/>
                  </a:cxn>
                  <a:cxn ang="0">
                    <a:pos x="41" y="52"/>
                  </a:cxn>
                  <a:cxn ang="0">
                    <a:pos x="20" y="74"/>
                  </a:cxn>
                  <a:cxn ang="0">
                    <a:pos x="1" y="96"/>
                  </a:cxn>
                  <a:cxn ang="0">
                    <a:pos x="1" y="96"/>
                  </a:cxn>
                  <a:cxn ang="0">
                    <a:pos x="0" y="98"/>
                  </a:cxn>
                  <a:cxn ang="0">
                    <a:pos x="0" y="100"/>
                  </a:cxn>
                  <a:cxn ang="0">
                    <a:pos x="1" y="104"/>
                  </a:cxn>
                  <a:cxn ang="0">
                    <a:pos x="3" y="105"/>
                  </a:cxn>
                  <a:cxn ang="0">
                    <a:pos x="4" y="105"/>
                  </a:cxn>
                  <a:cxn ang="0">
                    <a:pos x="6" y="105"/>
                  </a:cxn>
                  <a:cxn ang="0">
                    <a:pos x="7" y="104"/>
                  </a:cxn>
                  <a:cxn ang="0">
                    <a:pos x="7" y="104"/>
                  </a:cxn>
                  <a:cxn ang="0">
                    <a:pos x="27" y="80"/>
                  </a:cxn>
                  <a:cxn ang="0">
                    <a:pos x="48" y="57"/>
                  </a:cxn>
                  <a:cxn ang="0">
                    <a:pos x="58" y="46"/>
                  </a:cxn>
                  <a:cxn ang="0">
                    <a:pos x="68" y="33"/>
                  </a:cxn>
                  <a:cxn ang="0">
                    <a:pos x="76" y="21"/>
                  </a:cxn>
                  <a:cxn ang="0">
                    <a:pos x="84" y="7"/>
                  </a:cxn>
                  <a:cxn ang="0">
                    <a:pos x="84" y="7"/>
                  </a:cxn>
                  <a:cxn ang="0">
                    <a:pos x="84" y="5"/>
                  </a:cxn>
                  <a:cxn ang="0">
                    <a:pos x="84" y="3"/>
                  </a:cxn>
                  <a:cxn ang="0">
                    <a:pos x="83" y="2"/>
                  </a:cxn>
                  <a:cxn ang="0">
                    <a:pos x="82" y="1"/>
                  </a:cxn>
                  <a:cxn ang="0">
                    <a:pos x="80" y="0"/>
                  </a:cxn>
                  <a:cxn ang="0">
                    <a:pos x="78" y="0"/>
                  </a:cxn>
                  <a:cxn ang="0">
                    <a:pos x="77" y="1"/>
                  </a:cxn>
                  <a:cxn ang="0">
                    <a:pos x="76" y="2"/>
                  </a:cxn>
                  <a:cxn ang="0">
                    <a:pos x="76" y="2"/>
                  </a:cxn>
                </a:cxnLst>
                <a:rect l="0" t="0" r="r" b="b"/>
                <a:pathLst>
                  <a:path w="84" h="105">
                    <a:moveTo>
                      <a:pt x="76" y="2"/>
                    </a:moveTo>
                    <a:lnTo>
                      <a:pt x="76" y="2"/>
                    </a:lnTo>
                    <a:lnTo>
                      <a:pt x="68" y="16"/>
                    </a:lnTo>
                    <a:lnTo>
                      <a:pt x="59" y="28"/>
                    </a:lnTo>
                    <a:lnTo>
                      <a:pt x="50" y="39"/>
                    </a:lnTo>
                    <a:lnTo>
                      <a:pt x="41" y="52"/>
                    </a:lnTo>
                    <a:lnTo>
                      <a:pt x="20" y="74"/>
                    </a:lnTo>
                    <a:lnTo>
                      <a:pt x="1" y="96"/>
                    </a:lnTo>
                    <a:lnTo>
                      <a:pt x="1" y="96"/>
                    </a:lnTo>
                    <a:lnTo>
                      <a:pt x="0" y="98"/>
                    </a:lnTo>
                    <a:lnTo>
                      <a:pt x="0" y="100"/>
                    </a:lnTo>
                    <a:lnTo>
                      <a:pt x="1" y="104"/>
                    </a:lnTo>
                    <a:lnTo>
                      <a:pt x="3" y="105"/>
                    </a:lnTo>
                    <a:lnTo>
                      <a:pt x="4" y="105"/>
                    </a:lnTo>
                    <a:lnTo>
                      <a:pt x="6" y="105"/>
                    </a:lnTo>
                    <a:lnTo>
                      <a:pt x="7" y="104"/>
                    </a:lnTo>
                    <a:lnTo>
                      <a:pt x="7" y="104"/>
                    </a:lnTo>
                    <a:lnTo>
                      <a:pt x="27" y="80"/>
                    </a:lnTo>
                    <a:lnTo>
                      <a:pt x="48" y="57"/>
                    </a:lnTo>
                    <a:lnTo>
                      <a:pt x="58" y="46"/>
                    </a:lnTo>
                    <a:lnTo>
                      <a:pt x="68" y="33"/>
                    </a:lnTo>
                    <a:lnTo>
                      <a:pt x="76" y="21"/>
                    </a:lnTo>
                    <a:lnTo>
                      <a:pt x="84" y="7"/>
                    </a:lnTo>
                    <a:lnTo>
                      <a:pt x="84" y="7"/>
                    </a:lnTo>
                    <a:lnTo>
                      <a:pt x="84" y="5"/>
                    </a:lnTo>
                    <a:lnTo>
                      <a:pt x="84" y="3"/>
                    </a:lnTo>
                    <a:lnTo>
                      <a:pt x="83" y="2"/>
                    </a:lnTo>
                    <a:lnTo>
                      <a:pt x="82" y="1"/>
                    </a:lnTo>
                    <a:lnTo>
                      <a:pt x="80" y="0"/>
                    </a:lnTo>
                    <a:lnTo>
                      <a:pt x="78" y="0"/>
                    </a:lnTo>
                    <a:lnTo>
                      <a:pt x="77" y="1"/>
                    </a:lnTo>
                    <a:lnTo>
                      <a:pt x="76" y="2"/>
                    </a:lnTo>
                    <a:lnTo>
                      <a:pt x="76"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0" name="Freeform 774">
                <a:extLst>
                  <a:ext uri="{FF2B5EF4-FFF2-40B4-BE49-F238E27FC236}">
                    <a16:creationId xmlns:a16="http://schemas.microsoft.com/office/drawing/2014/main" id="{7DA79608-77C2-4476-A4D3-A70E67E02BAA}"/>
                  </a:ext>
                </a:extLst>
              </p:cNvPr>
              <p:cNvSpPr/>
              <p:nvPr/>
            </p:nvSpPr>
            <p:spPr bwMode="auto">
              <a:xfrm>
                <a:off x="6735763" y="4178300"/>
                <a:ext cx="34925" cy="38100"/>
              </a:xfrm>
              <a:custGeom>
                <a:avLst/>
                <a:gdLst/>
                <a:ahLst/>
                <a:cxnLst>
                  <a:cxn ang="0">
                    <a:pos x="58" y="2"/>
                  </a:cxn>
                  <a:cxn ang="0">
                    <a:pos x="58" y="2"/>
                  </a:cxn>
                  <a:cxn ang="0">
                    <a:pos x="53" y="11"/>
                  </a:cxn>
                  <a:cxn ang="0">
                    <a:pos x="48" y="21"/>
                  </a:cxn>
                  <a:cxn ang="0">
                    <a:pos x="41" y="29"/>
                  </a:cxn>
                  <a:cxn ang="0">
                    <a:pos x="33" y="36"/>
                  </a:cxn>
                  <a:cxn ang="0">
                    <a:pos x="18" y="49"/>
                  </a:cxn>
                  <a:cxn ang="0">
                    <a:pos x="2" y="64"/>
                  </a:cxn>
                  <a:cxn ang="0">
                    <a:pos x="2" y="64"/>
                  </a:cxn>
                  <a:cxn ang="0">
                    <a:pos x="1" y="66"/>
                  </a:cxn>
                  <a:cxn ang="0">
                    <a:pos x="0" y="67"/>
                  </a:cxn>
                  <a:cxn ang="0">
                    <a:pos x="1" y="69"/>
                  </a:cxn>
                  <a:cxn ang="0">
                    <a:pos x="2" y="70"/>
                  </a:cxn>
                  <a:cxn ang="0">
                    <a:pos x="3" y="71"/>
                  </a:cxn>
                  <a:cxn ang="0">
                    <a:pos x="5" y="72"/>
                  </a:cxn>
                  <a:cxn ang="0">
                    <a:pos x="7" y="72"/>
                  </a:cxn>
                  <a:cxn ang="0">
                    <a:pos x="9" y="71"/>
                  </a:cxn>
                  <a:cxn ang="0">
                    <a:pos x="9" y="71"/>
                  </a:cxn>
                  <a:cxn ang="0">
                    <a:pos x="25" y="56"/>
                  </a:cxn>
                  <a:cxn ang="0">
                    <a:pos x="41" y="41"/>
                  </a:cxn>
                  <a:cxn ang="0">
                    <a:pos x="49" y="34"/>
                  </a:cxn>
                  <a:cxn ang="0">
                    <a:pos x="55" y="26"/>
                  </a:cxn>
                  <a:cxn ang="0">
                    <a:pos x="61" y="16"/>
                  </a:cxn>
                  <a:cxn ang="0">
                    <a:pos x="66" y="6"/>
                  </a:cxn>
                  <a:cxn ang="0">
                    <a:pos x="66" y="6"/>
                  </a:cxn>
                  <a:cxn ang="0">
                    <a:pos x="66" y="5"/>
                  </a:cxn>
                  <a:cxn ang="0">
                    <a:pos x="66" y="3"/>
                  </a:cxn>
                  <a:cxn ang="0">
                    <a:pos x="64" y="0"/>
                  </a:cxn>
                  <a:cxn ang="0">
                    <a:pos x="62" y="0"/>
                  </a:cxn>
                  <a:cxn ang="0">
                    <a:pos x="61" y="0"/>
                  </a:cxn>
                  <a:cxn ang="0">
                    <a:pos x="59" y="0"/>
                  </a:cxn>
                  <a:cxn ang="0">
                    <a:pos x="58" y="2"/>
                  </a:cxn>
                  <a:cxn ang="0">
                    <a:pos x="58" y="2"/>
                  </a:cxn>
                </a:cxnLst>
                <a:rect l="0" t="0" r="r" b="b"/>
                <a:pathLst>
                  <a:path w="66" h="72">
                    <a:moveTo>
                      <a:pt x="58" y="2"/>
                    </a:moveTo>
                    <a:lnTo>
                      <a:pt x="58" y="2"/>
                    </a:lnTo>
                    <a:lnTo>
                      <a:pt x="53" y="11"/>
                    </a:lnTo>
                    <a:lnTo>
                      <a:pt x="48" y="21"/>
                    </a:lnTo>
                    <a:lnTo>
                      <a:pt x="41" y="29"/>
                    </a:lnTo>
                    <a:lnTo>
                      <a:pt x="33" y="36"/>
                    </a:lnTo>
                    <a:lnTo>
                      <a:pt x="18" y="49"/>
                    </a:lnTo>
                    <a:lnTo>
                      <a:pt x="2" y="64"/>
                    </a:lnTo>
                    <a:lnTo>
                      <a:pt x="2" y="64"/>
                    </a:lnTo>
                    <a:lnTo>
                      <a:pt x="1" y="66"/>
                    </a:lnTo>
                    <a:lnTo>
                      <a:pt x="0" y="67"/>
                    </a:lnTo>
                    <a:lnTo>
                      <a:pt x="1" y="69"/>
                    </a:lnTo>
                    <a:lnTo>
                      <a:pt x="2" y="70"/>
                    </a:lnTo>
                    <a:lnTo>
                      <a:pt x="3" y="71"/>
                    </a:lnTo>
                    <a:lnTo>
                      <a:pt x="5" y="72"/>
                    </a:lnTo>
                    <a:lnTo>
                      <a:pt x="7" y="72"/>
                    </a:lnTo>
                    <a:lnTo>
                      <a:pt x="9" y="71"/>
                    </a:lnTo>
                    <a:lnTo>
                      <a:pt x="9" y="71"/>
                    </a:lnTo>
                    <a:lnTo>
                      <a:pt x="25" y="56"/>
                    </a:lnTo>
                    <a:lnTo>
                      <a:pt x="41" y="41"/>
                    </a:lnTo>
                    <a:lnTo>
                      <a:pt x="49" y="34"/>
                    </a:lnTo>
                    <a:lnTo>
                      <a:pt x="55" y="26"/>
                    </a:lnTo>
                    <a:lnTo>
                      <a:pt x="61" y="16"/>
                    </a:lnTo>
                    <a:lnTo>
                      <a:pt x="66" y="6"/>
                    </a:lnTo>
                    <a:lnTo>
                      <a:pt x="66" y="6"/>
                    </a:lnTo>
                    <a:lnTo>
                      <a:pt x="66" y="5"/>
                    </a:lnTo>
                    <a:lnTo>
                      <a:pt x="66" y="3"/>
                    </a:lnTo>
                    <a:lnTo>
                      <a:pt x="64" y="0"/>
                    </a:lnTo>
                    <a:lnTo>
                      <a:pt x="62" y="0"/>
                    </a:lnTo>
                    <a:lnTo>
                      <a:pt x="61" y="0"/>
                    </a:lnTo>
                    <a:lnTo>
                      <a:pt x="59" y="0"/>
                    </a:lnTo>
                    <a:lnTo>
                      <a:pt x="58" y="2"/>
                    </a:lnTo>
                    <a:lnTo>
                      <a:pt x="58"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1" name="Freeform 775">
                <a:extLst>
                  <a:ext uri="{FF2B5EF4-FFF2-40B4-BE49-F238E27FC236}">
                    <a16:creationId xmlns:a16="http://schemas.microsoft.com/office/drawing/2014/main" id="{A271A398-1FDB-4E6F-8D2E-75C86657F07C}"/>
                  </a:ext>
                </a:extLst>
              </p:cNvPr>
              <p:cNvSpPr/>
              <p:nvPr/>
            </p:nvSpPr>
            <p:spPr bwMode="auto">
              <a:xfrm>
                <a:off x="6837363" y="4229100"/>
                <a:ext cx="34925" cy="28575"/>
              </a:xfrm>
              <a:custGeom>
                <a:avLst/>
                <a:gdLst/>
                <a:ahLst/>
                <a:cxnLst>
                  <a:cxn ang="0">
                    <a:pos x="58" y="1"/>
                  </a:cxn>
                  <a:cxn ang="0">
                    <a:pos x="58" y="1"/>
                  </a:cxn>
                  <a:cxn ang="0">
                    <a:pos x="55" y="3"/>
                  </a:cxn>
                  <a:cxn ang="0">
                    <a:pos x="51" y="6"/>
                  </a:cxn>
                  <a:cxn ang="0">
                    <a:pos x="47" y="8"/>
                  </a:cxn>
                  <a:cxn ang="0">
                    <a:pos x="43" y="10"/>
                  </a:cxn>
                  <a:cxn ang="0">
                    <a:pos x="43" y="10"/>
                  </a:cxn>
                  <a:cxn ang="0">
                    <a:pos x="33" y="17"/>
                  </a:cxn>
                  <a:cxn ang="0">
                    <a:pos x="25" y="25"/>
                  </a:cxn>
                  <a:cxn ang="0">
                    <a:pos x="25" y="25"/>
                  </a:cxn>
                  <a:cxn ang="0">
                    <a:pos x="12" y="34"/>
                  </a:cxn>
                  <a:cxn ang="0">
                    <a:pos x="6" y="39"/>
                  </a:cxn>
                  <a:cxn ang="0">
                    <a:pos x="1" y="46"/>
                  </a:cxn>
                  <a:cxn ang="0">
                    <a:pos x="1" y="46"/>
                  </a:cxn>
                  <a:cxn ang="0">
                    <a:pos x="0" y="47"/>
                  </a:cxn>
                  <a:cxn ang="0">
                    <a:pos x="0" y="49"/>
                  </a:cxn>
                  <a:cxn ang="0">
                    <a:pos x="1" y="52"/>
                  </a:cxn>
                  <a:cxn ang="0">
                    <a:pos x="2" y="53"/>
                  </a:cxn>
                  <a:cxn ang="0">
                    <a:pos x="5" y="53"/>
                  </a:cxn>
                  <a:cxn ang="0">
                    <a:pos x="7" y="53"/>
                  </a:cxn>
                  <a:cxn ang="0">
                    <a:pos x="8" y="53"/>
                  </a:cxn>
                  <a:cxn ang="0">
                    <a:pos x="9" y="50"/>
                  </a:cxn>
                  <a:cxn ang="0">
                    <a:pos x="9" y="50"/>
                  </a:cxn>
                  <a:cxn ang="0">
                    <a:pos x="14" y="44"/>
                  </a:cxn>
                  <a:cxn ang="0">
                    <a:pos x="21" y="38"/>
                  </a:cxn>
                  <a:cxn ang="0">
                    <a:pos x="34" y="29"/>
                  </a:cxn>
                  <a:cxn ang="0">
                    <a:pos x="34" y="29"/>
                  </a:cxn>
                  <a:cxn ang="0">
                    <a:pos x="46" y="20"/>
                  </a:cxn>
                  <a:cxn ang="0">
                    <a:pos x="46" y="20"/>
                  </a:cxn>
                  <a:cxn ang="0">
                    <a:pos x="51" y="16"/>
                  </a:cxn>
                  <a:cxn ang="0">
                    <a:pos x="56" y="13"/>
                  </a:cxn>
                  <a:cxn ang="0">
                    <a:pos x="60" y="10"/>
                  </a:cxn>
                  <a:cxn ang="0">
                    <a:pos x="65" y="7"/>
                  </a:cxn>
                  <a:cxn ang="0">
                    <a:pos x="65" y="7"/>
                  </a:cxn>
                  <a:cxn ang="0">
                    <a:pos x="66" y="6"/>
                  </a:cxn>
                  <a:cxn ang="0">
                    <a:pos x="66" y="4"/>
                  </a:cxn>
                  <a:cxn ang="0">
                    <a:pos x="66" y="2"/>
                  </a:cxn>
                  <a:cxn ang="0">
                    <a:pos x="65" y="1"/>
                  </a:cxn>
                  <a:cxn ang="0">
                    <a:pos x="62" y="0"/>
                  </a:cxn>
                  <a:cxn ang="0">
                    <a:pos x="60" y="0"/>
                  </a:cxn>
                  <a:cxn ang="0">
                    <a:pos x="58" y="1"/>
                  </a:cxn>
                  <a:cxn ang="0">
                    <a:pos x="58" y="1"/>
                  </a:cxn>
                </a:cxnLst>
                <a:rect l="0" t="0" r="r" b="b"/>
                <a:pathLst>
                  <a:path w="66" h="53">
                    <a:moveTo>
                      <a:pt x="58" y="1"/>
                    </a:moveTo>
                    <a:lnTo>
                      <a:pt x="58" y="1"/>
                    </a:lnTo>
                    <a:lnTo>
                      <a:pt x="55" y="3"/>
                    </a:lnTo>
                    <a:lnTo>
                      <a:pt x="51" y="6"/>
                    </a:lnTo>
                    <a:lnTo>
                      <a:pt x="47" y="8"/>
                    </a:lnTo>
                    <a:lnTo>
                      <a:pt x="43" y="10"/>
                    </a:lnTo>
                    <a:lnTo>
                      <a:pt x="43" y="10"/>
                    </a:lnTo>
                    <a:lnTo>
                      <a:pt x="33" y="17"/>
                    </a:lnTo>
                    <a:lnTo>
                      <a:pt x="25" y="25"/>
                    </a:lnTo>
                    <a:lnTo>
                      <a:pt x="25" y="25"/>
                    </a:lnTo>
                    <a:lnTo>
                      <a:pt x="12" y="34"/>
                    </a:lnTo>
                    <a:lnTo>
                      <a:pt x="6" y="39"/>
                    </a:lnTo>
                    <a:lnTo>
                      <a:pt x="1" y="46"/>
                    </a:lnTo>
                    <a:lnTo>
                      <a:pt x="1" y="46"/>
                    </a:lnTo>
                    <a:lnTo>
                      <a:pt x="0" y="47"/>
                    </a:lnTo>
                    <a:lnTo>
                      <a:pt x="0" y="49"/>
                    </a:lnTo>
                    <a:lnTo>
                      <a:pt x="1" y="52"/>
                    </a:lnTo>
                    <a:lnTo>
                      <a:pt x="2" y="53"/>
                    </a:lnTo>
                    <a:lnTo>
                      <a:pt x="5" y="53"/>
                    </a:lnTo>
                    <a:lnTo>
                      <a:pt x="7" y="53"/>
                    </a:lnTo>
                    <a:lnTo>
                      <a:pt x="8" y="53"/>
                    </a:lnTo>
                    <a:lnTo>
                      <a:pt x="9" y="50"/>
                    </a:lnTo>
                    <a:lnTo>
                      <a:pt x="9" y="50"/>
                    </a:lnTo>
                    <a:lnTo>
                      <a:pt x="14" y="44"/>
                    </a:lnTo>
                    <a:lnTo>
                      <a:pt x="21" y="38"/>
                    </a:lnTo>
                    <a:lnTo>
                      <a:pt x="34" y="29"/>
                    </a:lnTo>
                    <a:lnTo>
                      <a:pt x="34" y="29"/>
                    </a:lnTo>
                    <a:lnTo>
                      <a:pt x="46" y="20"/>
                    </a:lnTo>
                    <a:lnTo>
                      <a:pt x="46" y="20"/>
                    </a:lnTo>
                    <a:lnTo>
                      <a:pt x="51" y="16"/>
                    </a:lnTo>
                    <a:lnTo>
                      <a:pt x="56" y="13"/>
                    </a:lnTo>
                    <a:lnTo>
                      <a:pt x="60" y="10"/>
                    </a:lnTo>
                    <a:lnTo>
                      <a:pt x="65" y="7"/>
                    </a:lnTo>
                    <a:lnTo>
                      <a:pt x="65" y="7"/>
                    </a:lnTo>
                    <a:lnTo>
                      <a:pt x="66" y="6"/>
                    </a:lnTo>
                    <a:lnTo>
                      <a:pt x="66" y="4"/>
                    </a:lnTo>
                    <a:lnTo>
                      <a:pt x="66" y="2"/>
                    </a:lnTo>
                    <a:lnTo>
                      <a:pt x="65" y="1"/>
                    </a:lnTo>
                    <a:lnTo>
                      <a:pt x="62"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2" name="Freeform 776">
                <a:extLst>
                  <a:ext uri="{FF2B5EF4-FFF2-40B4-BE49-F238E27FC236}">
                    <a16:creationId xmlns:a16="http://schemas.microsoft.com/office/drawing/2014/main" id="{3789B596-A83F-4FF9-872C-51EBB8B037BF}"/>
                  </a:ext>
                </a:extLst>
              </p:cNvPr>
              <p:cNvSpPr/>
              <p:nvPr/>
            </p:nvSpPr>
            <p:spPr bwMode="auto">
              <a:xfrm>
                <a:off x="6877051" y="4262438"/>
                <a:ext cx="4763" cy="4763"/>
              </a:xfrm>
              <a:custGeom>
                <a:avLst/>
                <a:gdLst/>
                <a:ahLst/>
                <a:cxnLst>
                  <a:cxn ang="0">
                    <a:pos x="5" y="0"/>
                  </a:cxn>
                  <a:cxn ang="0">
                    <a:pos x="5" y="0"/>
                  </a:cxn>
                  <a:cxn ang="0">
                    <a:pos x="3" y="0"/>
                  </a:cxn>
                  <a:cxn ang="0">
                    <a:pos x="2" y="1"/>
                  </a:cxn>
                  <a:cxn ang="0">
                    <a:pos x="1" y="2"/>
                  </a:cxn>
                  <a:cxn ang="0">
                    <a:pos x="0" y="4"/>
                  </a:cxn>
                  <a:cxn ang="0">
                    <a:pos x="1" y="6"/>
                  </a:cxn>
                  <a:cxn ang="0">
                    <a:pos x="2" y="7"/>
                  </a:cxn>
                  <a:cxn ang="0">
                    <a:pos x="3" y="8"/>
                  </a:cxn>
                  <a:cxn ang="0">
                    <a:pos x="5" y="9"/>
                  </a:cxn>
                  <a:cxn ang="0">
                    <a:pos x="5" y="9"/>
                  </a:cxn>
                  <a:cxn ang="0">
                    <a:pos x="7" y="8"/>
                  </a:cxn>
                  <a:cxn ang="0">
                    <a:pos x="8" y="7"/>
                  </a:cxn>
                  <a:cxn ang="0">
                    <a:pos x="9" y="6"/>
                  </a:cxn>
                  <a:cxn ang="0">
                    <a:pos x="9" y="4"/>
                  </a:cxn>
                  <a:cxn ang="0">
                    <a:pos x="9" y="2"/>
                  </a:cxn>
                  <a:cxn ang="0">
                    <a:pos x="8" y="1"/>
                  </a:cxn>
                  <a:cxn ang="0">
                    <a:pos x="7" y="0"/>
                  </a:cxn>
                  <a:cxn ang="0">
                    <a:pos x="5" y="0"/>
                  </a:cxn>
                  <a:cxn ang="0">
                    <a:pos x="5" y="0"/>
                  </a:cxn>
                </a:cxnLst>
                <a:rect l="0" t="0" r="r" b="b"/>
                <a:pathLst>
                  <a:path w="9" h="9">
                    <a:moveTo>
                      <a:pt x="5" y="0"/>
                    </a:moveTo>
                    <a:lnTo>
                      <a:pt x="5" y="0"/>
                    </a:lnTo>
                    <a:lnTo>
                      <a:pt x="3" y="0"/>
                    </a:lnTo>
                    <a:lnTo>
                      <a:pt x="2" y="1"/>
                    </a:lnTo>
                    <a:lnTo>
                      <a:pt x="1" y="2"/>
                    </a:lnTo>
                    <a:lnTo>
                      <a:pt x="0" y="4"/>
                    </a:lnTo>
                    <a:lnTo>
                      <a:pt x="1" y="6"/>
                    </a:lnTo>
                    <a:lnTo>
                      <a:pt x="2" y="7"/>
                    </a:lnTo>
                    <a:lnTo>
                      <a:pt x="3" y="8"/>
                    </a:lnTo>
                    <a:lnTo>
                      <a:pt x="5" y="9"/>
                    </a:lnTo>
                    <a:lnTo>
                      <a:pt x="5" y="9"/>
                    </a:lnTo>
                    <a:lnTo>
                      <a:pt x="7" y="8"/>
                    </a:lnTo>
                    <a:lnTo>
                      <a:pt x="8" y="7"/>
                    </a:lnTo>
                    <a:lnTo>
                      <a:pt x="9" y="6"/>
                    </a:lnTo>
                    <a:lnTo>
                      <a:pt x="9" y="4"/>
                    </a:lnTo>
                    <a:lnTo>
                      <a:pt x="9" y="2"/>
                    </a:lnTo>
                    <a:lnTo>
                      <a:pt x="8" y="1"/>
                    </a:lnTo>
                    <a:lnTo>
                      <a:pt x="7" y="0"/>
                    </a:lnTo>
                    <a:lnTo>
                      <a:pt x="5" y="0"/>
                    </a:lnTo>
                    <a:lnTo>
                      <a:pt x="5"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3" name="Freeform 777">
                <a:extLst>
                  <a:ext uri="{FF2B5EF4-FFF2-40B4-BE49-F238E27FC236}">
                    <a16:creationId xmlns:a16="http://schemas.microsoft.com/office/drawing/2014/main" id="{3890BA4F-217A-4743-94EF-34470D51A52F}"/>
                  </a:ext>
                </a:extLst>
              </p:cNvPr>
              <p:cNvSpPr/>
              <p:nvPr/>
            </p:nvSpPr>
            <p:spPr bwMode="auto">
              <a:xfrm>
                <a:off x="6275388" y="4422775"/>
                <a:ext cx="38100" cy="47625"/>
              </a:xfrm>
              <a:custGeom>
                <a:avLst/>
                <a:gdLst/>
                <a:ahLst/>
                <a:cxnLst>
                  <a:cxn ang="0">
                    <a:pos x="64" y="2"/>
                  </a:cxn>
                  <a:cxn ang="0">
                    <a:pos x="64" y="2"/>
                  </a:cxn>
                  <a:cxn ang="0">
                    <a:pos x="45" y="20"/>
                  </a:cxn>
                  <a:cxn ang="0">
                    <a:pos x="27" y="40"/>
                  </a:cxn>
                  <a:cxn ang="0">
                    <a:pos x="20" y="50"/>
                  </a:cxn>
                  <a:cxn ang="0">
                    <a:pos x="12" y="62"/>
                  </a:cxn>
                  <a:cxn ang="0">
                    <a:pos x="6" y="73"/>
                  </a:cxn>
                  <a:cxn ang="0">
                    <a:pos x="0" y="84"/>
                  </a:cxn>
                  <a:cxn ang="0">
                    <a:pos x="0" y="84"/>
                  </a:cxn>
                  <a:cxn ang="0">
                    <a:pos x="0" y="86"/>
                  </a:cxn>
                  <a:cxn ang="0">
                    <a:pos x="0" y="88"/>
                  </a:cxn>
                  <a:cxn ang="0">
                    <a:pos x="3" y="91"/>
                  </a:cxn>
                  <a:cxn ang="0">
                    <a:pos x="4" y="91"/>
                  </a:cxn>
                  <a:cxn ang="0">
                    <a:pos x="6" y="91"/>
                  </a:cxn>
                  <a:cxn ang="0">
                    <a:pos x="7" y="90"/>
                  </a:cxn>
                  <a:cxn ang="0">
                    <a:pos x="8" y="89"/>
                  </a:cxn>
                  <a:cxn ang="0">
                    <a:pos x="8" y="89"/>
                  </a:cxn>
                  <a:cxn ang="0">
                    <a:pos x="14" y="77"/>
                  </a:cxn>
                  <a:cxn ang="0">
                    <a:pos x="20" y="67"/>
                  </a:cxn>
                  <a:cxn ang="0">
                    <a:pos x="27" y="55"/>
                  </a:cxn>
                  <a:cxn ang="0">
                    <a:pos x="36" y="46"/>
                  </a:cxn>
                  <a:cxn ang="0">
                    <a:pos x="52" y="26"/>
                  </a:cxn>
                  <a:cxn ang="0">
                    <a:pos x="71" y="8"/>
                  </a:cxn>
                  <a:cxn ang="0">
                    <a:pos x="71" y="8"/>
                  </a:cxn>
                  <a:cxn ang="0">
                    <a:pos x="72" y="7"/>
                  </a:cxn>
                  <a:cxn ang="0">
                    <a:pos x="72" y="5"/>
                  </a:cxn>
                  <a:cxn ang="0">
                    <a:pos x="72" y="3"/>
                  </a:cxn>
                  <a:cxn ang="0">
                    <a:pos x="71" y="2"/>
                  </a:cxn>
                  <a:cxn ang="0">
                    <a:pos x="69" y="1"/>
                  </a:cxn>
                  <a:cxn ang="0">
                    <a:pos x="68" y="0"/>
                  </a:cxn>
                  <a:cxn ang="0">
                    <a:pos x="66" y="1"/>
                  </a:cxn>
                  <a:cxn ang="0">
                    <a:pos x="64" y="2"/>
                  </a:cxn>
                  <a:cxn ang="0">
                    <a:pos x="64" y="2"/>
                  </a:cxn>
                </a:cxnLst>
                <a:rect l="0" t="0" r="r" b="b"/>
                <a:pathLst>
                  <a:path w="72" h="91">
                    <a:moveTo>
                      <a:pt x="64" y="2"/>
                    </a:moveTo>
                    <a:lnTo>
                      <a:pt x="64" y="2"/>
                    </a:lnTo>
                    <a:lnTo>
                      <a:pt x="45" y="20"/>
                    </a:lnTo>
                    <a:lnTo>
                      <a:pt x="27" y="40"/>
                    </a:lnTo>
                    <a:lnTo>
                      <a:pt x="20" y="50"/>
                    </a:lnTo>
                    <a:lnTo>
                      <a:pt x="12" y="62"/>
                    </a:lnTo>
                    <a:lnTo>
                      <a:pt x="6" y="73"/>
                    </a:lnTo>
                    <a:lnTo>
                      <a:pt x="0" y="84"/>
                    </a:lnTo>
                    <a:lnTo>
                      <a:pt x="0" y="84"/>
                    </a:lnTo>
                    <a:lnTo>
                      <a:pt x="0" y="86"/>
                    </a:lnTo>
                    <a:lnTo>
                      <a:pt x="0" y="88"/>
                    </a:lnTo>
                    <a:lnTo>
                      <a:pt x="3" y="91"/>
                    </a:lnTo>
                    <a:lnTo>
                      <a:pt x="4" y="91"/>
                    </a:lnTo>
                    <a:lnTo>
                      <a:pt x="6" y="91"/>
                    </a:lnTo>
                    <a:lnTo>
                      <a:pt x="7" y="90"/>
                    </a:lnTo>
                    <a:lnTo>
                      <a:pt x="8" y="89"/>
                    </a:lnTo>
                    <a:lnTo>
                      <a:pt x="8" y="89"/>
                    </a:lnTo>
                    <a:lnTo>
                      <a:pt x="14" y="77"/>
                    </a:lnTo>
                    <a:lnTo>
                      <a:pt x="20" y="67"/>
                    </a:lnTo>
                    <a:lnTo>
                      <a:pt x="27" y="55"/>
                    </a:lnTo>
                    <a:lnTo>
                      <a:pt x="36" y="46"/>
                    </a:lnTo>
                    <a:lnTo>
                      <a:pt x="52" y="26"/>
                    </a:lnTo>
                    <a:lnTo>
                      <a:pt x="71" y="8"/>
                    </a:lnTo>
                    <a:lnTo>
                      <a:pt x="71" y="8"/>
                    </a:lnTo>
                    <a:lnTo>
                      <a:pt x="72" y="7"/>
                    </a:lnTo>
                    <a:lnTo>
                      <a:pt x="72" y="5"/>
                    </a:lnTo>
                    <a:lnTo>
                      <a:pt x="72" y="3"/>
                    </a:lnTo>
                    <a:lnTo>
                      <a:pt x="71" y="2"/>
                    </a:lnTo>
                    <a:lnTo>
                      <a:pt x="69" y="1"/>
                    </a:lnTo>
                    <a:lnTo>
                      <a:pt x="68" y="0"/>
                    </a:lnTo>
                    <a:lnTo>
                      <a:pt x="66" y="1"/>
                    </a:lnTo>
                    <a:lnTo>
                      <a:pt x="64" y="2"/>
                    </a:lnTo>
                    <a:lnTo>
                      <a:pt x="64"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4" name="Freeform 778">
                <a:extLst>
                  <a:ext uri="{FF2B5EF4-FFF2-40B4-BE49-F238E27FC236}">
                    <a16:creationId xmlns:a16="http://schemas.microsoft.com/office/drawing/2014/main" id="{C624DCEC-BEE2-4310-B5FF-A9603F1BB96E}"/>
                  </a:ext>
                </a:extLst>
              </p:cNvPr>
              <p:cNvSpPr/>
              <p:nvPr/>
            </p:nvSpPr>
            <p:spPr bwMode="auto">
              <a:xfrm>
                <a:off x="6284913" y="4459288"/>
                <a:ext cx="31750" cy="38100"/>
              </a:xfrm>
              <a:custGeom>
                <a:avLst/>
                <a:gdLst/>
                <a:ahLst/>
                <a:cxnLst>
                  <a:cxn ang="0">
                    <a:pos x="52" y="2"/>
                  </a:cxn>
                  <a:cxn ang="0">
                    <a:pos x="52" y="2"/>
                  </a:cxn>
                  <a:cxn ang="0">
                    <a:pos x="40" y="18"/>
                  </a:cxn>
                  <a:cxn ang="0">
                    <a:pos x="28" y="34"/>
                  </a:cxn>
                  <a:cxn ang="0">
                    <a:pos x="16" y="49"/>
                  </a:cxn>
                  <a:cxn ang="0">
                    <a:pos x="1" y="64"/>
                  </a:cxn>
                  <a:cxn ang="0">
                    <a:pos x="1" y="64"/>
                  </a:cxn>
                  <a:cxn ang="0">
                    <a:pos x="0" y="66"/>
                  </a:cxn>
                  <a:cxn ang="0">
                    <a:pos x="0" y="68"/>
                  </a:cxn>
                  <a:cxn ang="0">
                    <a:pos x="1" y="69"/>
                  </a:cxn>
                  <a:cxn ang="0">
                    <a:pos x="2" y="71"/>
                  </a:cxn>
                  <a:cxn ang="0">
                    <a:pos x="3" y="72"/>
                  </a:cxn>
                  <a:cxn ang="0">
                    <a:pos x="5" y="72"/>
                  </a:cxn>
                  <a:cxn ang="0">
                    <a:pos x="6" y="72"/>
                  </a:cxn>
                  <a:cxn ang="0">
                    <a:pos x="8" y="71"/>
                  </a:cxn>
                  <a:cxn ang="0">
                    <a:pos x="8" y="71"/>
                  </a:cxn>
                  <a:cxn ang="0">
                    <a:pos x="22" y="56"/>
                  </a:cxn>
                  <a:cxn ang="0">
                    <a:pos x="35" y="40"/>
                  </a:cxn>
                  <a:cxn ang="0">
                    <a:pos x="48" y="24"/>
                  </a:cxn>
                  <a:cxn ang="0">
                    <a:pos x="60" y="7"/>
                  </a:cxn>
                  <a:cxn ang="0">
                    <a:pos x="60" y="7"/>
                  </a:cxn>
                  <a:cxn ang="0">
                    <a:pos x="60" y="5"/>
                  </a:cxn>
                  <a:cxn ang="0">
                    <a:pos x="60" y="3"/>
                  </a:cxn>
                  <a:cxn ang="0">
                    <a:pos x="59" y="2"/>
                  </a:cxn>
                  <a:cxn ang="0">
                    <a:pos x="58" y="1"/>
                  </a:cxn>
                  <a:cxn ang="0">
                    <a:pos x="56" y="0"/>
                  </a:cxn>
                  <a:cxn ang="0">
                    <a:pos x="55" y="0"/>
                  </a:cxn>
                  <a:cxn ang="0">
                    <a:pos x="53" y="1"/>
                  </a:cxn>
                  <a:cxn ang="0">
                    <a:pos x="52" y="2"/>
                  </a:cxn>
                  <a:cxn ang="0">
                    <a:pos x="52" y="2"/>
                  </a:cxn>
                </a:cxnLst>
                <a:rect l="0" t="0" r="r" b="b"/>
                <a:pathLst>
                  <a:path w="60" h="72">
                    <a:moveTo>
                      <a:pt x="52" y="2"/>
                    </a:moveTo>
                    <a:lnTo>
                      <a:pt x="52" y="2"/>
                    </a:lnTo>
                    <a:lnTo>
                      <a:pt x="40" y="18"/>
                    </a:lnTo>
                    <a:lnTo>
                      <a:pt x="28" y="34"/>
                    </a:lnTo>
                    <a:lnTo>
                      <a:pt x="16" y="49"/>
                    </a:lnTo>
                    <a:lnTo>
                      <a:pt x="1" y="64"/>
                    </a:lnTo>
                    <a:lnTo>
                      <a:pt x="1" y="64"/>
                    </a:lnTo>
                    <a:lnTo>
                      <a:pt x="0" y="66"/>
                    </a:lnTo>
                    <a:lnTo>
                      <a:pt x="0" y="68"/>
                    </a:lnTo>
                    <a:lnTo>
                      <a:pt x="1" y="69"/>
                    </a:lnTo>
                    <a:lnTo>
                      <a:pt x="2" y="71"/>
                    </a:lnTo>
                    <a:lnTo>
                      <a:pt x="3" y="72"/>
                    </a:lnTo>
                    <a:lnTo>
                      <a:pt x="5" y="72"/>
                    </a:lnTo>
                    <a:lnTo>
                      <a:pt x="6" y="72"/>
                    </a:lnTo>
                    <a:lnTo>
                      <a:pt x="8" y="71"/>
                    </a:lnTo>
                    <a:lnTo>
                      <a:pt x="8" y="71"/>
                    </a:lnTo>
                    <a:lnTo>
                      <a:pt x="22" y="56"/>
                    </a:lnTo>
                    <a:lnTo>
                      <a:pt x="35" y="40"/>
                    </a:lnTo>
                    <a:lnTo>
                      <a:pt x="48" y="24"/>
                    </a:lnTo>
                    <a:lnTo>
                      <a:pt x="60" y="7"/>
                    </a:lnTo>
                    <a:lnTo>
                      <a:pt x="60" y="7"/>
                    </a:lnTo>
                    <a:lnTo>
                      <a:pt x="60" y="5"/>
                    </a:lnTo>
                    <a:lnTo>
                      <a:pt x="60" y="3"/>
                    </a:lnTo>
                    <a:lnTo>
                      <a:pt x="59" y="2"/>
                    </a:lnTo>
                    <a:lnTo>
                      <a:pt x="58" y="1"/>
                    </a:lnTo>
                    <a:lnTo>
                      <a:pt x="56" y="0"/>
                    </a:lnTo>
                    <a:lnTo>
                      <a:pt x="55" y="0"/>
                    </a:lnTo>
                    <a:lnTo>
                      <a:pt x="53" y="1"/>
                    </a:lnTo>
                    <a:lnTo>
                      <a:pt x="52" y="2"/>
                    </a:lnTo>
                    <a:lnTo>
                      <a:pt x="52"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5" name="Freeform 779">
                <a:extLst>
                  <a:ext uri="{FF2B5EF4-FFF2-40B4-BE49-F238E27FC236}">
                    <a16:creationId xmlns:a16="http://schemas.microsoft.com/office/drawing/2014/main" id="{C2701862-8D7A-49D7-BEE3-88AE4958B3C0}"/>
                  </a:ext>
                </a:extLst>
              </p:cNvPr>
              <p:cNvSpPr/>
              <p:nvPr/>
            </p:nvSpPr>
            <p:spPr bwMode="auto">
              <a:xfrm>
                <a:off x="6546851" y="4402138"/>
                <a:ext cx="38100" cy="39688"/>
              </a:xfrm>
              <a:custGeom>
                <a:avLst/>
                <a:gdLst/>
                <a:ahLst/>
                <a:cxnLst>
                  <a:cxn ang="0">
                    <a:pos x="64" y="1"/>
                  </a:cxn>
                  <a:cxn ang="0">
                    <a:pos x="64" y="1"/>
                  </a:cxn>
                  <a:cxn ang="0">
                    <a:pos x="46" y="17"/>
                  </a:cxn>
                  <a:cxn ang="0">
                    <a:pos x="30" y="31"/>
                  </a:cxn>
                  <a:cxn ang="0">
                    <a:pos x="21" y="39"/>
                  </a:cxn>
                  <a:cxn ang="0">
                    <a:pos x="13" y="47"/>
                  </a:cxn>
                  <a:cxn ang="0">
                    <a:pos x="6" y="56"/>
                  </a:cxn>
                  <a:cxn ang="0">
                    <a:pos x="0" y="65"/>
                  </a:cxn>
                  <a:cxn ang="0">
                    <a:pos x="0" y="65"/>
                  </a:cxn>
                  <a:cxn ang="0">
                    <a:pos x="0" y="68"/>
                  </a:cxn>
                  <a:cxn ang="0">
                    <a:pos x="0" y="70"/>
                  </a:cxn>
                  <a:cxn ang="0">
                    <a:pos x="1" y="71"/>
                  </a:cxn>
                  <a:cxn ang="0">
                    <a:pos x="2" y="72"/>
                  </a:cxn>
                  <a:cxn ang="0">
                    <a:pos x="4" y="73"/>
                  </a:cxn>
                  <a:cxn ang="0">
                    <a:pos x="5" y="73"/>
                  </a:cxn>
                  <a:cxn ang="0">
                    <a:pos x="7" y="72"/>
                  </a:cxn>
                  <a:cxn ang="0">
                    <a:pos x="8" y="71"/>
                  </a:cxn>
                  <a:cxn ang="0">
                    <a:pos x="8" y="71"/>
                  </a:cxn>
                  <a:cxn ang="0">
                    <a:pos x="14" y="61"/>
                  </a:cxn>
                  <a:cxn ang="0">
                    <a:pos x="21" y="52"/>
                  </a:cxn>
                  <a:cxn ang="0">
                    <a:pos x="29" y="45"/>
                  </a:cxn>
                  <a:cxn ang="0">
                    <a:pos x="37" y="37"/>
                  </a:cxn>
                  <a:cxn ang="0">
                    <a:pos x="54" y="23"/>
                  </a:cxn>
                  <a:cxn ang="0">
                    <a:pos x="70" y="8"/>
                  </a:cxn>
                  <a:cxn ang="0">
                    <a:pos x="70" y="8"/>
                  </a:cxn>
                  <a:cxn ang="0">
                    <a:pos x="72" y="7"/>
                  </a:cxn>
                  <a:cxn ang="0">
                    <a:pos x="72" y="4"/>
                  </a:cxn>
                  <a:cxn ang="0">
                    <a:pos x="71" y="3"/>
                  </a:cxn>
                  <a:cxn ang="0">
                    <a:pos x="70" y="1"/>
                  </a:cxn>
                  <a:cxn ang="0">
                    <a:pos x="69" y="0"/>
                  </a:cxn>
                  <a:cxn ang="0">
                    <a:pos x="67" y="0"/>
                  </a:cxn>
                  <a:cxn ang="0">
                    <a:pos x="66" y="0"/>
                  </a:cxn>
                  <a:cxn ang="0">
                    <a:pos x="64" y="1"/>
                  </a:cxn>
                  <a:cxn ang="0">
                    <a:pos x="64" y="1"/>
                  </a:cxn>
                </a:cxnLst>
                <a:rect l="0" t="0" r="r" b="b"/>
                <a:pathLst>
                  <a:path w="72" h="73">
                    <a:moveTo>
                      <a:pt x="64" y="1"/>
                    </a:moveTo>
                    <a:lnTo>
                      <a:pt x="64" y="1"/>
                    </a:lnTo>
                    <a:lnTo>
                      <a:pt x="46" y="17"/>
                    </a:lnTo>
                    <a:lnTo>
                      <a:pt x="30" y="31"/>
                    </a:lnTo>
                    <a:lnTo>
                      <a:pt x="21" y="39"/>
                    </a:lnTo>
                    <a:lnTo>
                      <a:pt x="13" y="47"/>
                    </a:lnTo>
                    <a:lnTo>
                      <a:pt x="6" y="56"/>
                    </a:lnTo>
                    <a:lnTo>
                      <a:pt x="0" y="65"/>
                    </a:lnTo>
                    <a:lnTo>
                      <a:pt x="0" y="65"/>
                    </a:lnTo>
                    <a:lnTo>
                      <a:pt x="0" y="68"/>
                    </a:lnTo>
                    <a:lnTo>
                      <a:pt x="0" y="70"/>
                    </a:lnTo>
                    <a:lnTo>
                      <a:pt x="1" y="71"/>
                    </a:lnTo>
                    <a:lnTo>
                      <a:pt x="2" y="72"/>
                    </a:lnTo>
                    <a:lnTo>
                      <a:pt x="4" y="73"/>
                    </a:lnTo>
                    <a:lnTo>
                      <a:pt x="5" y="73"/>
                    </a:lnTo>
                    <a:lnTo>
                      <a:pt x="7" y="72"/>
                    </a:lnTo>
                    <a:lnTo>
                      <a:pt x="8" y="71"/>
                    </a:lnTo>
                    <a:lnTo>
                      <a:pt x="8" y="71"/>
                    </a:lnTo>
                    <a:lnTo>
                      <a:pt x="14" y="61"/>
                    </a:lnTo>
                    <a:lnTo>
                      <a:pt x="21" y="52"/>
                    </a:lnTo>
                    <a:lnTo>
                      <a:pt x="29" y="45"/>
                    </a:lnTo>
                    <a:lnTo>
                      <a:pt x="37" y="37"/>
                    </a:lnTo>
                    <a:lnTo>
                      <a:pt x="54" y="23"/>
                    </a:lnTo>
                    <a:lnTo>
                      <a:pt x="70" y="8"/>
                    </a:lnTo>
                    <a:lnTo>
                      <a:pt x="70" y="8"/>
                    </a:lnTo>
                    <a:lnTo>
                      <a:pt x="72" y="7"/>
                    </a:lnTo>
                    <a:lnTo>
                      <a:pt x="72" y="4"/>
                    </a:lnTo>
                    <a:lnTo>
                      <a:pt x="71" y="3"/>
                    </a:lnTo>
                    <a:lnTo>
                      <a:pt x="70" y="1"/>
                    </a:lnTo>
                    <a:lnTo>
                      <a:pt x="69" y="0"/>
                    </a:lnTo>
                    <a:lnTo>
                      <a:pt x="67" y="0"/>
                    </a:lnTo>
                    <a:lnTo>
                      <a:pt x="66" y="0"/>
                    </a:lnTo>
                    <a:lnTo>
                      <a:pt x="64" y="1"/>
                    </a:lnTo>
                    <a:lnTo>
                      <a:pt x="64" y="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6" name="Freeform 780">
                <a:extLst>
                  <a:ext uri="{FF2B5EF4-FFF2-40B4-BE49-F238E27FC236}">
                    <a16:creationId xmlns:a16="http://schemas.microsoft.com/office/drawing/2014/main" id="{E441EBE5-FCD0-4BD4-8D4B-D6A10C048784}"/>
                  </a:ext>
                </a:extLst>
              </p:cNvPr>
              <p:cNvSpPr/>
              <p:nvPr/>
            </p:nvSpPr>
            <p:spPr bwMode="auto">
              <a:xfrm>
                <a:off x="6550026" y="4440238"/>
                <a:ext cx="26988" cy="23813"/>
              </a:xfrm>
              <a:custGeom>
                <a:avLst/>
                <a:gdLst/>
                <a:ahLst/>
                <a:cxnLst>
                  <a:cxn ang="0">
                    <a:pos x="48" y="0"/>
                  </a:cxn>
                  <a:cxn ang="0">
                    <a:pos x="48" y="0"/>
                  </a:cxn>
                  <a:cxn ang="0">
                    <a:pos x="40" y="3"/>
                  </a:cxn>
                  <a:cxn ang="0">
                    <a:pos x="34" y="7"/>
                  </a:cxn>
                  <a:cxn ang="0">
                    <a:pos x="28" y="11"/>
                  </a:cxn>
                  <a:cxn ang="0">
                    <a:pos x="22" y="16"/>
                  </a:cxn>
                  <a:cxn ang="0">
                    <a:pos x="11" y="27"/>
                  </a:cxn>
                  <a:cxn ang="0">
                    <a:pos x="1" y="39"/>
                  </a:cxn>
                  <a:cxn ang="0">
                    <a:pos x="1" y="39"/>
                  </a:cxn>
                  <a:cxn ang="0">
                    <a:pos x="0" y="41"/>
                  </a:cxn>
                  <a:cxn ang="0">
                    <a:pos x="0" y="42"/>
                  </a:cxn>
                  <a:cxn ang="0">
                    <a:pos x="0" y="44"/>
                  </a:cxn>
                  <a:cxn ang="0">
                    <a:pos x="1" y="45"/>
                  </a:cxn>
                  <a:cxn ang="0">
                    <a:pos x="2" y="46"/>
                  </a:cxn>
                  <a:cxn ang="0">
                    <a:pos x="4" y="47"/>
                  </a:cxn>
                  <a:cxn ang="0">
                    <a:pos x="6" y="47"/>
                  </a:cxn>
                  <a:cxn ang="0">
                    <a:pos x="7" y="46"/>
                  </a:cxn>
                  <a:cxn ang="0">
                    <a:pos x="7" y="46"/>
                  </a:cxn>
                  <a:cxn ang="0">
                    <a:pos x="27" y="24"/>
                  </a:cxn>
                  <a:cxn ang="0">
                    <a:pos x="32" y="20"/>
                  </a:cxn>
                  <a:cxn ang="0">
                    <a:pos x="37" y="15"/>
                  </a:cxn>
                  <a:cxn ang="0">
                    <a:pos x="43" y="12"/>
                  </a:cxn>
                  <a:cxn ang="0">
                    <a:pos x="50" y="9"/>
                  </a:cxn>
                  <a:cxn ang="0">
                    <a:pos x="50" y="9"/>
                  </a:cxn>
                  <a:cxn ang="0">
                    <a:pos x="52" y="8"/>
                  </a:cxn>
                  <a:cxn ang="0">
                    <a:pos x="53" y="6"/>
                  </a:cxn>
                  <a:cxn ang="0">
                    <a:pos x="53" y="3"/>
                  </a:cxn>
                  <a:cxn ang="0">
                    <a:pos x="52" y="1"/>
                  </a:cxn>
                  <a:cxn ang="0">
                    <a:pos x="51" y="0"/>
                  </a:cxn>
                  <a:cxn ang="0">
                    <a:pos x="50" y="0"/>
                  </a:cxn>
                  <a:cxn ang="0">
                    <a:pos x="48" y="0"/>
                  </a:cxn>
                  <a:cxn ang="0">
                    <a:pos x="48" y="0"/>
                  </a:cxn>
                </a:cxnLst>
                <a:rect l="0" t="0" r="r" b="b"/>
                <a:pathLst>
                  <a:path w="53" h="47">
                    <a:moveTo>
                      <a:pt x="48" y="0"/>
                    </a:moveTo>
                    <a:lnTo>
                      <a:pt x="48" y="0"/>
                    </a:lnTo>
                    <a:lnTo>
                      <a:pt x="40" y="3"/>
                    </a:lnTo>
                    <a:lnTo>
                      <a:pt x="34" y="7"/>
                    </a:lnTo>
                    <a:lnTo>
                      <a:pt x="28" y="11"/>
                    </a:lnTo>
                    <a:lnTo>
                      <a:pt x="22" y="16"/>
                    </a:lnTo>
                    <a:lnTo>
                      <a:pt x="11" y="27"/>
                    </a:lnTo>
                    <a:lnTo>
                      <a:pt x="1" y="39"/>
                    </a:lnTo>
                    <a:lnTo>
                      <a:pt x="1" y="39"/>
                    </a:lnTo>
                    <a:lnTo>
                      <a:pt x="0" y="41"/>
                    </a:lnTo>
                    <a:lnTo>
                      <a:pt x="0" y="42"/>
                    </a:lnTo>
                    <a:lnTo>
                      <a:pt x="0" y="44"/>
                    </a:lnTo>
                    <a:lnTo>
                      <a:pt x="1" y="45"/>
                    </a:lnTo>
                    <a:lnTo>
                      <a:pt x="2" y="46"/>
                    </a:lnTo>
                    <a:lnTo>
                      <a:pt x="4" y="47"/>
                    </a:lnTo>
                    <a:lnTo>
                      <a:pt x="6" y="47"/>
                    </a:lnTo>
                    <a:lnTo>
                      <a:pt x="7" y="46"/>
                    </a:lnTo>
                    <a:lnTo>
                      <a:pt x="7" y="46"/>
                    </a:lnTo>
                    <a:lnTo>
                      <a:pt x="27" y="24"/>
                    </a:lnTo>
                    <a:lnTo>
                      <a:pt x="32" y="20"/>
                    </a:lnTo>
                    <a:lnTo>
                      <a:pt x="37" y="15"/>
                    </a:lnTo>
                    <a:lnTo>
                      <a:pt x="43" y="12"/>
                    </a:lnTo>
                    <a:lnTo>
                      <a:pt x="50" y="9"/>
                    </a:lnTo>
                    <a:lnTo>
                      <a:pt x="50" y="9"/>
                    </a:lnTo>
                    <a:lnTo>
                      <a:pt x="52" y="8"/>
                    </a:lnTo>
                    <a:lnTo>
                      <a:pt x="53" y="6"/>
                    </a:lnTo>
                    <a:lnTo>
                      <a:pt x="53" y="3"/>
                    </a:lnTo>
                    <a:lnTo>
                      <a:pt x="52" y="1"/>
                    </a:lnTo>
                    <a:lnTo>
                      <a:pt x="51" y="0"/>
                    </a:lnTo>
                    <a:lnTo>
                      <a:pt x="50" y="0"/>
                    </a:lnTo>
                    <a:lnTo>
                      <a:pt x="48" y="0"/>
                    </a:lnTo>
                    <a:lnTo>
                      <a:pt x="48"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7" name="Freeform 781">
                <a:extLst>
                  <a:ext uri="{FF2B5EF4-FFF2-40B4-BE49-F238E27FC236}">
                    <a16:creationId xmlns:a16="http://schemas.microsoft.com/office/drawing/2014/main" id="{D6D43729-992B-4ABD-B538-D26266148AF7}"/>
                  </a:ext>
                </a:extLst>
              </p:cNvPr>
              <p:cNvSpPr/>
              <p:nvPr/>
            </p:nvSpPr>
            <p:spPr bwMode="auto">
              <a:xfrm>
                <a:off x="6559551" y="4476750"/>
                <a:ext cx="7938" cy="14288"/>
              </a:xfrm>
              <a:custGeom>
                <a:avLst/>
                <a:gdLst/>
                <a:ahLst/>
                <a:cxnLst>
                  <a:cxn ang="0">
                    <a:pos x="6" y="5"/>
                  </a:cxn>
                  <a:cxn ang="0">
                    <a:pos x="6" y="5"/>
                  </a:cxn>
                  <a:cxn ang="0">
                    <a:pos x="5" y="10"/>
                  </a:cxn>
                  <a:cxn ang="0">
                    <a:pos x="3" y="14"/>
                  </a:cxn>
                  <a:cxn ang="0">
                    <a:pos x="1" y="18"/>
                  </a:cxn>
                  <a:cxn ang="0">
                    <a:pos x="0" y="24"/>
                  </a:cxn>
                  <a:cxn ang="0">
                    <a:pos x="0" y="24"/>
                  </a:cxn>
                  <a:cxn ang="0">
                    <a:pos x="0" y="26"/>
                  </a:cxn>
                  <a:cxn ang="0">
                    <a:pos x="1" y="28"/>
                  </a:cxn>
                  <a:cxn ang="0">
                    <a:pos x="3" y="28"/>
                  </a:cxn>
                  <a:cxn ang="0">
                    <a:pos x="4" y="29"/>
                  </a:cxn>
                  <a:cxn ang="0">
                    <a:pos x="6" y="28"/>
                  </a:cxn>
                  <a:cxn ang="0">
                    <a:pos x="7" y="28"/>
                  </a:cxn>
                  <a:cxn ang="0">
                    <a:pos x="9" y="26"/>
                  </a:cxn>
                  <a:cxn ang="0">
                    <a:pos x="9" y="24"/>
                  </a:cxn>
                  <a:cxn ang="0">
                    <a:pos x="9" y="24"/>
                  </a:cxn>
                  <a:cxn ang="0">
                    <a:pos x="10" y="19"/>
                  </a:cxn>
                  <a:cxn ang="0">
                    <a:pos x="12" y="14"/>
                  </a:cxn>
                  <a:cxn ang="0">
                    <a:pos x="14" y="10"/>
                  </a:cxn>
                  <a:cxn ang="0">
                    <a:pos x="15" y="5"/>
                  </a:cxn>
                  <a:cxn ang="0">
                    <a:pos x="15" y="5"/>
                  </a:cxn>
                  <a:cxn ang="0">
                    <a:pos x="15" y="3"/>
                  </a:cxn>
                  <a:cxn ang="0">
                    <a:pos x="14" y="2"/>
                  </a:cxn>
                  <a:cxn ang="0">
                    <a:pos x="13" y="1"/>
                  </a:cxn>
                  <a:cxn ang="0">
                    <a:pos x="11" y="0"/>
                  </a:cxn>
                  <a:cxn ang="0">
                    <a:pos x="9" y="1"/>
                  </a:cxn>
                  <a:cxn ang="0">
                    <a:pos x="8" y="2"/>
                  </a:cxn>
                  <a:cxn ang="0">
                    <a:pos x="7" y="3"/>
                  </a:cxn>
                  <a:cxn ang="0">
                    <a:pos x="6" y="5"/>
                  </a:cxn>
                  <a:cxn ang="0">
                    <a:pos x="6" y="5"/>
                  </a:cxn>
                </a:cxnLst>
                <a:rect l="0" t="0" r="r" b="b"/>
                <a:pathLst>
                  <a:path w="15" h="29">
                    <a:moveTo>
                      <a:pt x="6" y="5"/>
                    </a:moveTo>
                    <a:lnTo>
                      <a:pt x="6" y="5"/>
                    </a:lnTo>
                    <a:lnTo>
                      <a:pt x="5" y="10"/>
                    </a:lnTo>
                    <a:lnTo>
                      <a:pt x="3" y="14"/>
                    </a:lnTo>
                    <a:lnTo>
                      <a:pt x="1" y="18"/>
                    </a:lnTo>
                    <a:lnTo>
                      <a:pt x="0" y="24"/>
                    </a:lnTo>
                    <a:lnTo>
                      <a:pt x="0" y="24"/>
                    </a:lnTo>
                    <a:lnTo>
                      <a:pt x="0" y="26"/>
                    </a:lnTo>
                    <a:lnTo>
                      <a:pt x="1" y="28"/>
                    </a:lnTo>
                    <a:lnTo>
                      <a:pt x="3" y="28"/>
                    </a:lnTo>
                    <a:lnTo>
                      <a:pt x="4" y="29"/>
                    </a:lnTo>
                    <a:lnTo>
                      <a:pt x="6" y="28"/>
                    </a:lnTo>
                    <a:lnTo>
                      <a:pt x="7" y="28"/>
                    </a:lnTo>
                    <a:lnTo>
                      <a:pt x="9" y="26"/>
                    </a:lnTo>
                    <a:lnTo>
                      <a:pt x="9" y="24"/>
                    </a:lnTo>
                    <a:lnTo>
                      <a:pt x="9" y="24"/>
                    </a:lnTo>
                    <a:lnTo>
                      <a:pt x="10" y="19"/>
                    </a:lnTo>
                    <a:lnTo>
                      <a:pt x="12" y="14"/>
                    </a:lnTo>
                    <a:lnTo>
                      <a:pt x="14" y="10"/>
                    </a:lnTo>
                    <a:lnTo>
                      <a:pt x="15" y="5"/>
                    </a:lnTo>
                    <a:lnTo>
                      <a:pt x="15" y="5"/>
                    </a:lnTo>
                    <a:lnTo>
                      <a:pt x="15" y="3"/>
                    </a:lnTo>
                    <a:lnTo>
                      <a:pt x="14" y="2"/>
                    </a:lnTo>
                    <a:lnTo>
                      <a:pt x="13" y="1"/>
                    </a:lnTo>
                    <a:lnTo>
                      <a:pt x="11" y="0"/>
                    </a:lnTo>
                    <a:lnTo>
                      <a:pt x="9" y="1"/>
                    </a:lnTo>
                    <a:lnTo>
                      <a:pt x="8" y="2"/>
                    </a:lnTo>
                    <a:lnTo>
                      <a:pt x="7" y="3"/>
                    </a:lnTo>
                    <a:lnTo>
                      <a:pt x="6" y="5"/>
                    </a:lnTo>
                    <a:lnTo>
                      <a:pt x="6" y="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8" name="Freeform 782">
                <a:extLst>
                  <a:ext uri="{FF2B5EF4-FFF2-40B4-BE49-F238E27FC236}">
                    <a16:creationId xmlns:a16="http://schemas.microsoft.com/office/drawing/2014/main" id="{F4591520-6058-4059-AFB1-E7146B250CF3}"/>
                  </a:ext>
                </a:extLst>
              </p:cNvPr>
              <p:cNvSpPr/>
              <p:nvPr/>
            </p:nvSpPr>
            <p:spPr bwMode="auto">
              <a:xfrm>
                <a:off x="6877051" y="4425950"/>
                <a:ext cx="52388" cy="52388"/>
              </a:xfrm>
              <a:custGeom>
                <a:avLst/>
                <a:gdLst/>
                <a:ahLst/>
                <a:cxnLst>
                  <a:cxn ang="0">
                    <a:pos x="94" y="0"/>
                  </a:cxn>
                  <a:cxn ang="0">
                    <a:pos x="94" y="0"/>
                  </a:cxn>
                  <a:cxn ang="0">
                    <a:pos x="86" y="2"/>
                  </a:cxn>
                  <a:cxn ang="0">
                    <a:pos x="79" y="4"/>
                  </a:cxn>
                  <a:cxn ang="0">
                    <a:pos x="72" y="8"/>
                  </a:cxn>
                  <a:cxn ang="0">
                    <a:pos x="67" y="12"/>
                  </a:cxn>
                  <a:cxn ang="0">
                    <a:pos x="56" y="22"/>
                  </a:cxn>
                  <a:cxn ang="0">
                    <a:pos x="45" y="34"/>
                  </a:cxn>
                  <a:cxn ang="0">
                    <a:pos x="45" y="34"/>
                  </a:cxn>
                  <a:cxn ang="0">
                    <a:pos x="33" y="47"/>
                  </a:cxn>
                  <a:cxn ang="0">
                    <a:pos x="20" y="61"/>
                  </a:cxn>
                  <a:cxn ang="0">
                    <a:pos x="9" y="76"/>
                  </a:cxn>
                  <a:cxn ang="0">
                    <a:pos x="4" y="84"/>
                  </a:cxn>
                  <a:cxn ang="0">
                    <a:pos x="1" y="93"/>
                  </a:cxn>
                  <a:cxn ang="0">
                    <a:pos x="1" y="93"/>
                  </a:cxn>
                  <a:cxn ang="0">
                    <a:pos x="0" y="94"/>
                  </a:cxn>
                  <a:cxn ang="0">
                    <a:pos x="1" y="96"/>
                  </a:cxn>
                  <a:cxn ang="0">
                    <a:pos x="2" y="97"/>
                  </a:cxn>
                  <a:cxn ang="0">
                    <a:pos x="3" y="98"/>
                  </a:cxn>
                  <a:cxn ang="0">
                    <a:pos x="7" y="98"/>
                  </a:cxn>
                  <a:cxn ang="0">
                    <a:pos x="8" y="97"/>
                  </a:cxn>
                  <a:cxn ang="0">
                    <a:pos x="9" y="95"/>
                  </a:cxn>
                  <a:cxn ang="0">
                    <a:pos x="9" y="95"/>
                  </a:cxn>
                  <a:cxn ang="0">
                    <a:pos x="12" y="89"/>
                  </a:cxn>
                  <a:cxn ang="0">
                    <a:pos x="16" y="82"/>
                  </a:cxn>
                  <a:cxn ang="0">
                    <a:pos x="26" y="71"/>
                  </a:cxn>
                  <a:cxn ang="0">
                    <a:pos x="35" y="61"/>
                  </a:cxn>
                  <a:cxn ang="0">
                    <a:pos x="43" y="50"/>
                  </a:cxn>
                  <a:cxn ang="0">
                    <a:pos x="43" y="50"/>
                  </a:cxn>
                  <a:cxn ang="0">
                    <a:pos x="53" y="38"/>
                  </a:cxn>
                  <a:cxn ang="0">
                    <a:pos x="65" y="25"/>
                  </a:cxn>
                  <a:cxn ang="0">
                    <a:pos x="72" y="19"/>
                  </a:cxn>
                  <a:cxn ang="0">
                    <a:pos x="79" y="14"/>
                  </a:cxn>
                  <a:cxn ang="0">
                    <a:pos x="87" y="11"/>
                  </a:cxn>
                  <a:cxn ang="0">
                    <a:pos x="94" y="10"/>
                  </a:cxn>
                  <a:cxn ang="0">
                    <a:pos x="94" y="10"/>
                  </a:cxn>
                  <a:cxn ang="0">
                    <a:pos x="96" y="9"/>
                  </a:cxn>
                  <a:cxn ang="0">
                    <a:pos x="97" y="8"/>
                  </a:cxn>
                  <a:cxn ang="0">
                    <a:pos x="98" y="5"/>
                  </a:cxn>
                  <a:cxn ang="0">
                    <a:pos x="98" y="3"/>
                  </a:cxn>
                  <a:cxn ang="0">
                    <a:pos x="97" y="2"/>
                  </a:cxn>
                  <a:cxn ang="0">
                    <a:pos x="96" y="1"/>
                  </a:cxn>
                  <a:cxn ang="0">
                    <a:pos x="94" y="0"/>
                  </a:cxn>
                  <a:cxn ang="0">
                    <a:pos x="94" y="0"/>
                  </a:cxn>
                </a:cxnLst>
                <a:rect l="0" t="0" r="r" b="b"/>
                <a:pathLst>
                  <a:path w="98" h="98">
                    <a:moveTo>
                      <a:pt x="94" y="0"/>
                    </a:moveTo>
                    <a:lnTo>
                      <a:pt x="94" y="0"/>
                    </a:lnTo>
                    <a:lnTo>
                      <a:pt x="86" y="2"/>
                    </a:lnTo>
                    <a:lnTo>
                      <a:pt x="79" y="4"/>
                    </a:lnTo>
                    <a:lnTo>
                      <a:pt x="72" y="8"/>
                    </a:lnTo>
                    <a:lnTo>
                      <a:pt x="67" y="12"/>
                    </a:lnTo>
                    <a:lnTo>
                      <a:pt x="56" y="22"/>
                    </a:lnTo>
                    <a:lnTo>
                      <a:pt x="45" y="34"/>
                    </a:lnTo>
                    <a:lnTo>
                      <a:pt x="45" y="34"/>
                    </a:lnTo>
                    <a:lnTo>
                      <a:pt x="33" y="47"/>
                    </a:lnTo>
                    <a:lnTo>
                      <a:pt x="20" y="61"/>
                    </a:lnTo>
                    <a:lnTo>
                      <a:pt x="9" y="76"/>
                    </a:lnTo>
                    <a:lnTo>
                      <a:pt x="4" y="84"/>
                    </a:lnTo>
                    <a:lnTo>
                      <a:pt x="1" y="93"/>
                    </a:lnTo>
                    <a:lnTo>
                      <a:pt x="1" y="93"/>
                    </a:lnTo>
                    <a:lnTo>
                      <a:pt x="0" y="94"/>
                    </a:lnTo>
                    <a:lnTo>
                      <a:pt x="1" y="96"/>
                    </a:lnTo>
                    <a:lnTo>
                      <a:pt x="2" y="97"/>
                    </a:lnTo>
                    <a:lnTo>
                      <a:pt x="3" y="98"/>
                    </a:lnTo>
                    <a:lnTo>
                      <a:pt x="7" y="98"/>
                    </a:lnTo>
                    <a:lnTo>
                      <a:pt x="8" y="97"/>
                    </a:lnTo>
                    <a:lnTo>
                      <a:pt x="9" y="95"/>
                    </a:lnTo>
                    <a:lnTo>
                      <a:pt x="9" y="95"/>
                    </a:lnTo>
                    <a:lnTo>
                      <a:pt x="12" y="89"/>
                    </a:lnTo>
                    <a:lnTo>
                      <a:pt x="16" y="82"/>
                    </a:lnTo>
                    <a:lnTo>
                      <a:pt x="26" y="71"/>
                    </a:lnTo>
                    <a:lnTo>
                      <a:pt x="35" y="61"/>
                    </a:lnTo>
                    <a:lnTo>
                      <a:pt x="43" y="50"/>
                    </a:lnTo>
                    <a:lnTo>
                      <a:pt x="43" y="50"/>
                    </a:lnTo>
                    <a:lnTo>
                      <a:pt x="53" y="38"/>
                    </a:lnTo>
                    <a:lnTo>
                      <a:pt x="65" y="25"/>
                    </a:lnTo>
                    <a:lnTo>
                      <a:pt x="72" y="19"/>
                    </a:lnTo>
                    <a:lnTo>
                      <a:pt x="79" y="14"/>
                    </a:lnTo>
                    <a:lnTo>
                      <a:pt x="87" y="11"/>
                    </a:lnTo>
                    <a:lnTo>
                      <a:pt x="94" y="10"/>
                    </a:lnTo>
                    <a:lnTo>
                      <a:pt x="94" y="10"/>
                    </a:lnTo>
                    <a:lnTo>
                      <a:pt x="96" y="9"/>
                    </a:lnTo>
                    <a:lnTo>
                      <a:pt x="97" y="8"/>
                    </a:lnTo>
                    <a:lnTo>
                      <a:pt x="98" y="5"/>
                    </a:lnTo>
                    <a:lnTo>
                      <a:pt x="98" y="3"/>
                    </a:lnTo>
                    <a:lnTo>
                      <a:pt x="97" y="2"/>
                    </a:lnTo>
                    <a:lnTo>
                      <a:pt x="96" y="1"/>
                    </a:lnTo>
                    <a:lnTo>
                      <a:pt x="94" y="0"/>
                    </a:lnTo>
                    <a:lnTo>
                      <a:pt x="94"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9" name="Freeform 783">
                <a:extLst>
                  <a:ext uri="{FF2B5EF4-FFF2-40B4-BE49-F238E27FC236}">
                    <a16:creationId xmlns:a16="http://schemas.microsoft.com/office/drawing/2014/main" id="{27EBEEE1-17C7-4F00-A927-0DF94E7C0CB8}"/>
                  </a:ext>
                </a:extLst>
              </p:cNvPr>
              <p:cNvSpPr/>
              <p:nvPr/>
            </p:nvSpPr>
            <p:spPr bwMode="auto">
              <a:xfrm>
                <a:off x="6883401" y="4473575"/>
                <a:ext cx="39688" cy="47625"/>
              </a:xfrm>
              <a:custGeom>
                <a:avLst/>
                <a:gdLst/>
                <a:ahLst/>
                <a:cxnLst>
                  <a:cxn ang="0">
                    <a:pos x="63" y="2"/>
                  </a:cxn>
                  <a:cxn ang="0">
                    <a:pos x="63" y="2"/>
                  </a:cxn>
                  <a:cxn ang="0">
                    <a:pos x="50" y="23"/>
                  </a:cxn>
                  <a:cxn ang="0">
                    <a:pos x="34" y="45"/>
                  </a:cxn>
                  <a:cxn ang="0">
                    <a:pos x="19" y="65"/>
                  </a:cxn>
                  <a:cxn ang="0">
                    <a:pos x="1" y="83"/>
                  </a:cxn>
                  <a:cxn ang="0">
                    <a:pos x="1" y="83"/>
                  </a:cxn>
                  <a:cxn ang="0">
                    <a:pos x="0" y="85"/>
                  </a:cxn>
                  <a:cxn ang="0">
                    <a:pos x="0" y="86"/>
                  </a:cxn>
                  <a:cxn ang="0">
                    <a:pos x="0" y="88"/>
                  </a:cxn>
                  <a:cxn ang="0">
                    <a:pos x="1" y="89"/>
                  </a:cxn>
                  <a:cxn ang="0">
                    <a:pos x="2" y="90"/>
                  </a:cxn>
                  <a:cxn ang="0">
                    <a:pos x="4" y="92"/>
                  </a:cxn>
                  <a:cxn ang="0">
                    <a:pos x="6" y="92"/>
                  </a:cxn>
                  <a:cxn ang="0">
                    <a:pos x="7" y="90"/>
                  </a:cxn>
                  <a:cxn ang="0">
                    <a:pos x="7" y="90"/>
                  </a:cxn>
                  <a:cxn ang="0">
                    <a:pos x="26" y="71"/>
                  </a:cxn>
                  <a:cxn ang="0">
                    <a:pos x="43" y="50"/>
                  </a:cxn>
                  <a:cxn ang="0">
                    <a:pos x="58" y="30"/>
                  </a:cxn>
                  <a:cxn ang="0">
                    <a:pos x="71" y="7"/>
                  </a:cxn>
                  <a:cxn ang="0">
                    <a:pos x="71" y="7"/>
                  </a:cxn>
                  <a:cxn ang="0">
                    <a:pos x="73" y="5"/>
                  </a:cxn>
                  <a:cxn ang="0">
                    <a:pos x="73" y="3"/>
                  </a:cxn>
                  <a:cxn ang="0">
                    <a:pos x="71" y="2"/>
                  </a:cxn>
                  <a:cxn ang="0">
                    <a:pos x="70" y="1"/>
                  </a:cxn>
                  <a:cxn ang="0">
                    <a:pos x="68" y="0"/>
                  </a:cxn>
                  <a:cxn ang="0">
                    <a:pos x="66" y="0"/>
                  </a:cxn>
                  <a:cxn ang="0">
                    <a:pos x="65" y="1"/>
                  </a:cxn>
                  <a:cxn ang="0">
                    <a:pos x="63" y="2"/>
                  </a:cxn>
                  <a:cxn ang="0">
                    <a:pos x="63" y="2"/>
                  </a:cxn>
                </a:cxnLst>
                <a:rect l="0" t="0" r="r" b="b"/>
                <a:pathLst>
                  <a:path w="73" h="92">
                    <a:moveTo>
                      <a:pt x="63" y="2"/>
                    </a:moveTo>
                    <a:lnTo>
                      <a:pt x="63" y="2"/>
                    </a:lnTo>
                    <a:lnTo>
                      <a:pt x="50" y="23"/>
                    </a:lnTo>
                    <a:lnTo>
                      <a:pt x="34" y="45"/>
                    </a:lnTo>
                    <a:lnTo>
                      <a:pt x="19" y="65"/>
                    </a:lnTo>
                    <a:lnTo>
                      <a:pt x="1" y="83"/>
                    </a:lnTo>
                    <a:lnTo>
                      <a:pt x="1" y="83"/>
                    </a:lnTo>
                    <a:lnTo>
                      <a:pt x="0" y="85"/>
                    </a:lnTo>
                    <a:lnTo>
                      <a:pt x="0" y="86"/>
                    </a:lnTo>
                    <a:lnTo>
                      <a:pt x="0" y="88"/>
                    </a:lnTo>
                    <a:lnTo>
                      <a:pt x="1" y="89"/>
                    </a:lnTo>
                    <a:lnTo>
                      <a:pt x="2" y="90"/>
                    </a:lnTo>
                    <a:lnTo>
                      <a:pt x="4" y="92"/>
                    </a:lnTo>
                    <a:lnTo>
                      <a:pt x="6" y="92"/>
                    </a:lnTo>
                    <a:lnTo>
                      <a:pt x="7" y="90"/>
                    </a:lnTo>
                    <a:lnTo>
                      <a:pt x="7" y="90"/>
                    </a:lnTo>
                    <a:lnTo>
                      <a:pt x="26" y="71"/>
                    </a:lnTo>
                    <a:lnTo>
                      <a:pt x="43" y="50"/>
                    </a:lnTo>
                    <a:lnTo>
                      <a:pt x="58" y="30"/>
                    </a:lnTo>
                    <a:lnTo>
                      <a:pt x="71" y="7"/>
                    </a:lnTo>
                    <a:lnTo>
                      <a:pt x="71" y="7"/>
                    </a:lnTo>
                    <a:lnTo>
                      <a:pt x="73" y="5"/>
                    </a:lnTo>
                    <a:lnTo>
                      <a:pt x="73" y="3"/>
                    </a:lnTo>
                    <a:lnTo>
                      <a:pt x="71" y="2"/>
                    </a:lnTo>
                    <a:lnTo>
                      <a:pt x="70" y="1"/>
                    </a:lnTo>
                    <a:lnTo>
                      <a:pt x="68" y="0"/>
                    </a:lnTo>
                    <a:lnTo>
                      <a:pt x="66"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0" name="Freeform 784">
                <a:extLst>
                  <a:ext uri="{FF2B5EF4-FFF2-40B4-BE49-F238E27FC236}">
                    <a16:creationId xmlns:a16="http://schemas.microsoft.com/office/drawing/2014/main" id="{8B1BA911-9328-4453-A716-86DCDDA65D8C}"/>
                  </a:ext>
                </a:extLst>
              </p:cNvPr>
              <p:cNvSpPr/>
              <p:nvPr/>
            </p:nvSpPr>
            <p:spPr bwMode="auto">
              <a:xfrm>
                <a:off x="6235701" y="4092575"/>
                <a:ext cx="715963" cy="90488"/>
              </a:xfrm>
              <a:custGeom>
                <a:avLst/>
                <a:gdLst/>
                <a:ahLst/>
                <a:cxnLst>
                  <a:cxn ang="0">
                    <a:pos x="13" y="170"/>
                  </a:cxn>
                  <a:cxn ang="0">
                    <a:pos x="3" y="162"/>
                  </a:cxn>
                  <a:cxn ang="0">
                    <a:pos x="0" y="149"/>
                  </a:cxn>
                  <a:cxn ang="0">
                    <a:pos x="14" y="80"/>
                  </a:cxn>
                  <a:cxn ang="0">
                    <a:pos x="33" y="49"/>
                  </a:cxn>
                  <a:cxn ang="0">
                    <a:pos x="61" y="28"/>
                  </a:cxn>
                  <a:cxn ang="0">
                    <a:pos x="130" y="7"/>
                  </a:cxn>
                  <a:cxn ang="0">
                    <a:pos x="250" y="1"/>
                  </a:cxn>
                  <a:cxn ang="0">
                    <a:pos x="319" y="0"/>
                  </a:cxn>
                  <a:cxn ang="0">
                    <a:pos x="376" y="3"/>
                  </a:cxn>
                  <a:cxn ang="0">
                    <a:pos x="443" y="9"/>
                  </a:cxn>
                  <a:cxn ang="0">
                    <a:pos x="500" y="7"/>
                  </a:cxn>
                  <a:cxn ang="0">
                    <a:pos x="609" y="6"/>
                  </a:cxn>
                  <a:cxn ang="0">
                    <a:pos x="829" y="10"/>
                  </a:cxn>
                  <a:cxn ang="0">
                    <a:pos x="990" y="13"/>
                  </a:cxn>
                  <a:cxn ang="0">
                    <a:pos x="1131" y="18"/>
                  </a:cxn>
                  <a:cxn ang="0">
                    <a:pos x="1195" y="19"/>
                  </a:cxn>
                  <a:cxn ang="0">
                    <a:pos x="1235" y="20"/>
                  </a:cxn>
                  <a:cxn ang="0">
                    <a:pos x="1261" y="29"/>
                  </a:cxn>
                  <a:cxn ang="0">
                    <a:pos x="1287" y="34"/>
                  </a:cxn>
                  <a:cxn ang="0">
                    <a:pos x="1306" y="46"/>
                  </a:cxn>
                  <a:cxn ang="0">
                    <a:pos x="1332" y="68"/>
                  </a:cxn>
                  <a:cxn ang="0">
                    <a:pos x="1344" y="84"/>
                  </a:cxn>
                  <a:cxn ang="0">
                    <a:pos x="1348" y="127"/>
                  </a:cxn>
                  <a:cxn ang="0">
                    <a:pos x="1351" y="136"/>
                  </a:cxn>
                  <a:cxn ang="0">
                    <a:pos x="1350" y="156"/>
                  </a:cxn>
                  <a:cxn ang="0">
                    <a:pos x="1332" y="166"/>
                  </a:cxn>
                  <a:cxn ang="0">
                    <a:pos x="1316" y="164"/>
                  </a:cxn>
                  <a:cxn ang="0">
                    <a:pos x="1304" y="153"/>
                  </a:cxn>
                  <a:cxn ang="0">
                    <a:pos x="1303" y="131"/>
                  </a:cxn>
                  <a:cxn ang="0">
                    <a:pos x="1302" y="105"/>
                  </a:cxn>
                  <a:cxn ang="0">
                    <a:pos x="1291" y="95"/>
                  </a:cxn>
                  <a:cxn ang="0">
                    <a:pos x="1273" y="81"/>
                  </a:cxn>
                  <a:cxn ang="0">
                    <a:pos x="1257" y="78"/>
                  </a:cxn>
                  <a:cxn ang="0">
                    <a:pos x="1226" y="66"/>
                  </a:cxn>
                  <a:cxn ang="0">
                    <a:pos x="1190" y="65"/>
                  </a:cxn>
                  <a:cxn ang="0">
                    <a:pos x="1161" y="64"/>
                  </a:cxn>
                  <a:cxn ang="0">
                    <a:pos x="1110" y="59"/>
                  </a:cxn>
                  <a:cxn ang="0">
                    <a:pos x="898" y="55"/>
                  </a:cxn>
                  <a:cxn ang="0">
                    <a:pos x="506" y="52"/>
                  </a:cxn>
                  <a:cxn ang="0">
                    <a:pos x="454" y="54"/>
                  </a:cxn>
                  <a:cxn ang="0">
                    <a:pos x="428" y="55"/>
                  </a:cxn>
                  <a:cxn ang="0">
                    <a:pos x="376" y="47"/>
                  </a:cxn>
                  <a:cxn ang="0">
                    <a:pos x="298" y="45"/>
                  </a:cxn>
                  <a:cxn ang="0">
                    <a:pos x="195" y="44"/>
                  </a:cxn>
                  <a:cxn ang="0">
                    <a:pos x="122" y="54"/>
                  </a:cxn>
                  <a:cxn ang="0">
                    <a:pos x="85" y="71"/>
                  </a:cxn>
                  <a:cxn ang="0">
                    <a:pos x="57" y="101"/>
                  </a:cxn>
                  <a:cxn ang="0">
                    <a:pos x="46" y="149"/>
                  </a:cxn>
                  <a:cxn ang="0">
                    <a:pos x="42" y="163"/>
                  </a:cxn>
                  <a:cxn ang="0">
                    <a:pos x="27" y="171"/>
                  </a:cxn>
                </a:cxnLst>
                <a:rect l="0" t="0" r="r" b="b"/>
                <a:pathLst>
                  <a:path w="1353" h="171">
                    <a:moveTo>
                      <a:pt x="22" y="171"/>
                    </a:moveTo>
                    <a:lnTo>
                      <a:pt x="22" y="171"/>
                    </a:lnTo>
                    <a:lnTo>
                      <a:pt x="18" y="171"/>
                    </a:lnTo>
                    <a:lnTo>
                      <a:pt x="13" y="170"/>
                    </a:lnTo>
                    <a:lnTo>
                      <a:pt x="8" y="168"/>
                    </a:lnTo>
                    <a:lnTo>
                      <a:pt x="5" y="165"/>
                    </a:lnTo>
                    <a:lnTo>
                      <a:pt x="5" y="165"/>
                    </a:lnTo>
                    <a:lnTo>
                      <a:pt x="3" y="162"/>
                    </a:lnTo>
                    <a:lnTo>
                      <a:pt x="1" y="159"/>
                    </a:lnTo>
                    <a:lnTo>
                      <a:pt x="0" y="155"/>
                    </a:lnTo>
                    <a:lnTo>
                      <a:pt x="0" y="149"/>
                    </a:lnTo>
                    <a:lnTo>
                      <a:pt x="0" y="149"/>
                    </a:lnTo>
                    <a:lnTo>
                      <a:pt x="1" y="133"/>
                    </a:lnTo>
                    <a:lnTo>
                      <a:pt x="3" y="115"/>
                    </a:lnTo>
                    <a:lnTo>
                      <a:pt x="7" y="97"/>
                    </a:lnTo>
                    <a:lnTo>
                      <a:pt x="14" y="80"/>
                    </a:lnTo>
                    <a:lnTo>
                      <a:pt x="18" y="72"/>
                    </a:lnTo>
                    <a:lnTo>
                      <a:pt x="22" y="64"/>
                    </a:lnTo>
                    <a:lnTo>
                      <a:pt x="27" y="56"/>
                    </a:lnTo>
                    <a:lnTo>
                      <a:pt x="33" y="49"/>
                    </a:lnTo>
                    <a:lnTo>
                      <a:pt x="39" y="43"/>
                    </a:lnTo>
                    <a:lnTo>
                      <a:pt x="46" y="37"/>
                    </a:lnTo>
                    <a:lnTo>
                      <a:pt x="53" y="32"/>
                    </a:lnTo>
                    <a:lnTo>
                      <a:pt x="61" y="28"/>
                    </a:lnTo>
                    <a:lnTo>
                      <a:pt x="61" y="28"/>
                    </a:lnTo>
                    <a:lnTo>
                      <a:pt x="84" y="18"/>
                    </a:lnTo>
                    <a:lnTo>
                      <a:pt x="108" y="12"/>
                    </a:lnTo>
                    <a:lnTo>
                      <a:pt x="130" y="7"/>
                    </a:lnTo>
                    <a:lnTo>
                      <a:pt x="154" y="4"/>
                    </a:lnTo>
                    <a:lnTo>
                      <a:pt x="178" y="2"/>
                    </a:lnTo>
                    <a:lnTo>
                      <a:pt x="202" y="1"/>
                    </a:lnTo>
                    <a:lnTo>
                      <a:pt x="250" y="1"/>
                    </a:lnTo>
                    <a:lnTo>
                      <a:pt x="250" y="1"/>
                    </a:lnTo>
                    <a:lnTo>
                      <a:pt x="284" y="0"/>
                    </a:lnTo>
                    <a:lnTo>
                      <a:pt x="284" y="0"/>
                    </a:lnTo>
                    <a:lnTo>
                      <a:pt x="319" y="0"/>
                    </a:lnTo>
                    <a:lnTo>
                      <a:pt x="319" y="0"/>
                    </a:lnTo>
                    <a:lnTo>
                      <a:pt x="346" y="0"/>
                    </a:lnTo>
                    <a:lnTo>
                      <a:pt x="370" y="2"/>
                    </a:lnTo>
                    <a:lnTo>
                      <a:pt x="376" y="3"/>
                    </a:lnTo>
                    <a:lnTo>
                      <a:pt x="376" y="3"/>
                    </a:lnTo>
                    <a:lnTo>
                      <a:pt x="409" y="7"/>
                    </a:lnTo>
                    <a:lnTo>
                      <a:pt x="426" y="8"/>
                    </a:lnTo>
                    <a:lnTo>
                      <a:pt x="443" y="9"/>
                    </a:lnTo>
                    <a:lnTo>
                      <a:pt x="443" y="9"/>
                    </a:lnTo>
                    <a:lnTo>
                      <a:pt x="459" y="8"/>
                    </a:lnTo>
                    <a:lnTo>
                      <a:pt x="459" y="8"/>
                    </a:lnTo>
                    <a:lnTo>
                      <a:pt x="500" y="7"/>
                    </a:lnTo>
                    <a:lnTo>
                      <a:pt x="549" y="6"/>
                    </a:lnTo>
                    <a:lnTo>
                      <a:pt x="549" y="6"/>
                    </a:lnTo>
                    <a:lnTo>
                      <a:pt x="609" y="6"/>
                    </a:lnTo>
                    <a:lnTo>
                      <a:pt x="609" y="6"/>
                    </a:lnTo>
                    <a:lnTo>
                      <a:pt x="669" y="7"/>
                    </a:lnTo>
                    <a:lnTo>
                      <a:pt x="669" y="7"/>
                    </a:lnTo>
                    <a:lnTo>
                      <a:pt x="740" y="8"/>
                    </a:lnTo>
                    <a:lnTo>
                      <a:pt x="829" y="10"/>
                    </a:lnTo>
                    <a:lnTo>
                      <a:pt x="829" y="10"/>
                    </a:lnTo>
                    <a:lnTo>
                      <a:pt x="917" y="12"/>
                    </a:lnTo>
                    <a:lnTo>
                      <a:pt x="990" y="13"/>
                    </a:lnTo>
                    <a:lnTo>
                      <a:pt x="990" y="13"/>
                    </a:lnTo>
                    <a:lnTo>
                      <a:pt x="1037" y="14"/>
                    </a:lnTo>
                    <a:lnTo>
                      <a:pt x="1084" y="16"/>
                    </a:lnTo>
                    <a:lnTo>
                      <a:pt x="1084" y="16"/>
                    </a:lnTo>
                    <a:lnTo>
                      <a:pt x="1131" y="18"/>
                    </a:lnTo>
                    <a:lnTo>
                      <a:pt x="1178" y="19"/>
                    </a:lnTo>
                    <a:lnTo>
                      <a:pt x="1178" y="19"/>
                    </a:lnTo>
                    <a:lnTo>
                      <a:pt x="1195" y="19"/>
                    </a:lnTo>
                    <a:lnTo>
                      <a:pt x="1195" y="19"/>
                    </a:lnTo>
                    <a:lnTo>
                      <a:pt x="1213" y="18"/>
                    </a:lnTo>
                    <a:lnTo>
                      <a:pt x="1213" y="18"/>
                    </a:lnTo>
                    <a:lnTo>
                      <a:pt x="1223" y="19"/>
                    </a:lnTo>
                    <a:lnTo>
                      <a:pt x="1235" y="20"/>
                    </a:lnTo>
                    <a:lnTo>
                      <a:pt x="1246" y="22"/>
                    </a:lnTo>
                    <a:lnTo>
                      <a:pt x="1257" y="27"/>
                    </a:lnTo>
                    <a:lnTo>
                      <a:pt x="1257" y="27"/>
                    </a:lnTo>
                    <a:lnTo>
                      <a:pt x="1261" y="29"/>
                    </a:lnTo>
                    <a:lnTo>
                      <a:pt x="1267" y="30"/>
                    </a:lnTo>
                    <a:lnTo>
                      <a:pt x="1277" y="32"/>
                    </a:lnTo>
                    <a:lnTo>
                      <a:pt x="1277" y="32"/>
                    </a:lnTo>
                    <a:lnTo>
                      <a:pt x="1287" y="34"/>
                    </a:lnTo>
                    <a:lnTo>
                      <a:pt x="1292" y="36"/>
                    </a:lnTo>
                    <a:lnTo>
                      <a:pt x="1297" y="39"/>
                    </a:lnTo>
                    <a:lnTo>
                      <a:pt x="1297" y="39"/>
                    </a:lnTo>
                    <a:lnTo>
                      <a:pt x="1306" y="46"/>
                    </a:lnTo>
                    <a:lnTo>
                      <a:pt x="1315" y="53"/>
                    </a:lnTo>
                    <a:lnTo>
                      <a:pt x="1315" y="53"/>
                    </a:lnTo>
                    <a:lnTo>
                      <a:pt x="1323" y="61"/>
                    </a:lnTo>
                    <a:lnTo>
                      <a:pt x="1332" y="68"/>
                    </a:lnTo>
                    <a:lnTo>
                      <a:pt x="1339" y="75"/>
                    </a:lnTo>
                    <a:lnTo>
                      <a:pt x="1341" y="80"/>
                    </a:lnTo>
                    <a:lnTo>
                      <a:pt x="1344" y="84"/>
                    </a:lnTo>
                    <a:lnTo>
                      <a:pt x="1344" y="84"/>
                    </a:lnTo>
                    <a:lnTo>
                      <a:pt x="1346" y="94"/>
                    </a:lnTo>
                    <a:lnTo>
                      <a:pt x="1348" y="104"/>
                    </a:lnTo>
                    <a:lnTo>
                      <a:pt x="1348" y="115"/>
                    </a:lnTo>
                    <a:lnTo>
                      <a:pt x="1348" y="127"/>
                    </a:lnTo>
                    <a:lnTo>
                      <a:pt x="1348" y="128"/>
                    </a:lnTo>
                    <a:lnTo>
                      <a:pt x="1349" y="130"/>
                    </a:lnTo>
                    <a:lnTo>
                      <a:pt x="1349" y="130"/>
                    </a:lnTo>
                    <a:lnTo>
                      <a:pt x="1351" y="136"/>
                    </a:lnTo>
                    <a:lnTo>
                      <a:pt x="1353" y="142"/>
                    </a:lnTo>
                    <a:lnTo>
                      <a:pt x="1352" y="149"/>
                    </a:lnTo>
                    <a:lnTo>
                      <a:pt x="1350" y="156"/>
                    </a:lnTo>
                    <a:lnTo>
                      <a:pt x="1350" y="156"/>
                    </a:lnTo>
                    <a:lnTo>
                      <a:pt x="1347" y="159"/>
                    </a:lnTo>
                    <a:lnTo>
                      <a:pt x="1344" y="163"/>
                    </a:lnTo>
                    <a:lnTo>
                      <a:pt x="1338" y="165"/>
                    </a:lnTo>
                    <a:lnTo>
                      <a:pt x="1332" y="166"/>
                    </a:lnTo>
                    <a:lnTo>
                      <a:pt x="1324" y="166"/>
                    </a:lnTo>
                    <a:lnTo>
                      <a:pt x="1324" y="166"/>
                    </a:lnTo>
                    <a:lnTo>
                      <a:pt x="1320" y="166"/>
                    </a:lnTo>
                    <a:lnTo>
                      <a:pt x="1316" y="164"/>
                    </a:lnTo>
                    <a:lnTo>
                      <a:pt x="1312" y="162"/>
                    </a:lnTo>
                    <a:lnTo>
                      <a:pt x="1309" y="160"/>
                    </a:lnTo>
                    <a:lnTo>
                      <a:pt x="1306" y="156"/>
                    </a:lnTo>
                    <a:lnTo>
                      <a:pt x="1304" y="153"/>
                    </a:lnTo>
                    <a:lnTo>
                      <a:pt x="1303" y="147"/>
                    </a:lnTo>
                    <a:lnTo>
                      <a:pt x="1302" y="143"/>
                    </a:lnTo>
                    <a:lnTo>
                      <a:pt x="1302" y="143"/>
                    </a:lnTo>
                    <a:lnTo>
                      <a:pt x="1303" y="131"/>
                    </a:lnTo>
                    <a:lnTo>
                      <a:pt x="1303" y="131"/>
                    </a:lnTo>
                    <a:lnTo>
                      <a:pt x="1303" y="117"/>
                    </a:lnTo>
                    <a:lnTo>
                      <a:pt x="1302" y="105"/>
                    </a:lnTo>
                    <a:lnTo>
                      <a:pt x="1302" y="105"/>
                    </a:lnTo>
                    <a:lnTo>
                      <a:pt x="1302" y="102"/>
                    </a:lnTo>
                    <a:lnTo>
                      <a:pt x="1300" y="100"/>
                    </a:lnTo>
                    <a:lnTo>
                      <a:pt x="1291" y="95"/>
                    </a:lnTo>
                    <a:lnTo>
                      <a:pt x="1291" y="95"/>
                    </a:lnTo>
                    <a:lnTo>
                      <a:pt x="1283" y="90"/>
                    </a:lnTo>
                    <a:lnTo>
                      <a:pt x="1283" y="90"/>
                    </a:lnTo>
                    <a:lnTo>
                      <a:pt x="1278" y="84"/>
                    </a:lnTo>
                    <a:lnTo>
                      <a:pt x="1273" y="81"/>
                    </a:lnTo>
                    <a:lnTo>
                      <a:pt x="1269" y="80"/>
                    </a:lnTo>
                    <a:lnTo>
                      <a:pt x="1263" y="79"/>
                    </a:lnTo>
                    <a:lnTo>
                      <a:pt x="1263" y="79"/>
                    </a:lnTo>
                    <a:lnTo>
                      <a:pt x="1257" y="78"/>
                    </a:lnTo>
                    <a:lnTo>
                      <a:pt x="1250" y="74"/>
                    </a:lnTo>
                    <a:lnTo>
                      <a:pt x="1250" y="74"/>
                    </a:lnTo>
                    <a:lnTo>
                      <a:pt x="1238" y="69"/>
                    </a:lnTo>
                    <a:lnTo>
                      <a:pt x="1226" y="66"/>
                    </a:lnTo>
                    <a:lnTo>
                      <a:pt x="1214" y="65"/>
                    </a:lnTo>
                    <a:lnTo>
                      <a:pt x="1203" y="65"/>
                    </a:lnTo>
                    <a:lnTo>
                      <a:pt x="1203" y="65"/>
                    </a:lnTo>
                    <a:lnTo>
                      <a:pt x="1190" y="65"/>
                    </a:lnTo>
                    <a:lnTo>
                      <a:pt x="1190" y="65"/>
                    </a:lnTo>
                    <a:lnTo>
                      <a:pt x="1178" y="65"/>
                    </a:lnTo>
                    <a:lnTo>
                      <a:pt x="1178" y="65"/>
                    </a:lnTo>
                    <a:lnTo>
                      <a:pt x="1161" y="64"/>
                    </a:lnTo>
                    <a:lnTo>
                      <a:pt x="1145" y="62"/>
                    </a:lnTo>
                    <a:lnTo>
                      <a:pt x="1145" y="62"/>
                    </a:lnTo>
                    <a:lnTo>
                      <a:pt x="1127" y="60"/>
                    </a:lnTo>
                    <a:lnTo>
                      <a:pt x="1110" y="59"/>
                    </a:lnTo>
                    <a:lnTo>
                      <a:pt x="1110" y="59"/>
                    </a:lnTo>
                    <a:lnTo>
                      <a:pt x="1012" y="58"/>
                    </a:lnTo>
                    <a:lnTo>
                      <a:pt x="898" y="55"/>
                    </a:lnTo>
                    <a:lnTo>
                      <a:pt x="898" y="55"/>
                    </a:lnTo>
                    <a:lnTo>
                      <a:pt x="783" y="53"/>
                    </a:lnTo>
                    <a:lnTo>
                      <a:pt x="685" y="52"/>
                    </a:lnTo>
                    <a:lnTo>
                      <a:pt x="506" y="52"/>
                    </a:lnTo>
                    <a:lnTo>
                      <a:pt x="506" y="52"/>
                    </a:lnTo>
                    <a:lnTo>
                      <a:pt x="489" y="52"/>
                    </a:lnTo>
                    <a:lnTo>
                      <a:pt x="471" y="53"/>
                    </a:lnTo>
                    <a:lnTo>
                      <a:pt x="471" y="53"/>
                    </a:lnTo>
                    <a:lnTo>
                      <a:pt x="454" y="54"/>
                    </a:lnTo>
                    <a:lnTo>
                      <a:pt x="436" y="55"/>
                    </a:lnTo>
                    <a:lnTo>
                      <a:pt x="436" y="55"/>
                    </a:lnTo>
                    <a:lnTo>
                      <a:pt x="428" y="55"/>
                    </a:lnTo>
                    <a:lnTo>
                      <a:pt x="428" y="55"/>
                    </a:lnTo>
                    <a:lnTo>
                      <a:pt x="411" y="53"/>
                    </a:lnTo>
                    <a:lnTo>
                      <a:pt x="395" y="50"/>
                    </a:lnTo>
                    <a:lnTo>
                      <a:pt x="395" y="50"/>
                    </a:lnTo>
                    <a:lnTo>
                      <a:pt x="376" y="47"/>
                    </a:lnTo>
                    <a:lnTo>
                      <a:pt x="367" y="46"/>
                    </a:lnTo>
                    <a:lnTo>
                      <a:pt x="358" y="46"/>
                    </a:lnTo>
                    <a:lnTo>
                      <a:pt x="358" y="46"/>
                    </a:lnTo>
                    <a:lnTo>
                      <a:pt x="298" y="45"/>
                    </a:lnTo>
                    <a:lnTo>
                      <a:pt x="298" y="45"/>
                    </a:lnTo>
                    <a:lnTo>
                      <a:pt x="236" y="44"/>
                    </a:lnTo>
                    <a:lnTo>
                      <a:pt x="236" y="44"/>
                    </a:lnTo>
                    <a:lnTo>
                      <a:pt x="195" y="44"/>
                    </a:lnTo>
                    <a:lnTo>
                      <a:pt x="160" y="47"/>
                    </a:lnTo>
                    <a:lnTo>
                      <a:pt x="160" y="47"/>
                    </a:lnTo>
                    <a:lnTo>
                      <a:pt x="142" y="50"/>
                    </a:lnTo>
                    <a:lnTo>
                      <a:pt x="122" y="54"/>
                    </a:lnTo>
                    <a:lnTo>
                      <a:pt x="112" y="58"/>
                    </a:lnTo>
                    <a:lnTo>
                      <a:pt x="102" y="62"/>
                    </a:lnTo>
                    <a:lnTo>
                      <a:pt x="93" y="66"/>
                    </a:lnTo>
                    <a:lnTo>
                      <a:pt x="85" y="71"/>
                    </a:lnTo>
                    <a:lnTo>
                      <a:pt x="77" y="77"/>
                    </a:lnTo>
                    <a:lnTo>
                      <a:pt x="69" y="84"/>
                    </a:lnTo>
                    <a:lnTo>
                      <a:pt x="62" y="93"/>
                    </a:lnTo>
                    <a:lnTo>
                      <a:pt x="57" y="101"/>
                    </a:lnTo>
                    <a:lnTo>
                      <a:pt x="52" y="111"/>
                    </a:lnTo>
                    <a:lnTo>
                      <a:pt x="49" y="123"/>
                    </a:lnTo>
                    <a:lnTo>
                      <a:pt x="47" y="135"/>
                    </a:lnTo>
                    <a:lnTo>
                      <a:pt x="46" y="149"/>
                    </a:lnTo>
                    <a:lnTo>
                      <a:pt x="46" y="149"/>
                    </a:lnTo>
                    <a:lnTo>
                      <a:pt x="45" y="155"/>
                    </a:lnTo>
                    <a:lnTo>
                      <a:pt x="44" y="160"/>
                    </a:lnTo>
                    <a:lnTo>
                      <a:pt x="42" y="163"/>
                    </a:lnTo>
                    <a:lnTo>
                      <a:pt x="38" y="166"/>
                    </a:lnTo>
                    <a:lnTo>
                      <a:pt x="34" y="168"/>
                    </a:lnTo>
                    <a:lnTo>
                      <a:pt x="31" y="170"/>
                    </a:lnTo>
                    <a:lnTo>
                      <a:pt x="27" y="171"/>
                    </a:lnTo>
                    <a:lnTo>
                      <a:pt x="22" y="171"/>
                    </a:lnTo>
                    <a:lnTo>
                      <a:pt x="22" y="17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1" name="Freeform 785">
                <a:extLst>
                  <a:ext uri="{FF2B5EF4-FFF2-40B4-BE49-F238E27FC236}">
                    <a16:creationId xmlns:a16="http://schemas.microsoft.com/office/drawing/2014/main" id="{43E99890-8F0F-4721-AEEA-936950C1996F}"/>
                  </a:ext>
                </a:extLst>
              </p:cNvPr>
              <p:cNvSpPr/>
              <p:nvPr/>
            </p:nvSpPr>
            <p:spPr bwMode="auto">
              <a:xfrm>
                <a:off x="6232526" y="4164013"/>
                <a:ext cx="100013" cy="628650"/>
              </a:xfrm>
              <a:custGeom>
                <a:avLst/>
                <a:gdLst/>
                <a:ahLst/>
                <a:cxnLst>
                  <a:cxn ang="0">
                    <a:pos x="169" y="1189"/>
                  </a:cxn>
                  <a:cxn ang="0">
                    <a:pos x="140" y="1187"/>
                  </a:cxn>
                  <a:cxn ang="0">
                    <a:pos x="114" y="1182"/>
                  </a:cxn>
                  <a:cxn ang="0">
                    <a:pos x="89" y="1172"/>
                  </a:cxn>
                  <a:cxn ang="0">
                    <a:pos x="68" y="1159"/>
                  </a:cxn>
                  <a:cxn ang="0">
                    <a:pos x="48" y="1142"/>
                  </a:cxn>
                  <a:cxn ang="0">
                    <a:pos x="33" y="1122"/>
                  </a:cxn>
                  <a:cxn ang="0">
                    <a:pos x="21" y="1098"/>
                  </a:cxn>
                  <a:cxn ang="0">
                    <a:pos x="10" y="1071"/>
                  </a:cxn>
                  <a:cxn ang="0">
                    <a:pos x="6" y="1056"/>
                  </a:cxn>
                  <a:cxn ang="0">
                    <a:pos x="2" y="1024"/>
                  </a:cxn>
                  <a:cxn ang="0">
                    <a:pos x="0" y="974"/>
                  </a:cxn>
                  <a:cxn ang="0">
                    <a:pos x="1" y="941"/>
                  </a:cxn>
                  <a:cxn ang="0">
                    <a:pos x="2" y="530"/>
                  </a:cxn>
                  <a:cxn ang="0">
                    <a:pos x="2" y="511"/>
                  </a:cxn>
                  <a:cxn ang="0">
                    <a:pos x="6" y="455"/>
                  </a:cxn>
                  <a:cxn ang="0">
                    <a:pos x="9" y="420"/>
                  </a:cxn>
                  <a:cxn ang="0">
                    <a:pos x="10" y="384"/>
                  </a:cxn>
                  <a:cxn ang="0">
                    <a:pos x="9" y="181"/>
                  </a:cxn>
                  <a:cxn ang="0">
                    <a:pos x="8" y="101"/>
                  </a:cxn>
                  <a:cxn ang="0">
                    <a:pos x="8" y="22"/>
                  </a:cxn>
                  <a:cxn ang="0">
                    <a:pos x="10" y="12"/>
                  </a:cxn>
                  <a:cxn ang="0">
                    <a:pos x="15" y="5"/>
                  </a:cxn>
                  <a:cxn ang="0">
                    <a:pos x="23" y="1"/>
                  </a:cxn>
                  <a:cxn ang="0">
                    <a:pos x="31" y="0"/>
                  </a:cxn>
                  <a:cxn ang="0">
                    <a:pos x="35" y="0"/>
                  </a:cxn>
                  <a:cxn ang="0">
                    <a:pos x="42" y="3"/>
                  </a:cxn>
                  <a:cxn ang="0">
                    <a:pos x="50" y="8"/>
                  </a:cxn>
                  <a:cxn ang="0">
                    <a:pos x="53" y="16"/>
                  </a:cxn>
                  <a:cxn ang="0">
                    <a:pos x="54" y="22"/>
                  </a:cxn>
                  <a:cxn ang="0">
                    <a:pos x="55" y="230"/>
                  </a:cxn>
                  <a:cxn ang="0">
                    <a:pos x="56" y="351"/>
                  </a:cxn>
                  <a:cxn ang="0">
                    <a:pos x="56" y="369"/>
                  </a:cxn>
                  <a:cxn ang="0">
                    <a:pos x="52" y="420"/>
                  </a:cxn>
                  <a:cxn ang="0">
                    <a:pos x="48" y="454"/>
                  </a:cxn>
                  <a:cxn ang="0">
                    <a:pos x="47" y="488"/>
                  </a:cxn>
                  <a:cxn ang="0">
                    <a:pos x="47" y="956"/>
                  </a:cxn>
                  <a:cxn ang="0">
                    <a:pos x="46" y="975"/>
                  </a:cxn>
                  <a:cxn ang="0">
                    <a:pos x="47" y="1030"/>
                  </a:cxn>
                  <a:cxn ang="0">
                    <a:pos x="54" y="1067"/>
                  </a:cxn>
                  <a:cxn ang="0">
                    <a:pos x="60" y="1084"/>
                  </a:cxn>
                  <a:cxn ang="0">
                    <a:pos x="68" y="1100"/>
                  </a:cxn>
                  <a:cxn ang="0">
                    <a:pos x="79" y="1113"/>
                  </a:cxn>
                  <a:cxn ang="0">
                    <a:pos x="89" y="1121"/>
                  </a:cxn>
                  <a:cxn ang="0">
                    <a:pos x="109" y="1132"/>
                  </a:cxn>
                  <a:cxn ang="0">
                    <a:pos x="134" y="1139"/>
                  </a:cxn>
                  <a:cxn ang="0">
                    <a:pos x="158" y="1143"/>
                  </a:cxn>
                  <a:cxn ang="0">
                    <a:pos x="169" y="1143"/>
                  </a:cxn>
                  <a:cxn ang="0">
                    <a:pos x="180" y="1145"/>
                  </a:cxn>
                  <a:cxn ang="0">
                    <a:pos x="186" y="1151"/>
                  </a:cxn>
                  <a:cxn ang="0">
                    <a:pos x="190" y="1158"/>
                  </a:cxn>
                  <a:cxn ang="0">
                    <a:pos x="191" y="1166"/>
                  </a:cxn>
                  <a:cxn ang="0">
                    <a:pos x="191" y="1170"/>
                  </a:cxn>
                  <a:cxn ang="0">
                    <a:pos x="189" y="1179"/>
                  </a:cxn>
                  <a:cxn ang="0">
                    <a:pos x="183" y="1185"/>
                  </a:cxn>
                  <a:cxn ang="0">
                    <a:pos x="175" y="1189"/>
                  </a:cxn>
                  <a:cxn ang="0">
                    <a:pos x="169" y="1189"/>
                  </a:cxn>
                </a:cxnLst>
                <a:rect l="0" t="0" r="r" b="b"/>
                <a:pathLst>
                  <a:path w="191" h="1189">
                    <a:moveTo>
                      <a:pt x="169" y="1189"/>
                    </a:moveTo>
                    <a:lnTo>
                      <a:pt x="169" y="1189"/>
                    </a:lnTo>
                    <a:lnTo>
                      <a:pt x="155" y="1189"/>
                    </a:lnTo>
                    <a:lnTo>
                      <a:pt x="140" y="1187"/>
                    </a:lnTo>
                    <a:lnTo>
                      <a:pt x="127" y="1185"/>
                    </a:lnTo>
                    <a:lnTo>
                      <a:pt x="114" y="1182"/>
                    </a:lnTo>
                    <a:lnTo>
                      <a:pt x="101" y="1178"/>
                    </a:lnTo>
                    <a:lnTo>
                      <a:pt x="89" y="1172"/>
                    </a:lnTo>
                    <a:lnTo>
                      <a:pt x="78" y="1166"/>
                    </a:lnTo>
                    <a:lnTo>
                      <a:pt x="68" y="1159"/>
                    </a:lnTo>
                    <a:lnTo>
                      <a:pt x="58" y="1151"/>
                    </a:lnTo>
                    <a:lnTo>
                      <a:pt x="48" y="1142"/>
                    </a:lnTo>
                    <a:lnTo>
                      <a:pt x="40" y="1132"/>
                    </a:lnTo>
                    <a:lnTo>
                      <a:pt x="33" y="1122"/>
                    </a:lnTo>
                    <a:lnTo>
                      <a:pt x="26" y="1110"/>
                    </a:lnTo>
                    <a:lnTo>
                      <a:pt x="21" y="1098"/>
                    </a:lnTo>
                    <a:lnTo>
                      <a:pt x="14" y="1085"/>
                    </a:lnTo>
                    <a:lnTo>
                      <a:pt x="10" y="1071"/>
                    </a:lnTo>
                    <a:lnTo>
                      <a:pt x="10" y="1071"/>
                    </a:lnTo>
                    <a:lnTo>
                      <a:pt x="6" y="1056"/>
                    </a:lnTo>
                    <a:lnTo>
                      <a:pt x="3" y="1039"/>
                    </a:lnTo>
                    <a:lnTo>
                      <a:pt x="2" y="1024"/>
                    </a:lnTo>
                    <a:lnTo>
                      <a:pt x="1" y="1007"/>
                    </a:lnTo>
                    <a:lnTo>
                      <a:pt x="0" y="974"/>
                    </a:lnTo>
                    <a:lnTo>
                      <a:pt x="1" y="941"/>
                    </a:lnTo>
                    <a:lnTo>
                      <a:pt x="1" y="941"/>
                    </a:lnTo>
                    <a:lnTo>
                      <a:pt x="2" y="901"/>
                    </a:lnTo>
                    <a:lnTo>
                      <a:pt x="2" y="530"/>
                    </a:lnTo>
                    <a:lnTo>
                      <a:pt x="2" y="530"/>
                    </a:lnTo>
                    <a:lnTo>
                      <a:pt x="2" y="511"/>
                    </a:lnTo>
                    <a:lnTo>
                      <a:pt x="3" y="493"/>
                    </a:lnTo>
                    <a:lnTo>
                      <a:pt x="6" y="455"/>
                    </a:lnTo>
                    <a:lnTo>
                      <a:pt x="6" y="455"/>
                    </a:lnTo>
                    <a:lnTo>
                      <a:pt x="9" y="420"/>
                    </a:lnTo>
                    <a:lnTo>
                      <a:pt x="10" y="384"/>
                    </a:lnTo>
                    <a:lnTo>
                      <a:pt x="10" y="384"/>
                    </a:lnTo>
                    <a:lnTo>
                      <a:pt x="10" y="282"/>
                    </a:lnTo>
                    <a:lnTo>
                      <a:pt x="9" y="181"/>
                    </a:lnTo>
                    <a:lnTo>
                      <a:pt x="9" y="181"/>
                    </a:lnTo>
                    <a:lnTo>
                      <a:pt x="8" y="101"/>
                    </a:lnTo>
                    <a:lnTo>
                      <a:pt x="8" y="22"/>
                    </a:lnTo>
                    <a:lnTo>
                      <a:pt x="8" y="22"/>
                    </a:lnTo>
                    <a:lnTo>
                      <a:pt x="8" y="16"/>
                    </a:lnTo>
                    <a:lnTo>
                      <a:pt x="10" y="12"/>
                    </a:lnTo>
                    <a:lnTo>
                      <a:pt x="12" y="8"/>
                    </a:lnTo>
                    <a:lnTo>
                      <a:pt x="15" y="5"/>
                    </a:lnTo>
                    <a:lnTo>
                      <a:pt x="19" y="3"/>
                    </a:lnTo>
                    <a:lnTo>
                      <a:pt x="23" y="1"/>
                    </a:lnTo>
                    <a:lnTo>
                      <a:pt x="27" y="0"/>
                    </a:lnTo>
                    <a:lnTo>
                      <a:pt x="31" y="0"/>
                    </a:lnTo>
                    <a:lnTo>
                      <a:pt x="31" y="0"/>
                    </a:lnTo>
                    <a:lnTo>
                      <a:pt x="35" y="0"/>
                    </a:lnTo>
                    <a:lnTo>
                      <a:pt x="39" y="1"/>
                    </a:lnTo>
                    <a:lnTo>
                      <a:pt x="42" y="3"/>
                    </a:lnTo>
                    <a:lnTo>
                      <a:pt x="46" y="5"/>
                    </a:lnTo>
                    <a:lnTo>
                      <a:pt x="50" y="8"/>
                    </a:lnTo>
                    <a:lnTo>
                      <a:pt x="52" y="12"/>
                    </a:lnTo>
                    <a:lnTo>
                      <a:pt x="53" y="16"/>
                    </a:lnTo>
                    <a:lnTo>
                      <a:pt x="54" y="22"/>
                    </a:lnTo>
                    <a:lnTo>
                      <a:pt x="54" y="22"/>
                    </a:lnTo>
                    <a:lnTo>
                      <a:pt x="54" y="127"/>
                    </a:lnTo>
                    <a:lnTo>
                      <a:pt x="55" y="230"/>
                    </a:lnTo>
                    <a:lnTo>
                      <a:pt x="55" y="230"/>
                    </a:lnTo>
                    <a:lnTo>
                      <a:pt x="56" y="351"/>
                    </a:lnTo>
                    <a:lnTo>
                      <a:pt x="56" y="351"/>
                    </a:lnTo>
                    <a:lnTo>
                      <a:pt x="56" y="369"/>
                    </a:lnTo>
                    <a:lnTo>
                      <a:pt x="55" y="386"/>
                    </a:lnTo>
                    <a:lnTo>
                      <a:pt x="52" y="420"/>
                    </a:lnTo>
                    <a:lnTo>
                      <a:pt x="52" y="420"/>
                    </a:lnTo>
                    <a:lnTo>
                      <a:pt x="48" y="454"/>
                    </a:lnTo>
                    <a:lnTo>
                      <a:pt x="47" y="471"/>
                    </a:lnTo>
                    <a:lnTo>
                      <a:pt x="47" y="488"/>
                    </a:lnTo>
                    <a:lnTo>
                      <a:pt x="47" y="956"/>
                    </a:lnTo>
                    <a:lnTo>
                      <a:pt x="47" y="956"/>
                    </a:lnTo>
                    <a:lnTo>
                      <a:pt x="46" y="975"/>
                    </a:lnTo>
                    <a:lnTo>
                      <a:pt x="46" y="975"/>
                    </a:lnTo>
                    <a:lnTo>
                      <a:pt x="46" y="1010"/>
                    </a:lnTo>
                    <a:lnTo>
                      <a:pt x="47" y="1030"/>
                    </a:lnTo>
                    <a:lnTo>
                      <a:pt x="50" y="1048"/>
                    </a:lnTo>
                    <a:lnTo>
                      <a:pt x="54" y="1067"/>
                    </a:lnTo>
                    <a:lnTo>
                      <a:pt x="57" y="1075"/>
                    </a:lnTo>
                    <a:lnTo>
                      <a:pt x="60" y="1084"/>
                    </a:lnTo>
                    <a:lnTo>
                      <a:pt x="64" y="1092"/>
                    </a:lnTo>
                    <a:lnTo>
                      <a:pt x="68" y="1100"/>
                    </a:lnTo>
                    <a:lnTo>
                      <a:pt x="73" y="1107"/>
                    </a:lnTo>
                    <a:lnTo>
                      <a:pt x="79" y="1113"/>
                    </a:lnTo>
                    <a:lnTo>
                      <a:pt x="79" y="1113"/>
                    </a:lnTo>
                    <a:lnTo>
                      <a:pt x="89" y="1121"/>
                    </a:lnTo>
                    <a:lnTo>
                      <a:pt x="99" y="1127"/>
                    </a:lnTo>
                    <a:lnTo>
                      <a:pt x="109" y="1132"/>
                    </a:lnTo>
                    <a:lnTo>
                      <a:pt x="122" y="1136"/>
                    </a:lnTo>
                    <a:lnTo>
                      <a:pt x="134" y="1139"/>
                    </a:lnTo>
                    <a:lnTo>
                      <a:pt x="147" y="1141"/>
                    </a:lnTo>
                    <a:lnTo>
                      <a:pt x="158" y="1143"/>
                    </a:lnTo>
                    <a:lnTo>
                      <a:pt x="169" y="1143"/>
                    </a:lnTo>
                    <a:lnTo>
                      <a:pt x="169" y="1143"/>
                    </a:lnTo>
                    <a:lnTo>
                      <a:pt x="175" y="1144"/>
                    </a:lnTo>
                    <a:lnTo>
                      <a:pt x="180" y="1145"/>
                    </a:lnTo>
                    <a:lnTo>
                      <a:pt x="183" y="1148"/>
                    </a:lnTo>
                    <a:lnTo>
                      <a:pt x="186" y="1151"/>
                    </a:lnTo>
                    <a:lnTo>
                      <a:pt x="189" y="1154"/>
                    </a:lnTo>
                    <a:lnTo>
                      <a:pt x="190" y="1158"/>
                    </a:lnTo>
                    <a:lnTo>
                      <a:pt x="191" y="1162"/>
                    </a:lnTo>
                    <a:lnTo>
                      <a:pt x="191" y="1166"/>
                    </a:lnTo>
                    <a:lnTo>
                      <a:pt x="191" y="1166"/>
                    </a:lnTo>
                    <a:lnTo>
                      <a:pt x="191" y="1170"/>
                    </a:lnTo>
                    <a:lnTo>
                      <a:pt x="190" y="1174"/>
                    </a:lnTo>
                    <a:lnTo>
                      <a:pt x="189" y="1179"/>
                    </a:lnTo>
                    <a:lnTo>
                      <a:pt x="186" y="1182"/>
                    </a:lnTo>
                    <a:lnTo>
                      <a:pt x="183" y="1185"/>
                    </a:lnTo>
                    <a:lnTo>
                      <a:pt x="180" y="1187"/>
                    </a:lnTo>
                    <a:lnTo>
                      <a:pt x="175" y="1189"/>
                    </a:lnTo>
                    <a:lnTo>
                      <a:pt x="169" y="1189"/>
                    </a:lnTo>
                    <a:lnTo>
                      <a:pt x="169" y="1189"/>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2" name="Freeform 786">
                <a:extLst>
                  <a:ext uri="{FF2B5EF4-FFF2-40B4-BE49-F238E27FC236}">
                    <a16:creationId xmlns:a16="http://schemas.microsoft.com/office/drawing/2014/main" id="{611C87EB-D1BF-4ED3-8A63-FEC1A4C907C7}"/>
                  </a:ext>
                </a:extLst>
              </p:cNvPr>
              <p:cNvSpPr/>
              <p:nvPr/>
            </p:nvSpPr>
            <p:spPr bwMode="auto">
              <a:xfrm>
                <a:off x="6856413" y="4157663"/>
                <a:ext cx="103188" cy="642938"/>
              </a:xfrm>
              <a:custGeom>
                <a:avLst/>
                <a:gdLst/>
                <a:ahLst/>
                <a:cxnLst>
                  <a:cxn ang="0">
                    <a:pos x="47" y="1214"/>
                  </a:cxn>
                  <a:cxn ang="0">
                    <a:pos x="21" y="1213"/>
                  </a:cxn>
                  <a:cxn ang="0">
                    <a:pos x="8" y="1209"/>
                  </a:cxn>
                  <a:cxn ang="0">
                    <a:pos x="1" y="1199"/>
                  </a:cxn>
                  <a:cxn ang="0">
                    <a:pos x="0" y="1191"/>
                  </a:cxn>
                  <a:cxn ang="0">
                    <a:pos x="3" y="1178"/>
                  </a:cxn>
                  <a:cxn ang="0">
                    <a:pos x="11" y="1170"/>
                  </a:cxn>
                  <a:cxn ang="0">
                    <a:pos x="21" y="1168"/>
                  </a:cxn>
                  <a:cxn ang="0">
                    <a:pos x="54" y="1170"/>
                  </a:cxn>
                  <a:cxn ang="0">
                    <a:pos x="90" y="1170"/>
                  </a:cxn>
                  <a:cxn ang="0">
                    <a:pos x="111" y="1165"/>
                  </a:cxn>
                  <a:cxn ang="0">
                    <a:pos x="121" y="1153"/>
                  </a:cxn>
                  <a:cxn ang="0">
                    <a:pos x="134" y="1122"/>
                  </a:cxn>
                  <a:cxn ang="0">
                    <a:pos x="138" y="1089"/>
                  </a:cxn>
                  <a:cxn ang="0">
                    <a:pos x="144" y="1034"/>
                  </a:cxn>
                  <a:cxn ang="0">
                    <a:pos x="149" y="990"/>
                  </a:cxn>
                  <a:cxn ang="0">
                    <a:pos x="150" y="822"/>
                  </a:cxn>
                  <a:cxn ang="0">
                    <a:pos x="151" y="771"/>
                  </a:cxn>
                  <a:cxn ang="0">
                    <a:pos x="151" y="681"/>
                  </a:cxn>
                  <a:cxn ang="0">
                    <a:pos x="148" y="652"/>
                  </a:cxn>
                  <a:cxn ang="0">
                    <a:pos x="142" y="597"/>
                  </a:cxn>
                  <a:cxn ang="0">
                    <a:pos x="143" y="539"/>
                  </a:cxn>
                  <a:cxn ang="0">
                    <a:pos x="144" y="316"/>
                  </a:cxn>
                  <a:cxn ang="0">
                    <a:pos x="141" y="231"/>
                  </a:cxn>
                  <a:cxn ang="0">
                    <a:pos x="138" y="147"/>
                  </a:cxn>
                  <a:cxn ang="0">
                    <a:pos x="131" y="82"/>
                  </a:cxn>
                  <a:cxn ang="0">
                    <a:pos x="126" y="37"/>
                  </a:cxn>
                  <a:cxn ang="0">
                    <a:pos x="126" y="17"/>
                  </a:cxn>
                  <a:cxn ang="0">
                    <a:pos x="131" y="6"/>
                  </a:cxn>
                  <a:cxn ang="0">
                    <a:pos x="138" y="2"/>
                  </a:cxn>
                  <a:cxn ang="0">
                    <a:pos x="147" y="0"/>
                  </a:cxn>
                  <a:cxn ang="0">
                    <a:pos x="160" y="3"/>
                  </a:cxn>
                  <a:cxn ang="0">
                    <a:pos x="168" y="12"/>
                  </a:cxn>
                  <a:cxn ang="0">
                    <a:pos x="170" y="21"/>
                  </a:cxn>
                  <a:cxn ang="0">
                    <a:pos x="178" y="75"/>
                  </a:cxn>
                  <a:cxn ang="0">
                    <a:pos x="181" y="90"/>
                  </a:cxn>
                  <a:cxn ang="0">
                    <a:pos x="183" y="144"/>
                  </a:cxn>
                  <a:cxn ang="0">
                    <a:pos x="183" y="180"/>
                  </a:cxn>
                  <a:cxn ang="0">
                    <a:pos x="187" y="271"/>
                  </a:cxn>
                  <a:cxn ang="0">
                    <a:pos x="190" y="363"/>
                  </a:cxn>
                  <a:cxn ang="0">
                    <a:pos x="186" y="580"/>
                  </a:cxn>
                  <a:cxn ang="0">
                    <a:pos x="187" y="607"/>
                  </a:cxn>
                  <a:cxn ang="0">
                    <a:pos x="195" y="658"/>
                  </a:cxn>
                  <a:cxn ang="0">
                    <a:pos x="196" y="691"/>
                  </a:cxn>
                  <a:cxn ang="0">
                    <a:pos x="196" y="751"/>
                  </a:cxn>
                  <a:cxn ang="0">
                    <a:pos x="195" y="954"/>
                  </a:cxn>
                  <a:cxn ang="0">
                    <a:pos x="190" y="1002"/>
                  </a:cxn>
                  <a:cxn ang="0">
                    <a:pos x="183" y="1067"/>
                  </a:cxn>
                  <a:cxn ang="0">
                    <a:pos x="182" y="1106"/>
                  </a:cxn>
                  <a:cxn ang="0">
                    <a:pos x="175" y="1151"/>
                  </a:cxn>
                  <a:cxn ang="0">
                    <a:pos x="162" y="1178"/>
                  </a:cxn>
                  <a:cxn ang="0">
                    <a:pos x="151" y="1191"/>
                  </a:cxn>
                  <a:cxn ang="0">
                    <a:pos x="124" y="1208"/>
                  </a:cxn>
                  <a:cxn ang="0">
                    <a:pos x="95" y="1214"/>
                  </a:cxn>
                </a:cxnLst>
                <a:rect l="0" t="0" r="r" b="b"/>
                <a:pathLst>
                  <a:path w="196" h="1215">
                    <a:moveTo>
                      <a:pt x="74" y="1215"/>
                    </a:moveTo>
                    <a:lnTo>
                      <a:pt x="74" y="1215"/>
                    </a:lnTo>
                    <a:lnTo>
                      <a:pt x="47" y="1214"/>
                    </a:lnTo>
                    <a:lnTo>
                      <a:pt x="47" y="1214"/>
                    </a:lnTo>
                    <a:lnTo>
                      <a:pt x="21" y="1213"/>
                    </a:lnTo>
                    <a:lnTo>
                      <a:pt x="21" y="1213"/>
                    </a:lnTo>
                    <a:lnTo>
                      <a:pt x="16" y="1213"/>
                    </a:lnTo>
                    <a:lnTo>
                      <a:pt x="11" y="1211"/>
                    </a:lnTo>
                    <a:lnTo>
                      <a:pt x="8" y="1209"/>
                    </a:lnTo>
                    <a:lnTo>
                      <a:pt x="5" y="1206"/>
                    </a:lnTo>
                    <a:lnTo>
                      <a:pt x="3" y="1203"/>
                    </a:lnTo>
                    <a:lnTo>
                      <a:pt x="1" y="1199"/>
                    </a:lnTo>
                    <a:lnTo>
                      <a:pt x="0" y="1195"/>
                    </a:lnTo>
                    <a:lnTo>
                      <a:pt x="0" y="1191"/>
                    </a:lnTo>
                    <a:lnTo>
                      <a:pt x="0" y="1191"/>
                    </a:lnTo>
                    <a:lnTo>
                      <a:pt x="0" y="1186"/>
                    </a:lnTo>
                    <a:lnTo>
                      <a:pt x="1" y="1182"/>
                    </a:lnTo>
                    <a:lnTo>
                      <a:pt x="3" y="1178"/>
                    </a:lnTo>
                    <a:lnTo>
                      <a:pt x="5" y="1175"/>
                    </a:lnTo>
                    <a:lnTo>
                      <a:pt x="8" y="1172"/>
                    </a:lnTo>
                    <a:lnTo>
                      <a:pt x="11" y="1170"/>
                    </a:lnTo>
                    <a:lnTo>
                      <a:pt x="16" y="1169"/>
                    </a:lnTo>
                    <a:lnTo>
                      <a:pt x="21" y="1168"/>
                    </a:lnTo>
                    <a:lnTo>
                      <a:pt x="21" y="1168"/>
                    </a:lnTo>
                    <a:lnTo>
                      <a:pt x="38" y="1169"/>
                    </a:lnTo>
                    <a:lnTo>
                      <a:pt x="38" y="1169"/>
                    </a:lnTo>
                    <a:lnTo>
                      <a:pt x="54" y="1170"/>
                    </a:lnTo>
                    <a:lnTo>
                      <a:pt x="72" y="1171"/>
                    </a:lnTo>
                    <a:lnTo>
                      <a:pt x="72" y="1171"/>
                    </a:lnTo>
                    <a:lnTo>
                      <a:pt x="90" y="1170"/>
                    </a:lnTo>
                    <a:lnTo>
                      <a:pt x="99" y="1169"/>
                    </a:lnTo>
                    <a:lnTo>
                      <a:pt x="105" y="1167"/>
                    </a:lnTo>
                    <a:lnTo>
                      <a:pt x="111" y="1165"/>
                    </a:lnTo>
                    <a:lnTo>
                      <a:pt x="115" y="1162"/>
                    </a:lnTo>
                    <a:lnTo>
                      <a:pt x="119" y="1157"/>
                    </a:lnTo>
                    <a:lnTo>
                      <a:pt x="121" y="1153"/>
                    </a:lnTo>
                    <a:lnTo>
                      <a:pt x="121" y="1153"/>
                    </a:lnTo>
                    <a:lnTo>
                      <a:pt x="130" y="1137"/>
                    </a:lnTo>
                    <a:lnTo>
                      <a:pt x="134" y="1122"/>
                    </a:lnTo>
                    <a:lnTo>
                      <a:pt x="137" y="1107"/>
                    </a:lnTo>
                    <a:lnTo>
                      <a:pt x="138" y="1089"/>
                    </a:lnTo>
                    <a:lnTo>
                      <a:pt x="138" y="1089"/>
                    </a:lnTo>
                    <a:lnTo>
                      <a:pt x="138" y="1076"/>
                    </a:lnTo>
                    <a:lnTo>
                      <a:pt x="139" y="1061"/>
                    </a:lnTo>
                    <a:lnTo>
                      <a:pt x="144" y="1034"/>
                    </a:lnTo>
                    <a:lnTo>
                      <a:pt x="144" y="1034"/>
                    </a:lnTo>
                    <a:lnTo>
                      <a:pt x="148" y="1005"/>
                    </a:lnTo>
                    <a:lnTo>
                      <a:pt x="149" y="990"/>
                    </a:lnTo>
                    <a:lnTo>
                      <a:pt x="150" y="976"/>
                    </a:lnTo>
                    <a:lnTo>
                      <a:pt x="150" y="822"/>
                    </a:lnTo>
                    <a:lnTo>
                      <a:pt x="150" y="822"/>
                    </a:lnTo>
                    <a:lnTo>
                      <a:pt x="150" y="797"/>
                    </a:lnTo>
                    <a:lnTo>
                      <a:pt x="151" y="771"/>
                    </a:lnTo>
                    <a:lnTo>
                      <a:pt x="151" y="771"/>
                    </a:lnTo>
                    <a:lnTo>
                      <a:pt x="152" y="741"/>
                    </a:lnTo>
                    <a:lnTo>
                      <a:pt x="153" y="711"/>
                    </a:lnTo>
                    <a:lnTo>
                      <a:pt x="151" y="681"/>
                    </a:lnTo>
                    <a:lnTo>
                      <a:pt x="150" y="667"/>
                    </a:lnTo>
                    <a:lnTo>
                      <a:pt x="148" y="652"/>
                    </a:lnTo>
                    <a:lnTo>
                      <a:pt x="148" y="652"/>
                    </a:lnTo>
                    <a:lnTo>
                      <a:pt x="145" y="639"/>
                    </a:lnTo>
                    <a:lnTo>
                      <a:pt x="144" y="625"/>
                    </a:lnTo>
                    <a:lnTo>
                      <a:pt x="142" y="597"/>
                    </a:lnTo>
                    <a:lnTo>
                      <a:pt x="142" y="568"/>
                    </a:lnTo>
                    <a:lnTo>
                      <a:pt x="143" y="539"/>
                    </a:lnTo>
                    <a:lnTo>
                      <a:pt x="143" y="539"/>
                    </a:lnTo>
                    <a:lnTo>
                      <a:pt x="144" y="495"/>
                    </a:lnTo>
                    <a:lnTo>
                      <a:pt x="144" y="316"/>
                    </a:lnTo>
                    <a:lnTo>
                      <a:pt x="144" y="316"/>
                    </a:lnTo>
                    <a:lnTo>
                      <a:pt x="143" y="273"/>
                    </a:lnTo>
                    <a:lnTo>
                      <a:pt x="141" y="231"/>
                    </a:lnTo>
                    <a:lnTo>
                      <a:pt x="141" y="231"/>
                    </a:lnTo>
                    <a:lnTo>
                      <a:pt x="138" y="190"/>
                    </a:lnTo>
                    <a:lnTo>
                      <a:pt x="138" y="147"/>
                    </a:lnTo>
                    <a:lnTo>
                      <a:pt x="138" y="147"/>
                    </a:lnTo>
                    <a:lnTo>
                      <a:pt x="137" y="131"/>
                    </a:lnTo>
                    <a:lnTo>
                      <a:pt x="136" y="114"/>
                    </a:lnTo>
                    <a:lnTo>
                      <a:pt x="131" y="82"/>
                    </a:lnTo>
                    <a:lnTo>
                      <a:pt x="131" y="82"/>
                    </a:lnTo>
                    <a:lnTo>
                      <a:pt x="127" y="52"/>
                    </a:lnTo>
                    <a:lnTo>
                      <a:pt x="126" y="37"/>
                    </a:lnTo>
                    <a:lnTo>
                      <a:pt x="124" y="21"/>
                    </a:lnTo>
                    <a:lnTo>
                      <a:pt x="124" y="21"/>
                    </a:lnTo>
                    <a:lnTo>
                      <a:pt x="126" y="17"/>
                    </a:lnTo>
                    <a:lnTo>
                      <a:pt x="127" y="13"/>
                    </a:lnTo>
                    <a:lnTo>
                      <a:pt x="128" y="9"/>
                    </a:lnTo>
                    <a:lnTo>
                      <a:pt x="131" y="6"/>
                    </a:lnTo>
                    <a:lnTo>
                      <a:pt x="131" y="6"/>
                    </a:lnTo>
                    <a:lnTo>
                      <a:pt x="134" y="4"/>
                    </a:lnTo>
                    <a:lnTo>
                      <a:pt x="138" y="2"/>
                    </a:lnTo>
                    <a:lnTo>
                      <a:pt x="142" y="0"/>
                    </a:lnTo>
                    <a:lnTo>
                      <a:pt x="147" y="0"/>
                    </a:lnTo>
                    <a:lnTo>
                      <a:pt x="147" y="0"/>
                    </a:lnTo>
                    <a:lnTo>
                      <a:pt x="151" y="0"/>
                    </a:lnTo>
                    <a:lnTo>
                      <a:pt x="155" y="1"/>
                    </a:lnTo>
                    <a:lnTo>
                      <a:pt x="160" y="3"/>
                    </a:lnTo>
                    <a:lnTo>
                      <a:pt x="163" y="5"/>
                    </a:lnTo>
                    <a:lnTo>
                      <a:pt x="166" y="8"/>
                    </a:lnTo>
                    <a:lnTo>
                      <a:pt x="168" y="12"/>
                    </a:lnTo>
                    <a:lnTo>
                      <a:pt x="170" y="16"/>
                    </a:lnTo>
                    <a:lnTo>
                      <a:pt x="170" y="21"/>
                    </a:lnTo>
                    <a:lnTo>
                      <a:pt x="170" y="21"/>
                    </a:lnTo>
                    <a:lnTo>
                      <a:pt x="171" y="35"/>
                    </a:lnTo>
                    <a:lnTo>
                      <a:pt x="173" y="48"/>
                    </a:lnTo>
                    <a:lnTo>
                      <a:pt x="178" y="75"/>
                    </a:lnTo>
                    <a:lnTo>
                      <a:pt x="178" y="75"/>
                    </a:lnTo>
                    <a:lnTo>
                      <a:pt x="181" y="90"/>
                    </a:lnTo>
                    <a:lnTo>
                      <a:pt x="181" y="90"/>
                    </a:lnTo>
                    <a:lnTo>
                      <a:pt x="182" y="103"/>
                    </a:lnTo>
                    <a:lnTo>
                      <a:pt x="183" y="116"/>
                    </a:lnTo>
                    <a:lnTo>
                      <a:pt x="183" y="144"/>
                    </a:lnTo>
                    <a:lnTo>
                      <a:pt x="183" y="144"/>
                    </a:lnTo>
                    <a:lnTo>
                      <a:pt x="182" y="162"/>
                    </a:lnTo>
                    <a:lnTo>
                      <a:pt x="183" y="180"/>
                    </a:lnTo>
                    <a:lnTo>
                      <a:pt x="183" y="180"/>
                    </a:lnTo>
                    <a:lnTo>
                      <a:pt x="185" y="226"/>
                    </a:lnTo>
                    <a:lnTo>
                      <a:pt x="187" y="271"/>
                    </a:lnTo>
                    <a:lnTo>
                      <a:pt x="189" y="317"/>
                    </a:lnTo>
                    <a:lnTo>
                      <a:pt x="190" y="363"/>
                    </a:lnTo>
                    <a:lnTo>
                      <a:pt x="190" y="363"/>
                    </a:lnTo>
                    <a:lnTo>
                      <a:pt x="189" y="470"/>
                    </a:lnTo>
                    <a:lnTo>
                      <a:pt x="189" y="524"/>
                    </a:lnTo>
                    <a:lnTo>
                      <a:pt x="186" y="580"/>
                    </a:lnTo>
                    <a:lnTo>
                      <a:pt x="186" y="580"/>
                    </a:lnTo>
                    <a:lnTo>
                      <a:pt x="187" y="594"/>
                    </a:lnTo>
                    <a:lnTo>
                      <a:pt x="187" y="607"/>
                    </a:lnTo>
                    <a:lnTo>
                      <a:pt x="192" y="632"/>
                    </a:lnTo>
                    <a:lnTo>
                      <a:pt x="192" y="632"/>
                    </a:lnTo>
                    <a:lnTo>
                      <a:pt x="195" y="658"/>
                    </a:lnTo>
                    <a:lnTo>
                      <a:pt x="195" y="658"/>
                    </a:lnTo>
                    <a:lnTo>
                      <a:pt x="196" y="674"/>
                    </a:lnTo>
                    <a:lnTo>
                      <a:pt x="196" y="691"/>
                    </a:lnTo>
                    <a:lnTo>
                      <a:pt x="196" y="724"/>
                    </a:lnTo>
                    <a:lnTo>
                      <a:pt x="196" y="724"/>
                    </a:lnTo>
                    <a:lnTo>
                      <a:pt x="196" y="751"/>
                    </a:lnTo>
                    <a:lnTo>
                      <a:pt x="196" y="937"/>
                    </a:lnTo>
                    <a:lnTo>
                      <a:pt x="196" y="937"/>
                    </a:lnTo>
                    <a:lnTo>
                      <a:pt x="195" y="954"/>
                    </a:lnTo>
                    <a:lnTo>
                      <a:pt x="194" y="971"/>
                    </a:lnTo>
                    <a:lnTo>
                      <a:pt x="190" y="1002"/>
                    </a:lnTo>
                    <a:lnTo>
                      <a:pt x="190" y="1002"/>
                    </a:lnTo>
                    <a:lnTo>
                      <a:pt x="185" y="1034"/>
                    </a:lnTo>
                    <a:lnTo>
                      <a:pt x="183" y="1050"/>
                    </a:lnTo>
                    <a:lnTo>
                      <a:pt x="183" y="1067"/>
                    </a:lnTo>
                    <a:lnTo>
                      <a:pt x="183" y="1074"/>
                    </a:lnTo>
                    <a:lnTo>
                      <a:pt x="183" y="1074"/>
                    </a:lnTo>
                    <a:lnTo>
                      <a:pt x="182" y="1106"/>
                    </a:lnTo>
                    <a:lnTo>
                      <a:pt x="181" y="1121"/>
                    </a:lnTo>
                    <a:lnTo>
                      <a:pt x="179" y="1137"/>
                    </a:lnTo>
                    <a:lnTo>
                      <a:pt x="175" y="1151"/>
                    </a:lnTo>
                    <a:lnTo>
                      <a:pt x="170" y="1166"/>
                    </a:lnTo>
                    <a:lnTo>
                      <a:pt x="166" y="1172"/>
                    </a:lnTo>
                    <a:lnTo>
                      <a:pt x="162" y="1178"/>
                    </a:lnTo>
                    <a:lnTo>
                      <a:pt x="158" y="1185"/>
                    </a:lnTo>
                    <a:lnTo>
                      <a:pt x="151" y="1191"/>
                    </a:lnTo>
                    <a:lnTo>
                      <a:pt x="151" y="1191"/>
                    </a:lnTo>
                    <a:lnTo>
                      <a:pt x="143" y="1198"/>
                    </a:lnTo>
                    <a:lnTo>
                      <a:pt x="134" y="1204"/>
                    </a:lnTo>
                    <a:lnTo>
                      <a:pt x="124" y="1208"/>
                    </a:lnTo>
                    <a:lnTo>
                      <a:pt x="114" y="1211"/>
                    </a:lnTo>
                    <a:lnTo>
                      <a:pt x="105" y="1213"/>
                    </a:lnTo>
                    <a:lnTo>
                      <a:pt x="95" y="1214"/>
                    </a:lnTo>
                    <a:lnTo>
                      <a:pt x="74" y="1215"/>
                    </a:lnTo>
                    <a:lnTo>
                      <a:pt x="74" y="121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3" name="Freeform 787">
                <a:extLst>
                  <a:ext uri="{FF2B5EF4-FFF2-40B4-BE49-F238E27FC236}">
                    <a16:creationId xmlns:a16="http://schemas.microsoft.com/office/drawing/2014/main" id="{47748EE3-C284-466E-A044-CF3DF10992DB}"/>
                  </a:ext>
                </a:extLst>
              </p:cNvPr>
              <p:cNvSpPr/>
              <p:nvPr/>
            </p:nvSpPr>
            <p:spPr bwMode="auto">
              <a:xfrm>
                <a:off x="6316663" y="4768850"/>
                <a:ext cx="566738" cy="33338"/>
              </a:xfrm>
              <a:custGeom>
                <a:avLst/>
                <a:gdLst/>
                <a:ahLst/>
                <a:cxnLst>
                  <a:cxn ang="0">
                    <a:pos x="1046" y="64"/>
                  </a:cxn>
                  <a:cxn ang="0">
                    <a:pos x="989" y="62"/>
                  </a:cxn>
                  <a:cxn ang="0">
                    <a:pos x="932" y="57"/>
                  </a:cxn>
                  <a:cxn ang="0">
                    <a:pos x="841" y="50"/>
                  </a:cxn>
                  <a:cxn ang="0">
                    <a:pos x="831" y="50"/>
                  </a:cxn>
                  <a:cxn ang="0">
                    <a:pos x="806" y="51"/>
                  </a:cxn>
                  <a:cxn ang="0">
                    <a:pos x="704" y="56"/>
                  </a:cxn>
                  <a:cxn ang="0">
                    <a:pos x="656" y="59"/>
                  </a:cxn>
                  <a:cxn ang="0">
                    <a:pos x="621" y="61"/>
                  </a:cxn>
                  <a:cxn ang="0">
                    <a:pos x="611" y="61"/>
                  </a:cxn>
                  <a:cxn ang="0">
                    <a:pos x="561" y="60"/>
                  </a:cxn>
                  <a:cxn ang="0">
                    <a:pos x="515" y="58"/>
                  </a:cxn>
                  <a:cxn ang="0">
                    <a:pos x="489" y="58"/>
                  </a:cxn>
                  <a:cxn ang="0">
                    <a:pos x="409" y="52"/>
                  </a:cxn>
                  <a:cxn ang="0">
                    <a:pos x="353" y="48"/>
                  </a:cxn>
                  <a:cxn ang="0">
                    <a:pos x="296" y="46"/>
                  </a:cxn>
                  <a:cxn ang="0">
                    <a:pos x="23" y="46"/>
                  </a:cxn>
                  <a:cxn ang="0">
                    <a:pos x="12" y="44"/>
                  </a:cxn>
                  <a:cxn ang="0">
                    <a:pos x="6" y="39"/>
                  </a:cxn>
                  <a:cxn ang="0">
                    <a:pos x="2" y="31"/>
                  </a:cxn>
                  <a:cxn ang="0">
                    <a:pos x="0" y="23"/>
                  </a:cxn>
                  <a:cxn ang="0">
                    <a:pos x="1" y="19"/>
                  </a:cxn>
                  <a:cxn ang="0">
                    <a:pos x="3" y="11"/>
                  </a:cxn>
                  <a:cxn ang="0">
                    <a:pos x="8" y="5"/>
                  </a:cxn>
                  <a:cxn ang="0">
                    <a:pos x="17" y="1"/>
                  </a:cxn>
                  <a:cxn ang="0">
                    <a:pos x="313" y="0"/>
                  </a:cxn>
                  <a:cxn ang="0">
                    <a:pos x="344" y="1"/>
                  </a:cxn>
                  <a:cxn ang="0">
                    <a:pos x="436" y="7"/>
                  </a:cxn>
                  <a:cxn ang="0">
                    <a:pos x="482" y="11"/>
                  </a:cxn>
                  <a:cxn ang="0">
                    <a:pos x="530" y="13"/>
                  </a:cxn>
                  <a:cxn ang="0">
                    <a:pos x="550" y="14"/>
                  </a:cxn>
                  <a:cxn ang="0">
                    <a:pos x="598" y="15"/>
                  </a:cxn>
                  <a:cxn ang="0">
                    <a:pos x="630" y="14"/>
                  </a:cxn>
                  <a:cxn ang="0">
                    <a:pos x="658" y="12"/>
                  </a:cxn>
                  <a:cxn ang="0">
                    <a:pos x="719" y="7"/>
                  </a:cxn>
                  <a:cxn ang="0">
                    <a:pos x="803" y="5"/>
                  </a:cxn>
                  <a:cxn ang="0">
                    <a:pos x="835" y="6"/>
                  </a:cxn>
                  <a:cxn ang="0">
                    <a:pos x="856" y="7"/>
                  </a:cxn>
                  <a:cxn ang="0">
                    <a:pos x="957" y="16"/>
                  </a:cxn>
                  <a:cxn ang="0">
                    <a:pos x="1049" y="19"/>
                  </a:cxn>
                  <a:cxn ang="0">
                    <a:pos x="1055" y="20"/>
                  </a:cxn>
                  <a:cxn ang="0">
                    <a:pos x="1063" y="23"/>
                  </a:cxn>
                  <a:cxn ang="0">
                    <a:pos x="1068" y="30"/>
                  </a:cxn>
                  <a:cxn ang="0">
                    <a:pos x="1071" y="38"/>
                  </a:cxn>
                  <a:cxn ang="0">
                    <a:pos x="1071" y="42"/>
                  </a:cxn>
                  <a:cxn ang="0">
                    <a:pos x="1070" y="50"/>
                  </a:cxn>
                  <a:cxn ang="0">
                    <a:pos x="1066" y="58"/>
                  </a:cxn>
                  <a:cxn ang="0">
                    <a:pos x="1059" y="63"/>
                  </a:cxn>
                  <a:cxn ang="0">
                    <a:pos x="1049" y="64"/>
                  </a:cxn>
                </a:cxnLst>
                <a:rect l="0" t="0" r="r" b="b"/>
                <a:pathLst>
                  <a:path w="1071" h="64">
                    <a:moveTo>
                      <a:pt x="1046" y="64"/>
                    </a:moveTo>
                    <a:lnTo>
                      <a:pt x="1046" y="64"/>
                    </a:lnTo>
                    <a:lnTo>
                      <a:pt x="1017" y="64"/>
                    </a:lnTo>
                    <a:lnTo>
                      <a:pt x="989" y="62"/>
                    </a:lnTo>
                    <a:lnTo>
                      <a:pt x="932" y="57"/>
                    </a:lnTo>
                    <a:lnTo>
                      <a:pt x="932" y="57"/>
                    </a:lnTo>
                    <a:lnTo>
                      <a:pt x="886" y="53"/>
                    </a:lnTo>
                    <a:lnTo>
                      <a:pt x="841" y="50"/>
                    </a:lnTo>
                    <a:lnTo>
                      <a:pt x="841" y="50"/>
                    </a:lnTo>
                    <a:lnTo>
                      <a:pt x="831" y="50"/>
                    </a:lnTo>
                    <a:lnTo>
                      <a:pt x="831" y="50"/>
                    </a:lnTo>
                    <a:lnTo>
                      <a:pt x="806" y="51"/>
                    </a:lnTo>
                    <a:lnTo>
                      <a:pt x="774" y="52"/>
                    </a:lnTo>
                    <a:lnTo>
                      <a:pt x="704" y="56"/>
                    </a:lnTo>
                    <a:lnTo>
                      <a:pt x="704" y="56"/>
                    </a:lnTo>
                    <a:lnTo>
                      <a:pt x="656" y="59"/>
                    </a:lnTo>
                    <a:lnTo>
                      <a:pt x="621" y="61"/>
                    </a:lnTo>
                    <a:lnTo>
                      <a:pt x="621" y="61"/>
                    </a:lnTo>
                    <a:lnTo>
                      <a:pt x="611" y="61"/>
                    </a:lnTo>
                    <a:lnTo>
                      <a:pt x="611" y="61"/>
                    </a:lnTo>
                    <a:lnTo>
                      <a:pt x="586" y="60"/>
                    </a:lnTo>
                    <a:lnTo>
                      <a:pt x="561" y="60"/>
                    </a:lnTo>
                    <a:lnTo>
                      <a:pt x="561" y="60"/>
                    </a:lnTo>
                    <a:lnTo>
                      <a:pt x="515" y="58"/>
                    </a:lnTo>
                    <a:lnTo>
                      <a:pt x="515" y="58"/>
                    </a:lnTo>
                    <a:lnTo>
                      <a:pt x="489" y="58"/>
                    </a:lnTo>
                    <a:lnTo>
                      <a:pt x="462" y="56"/>
                    </a:lnTo>
                    <a:lnTo>
                      <a:pt x="409" y="52"/>
                    </a:lnTo>
                    <a:lnTo>
                      <a:pt x="409" y="52"/>
                    </a:lnTo>
                    <a:lnTo>
                      <a:pt x="353" y="48"/>
                    </a:lnTo>
                    <a:lnTo>
                      <a:pt x="324" y="47"/>
                    </a:lnTo>
                    <a:lnTo>
                      <a:pt x="296" y="46"/>
                    </a:lnTo>
                    <a:lnTo>
                      <a:pt x="23" y="46"/>
                    </a:lnTo>
                    <a:lnTo>
                      <a:pt x="23" y="46"/>
                    </a:lnTo>
                    <a:lnTo>
                      <a:pt x="17" y="46"/>
                    </a:lnTo>
                    <a:lnTo>
                      <a:pt x="12" y="44"/>
                    </a:lnTo>
                    <a:lnTo>
                      <a:pt x="8" y="42"/>
                    </a:lnTo>
                    <a:lnTo>
                      <a:pt x="6" y="39"/>
                    </a:lnTo>
                    <a:lnTo>
                      <a:pt x="3" y="36"/>
                    </a:lnTo>
                    <a:lnTo>
                      <a:pt x="2" y="31"/>
                    </a:lnTo>
                    <a:lnTo>
                      <a:pt x="1" y="27"/>
                    </a:lnTo>
                    <a:lnTo>
                      <a:pt x="0" y="23"/>
                    </a:lnTo>
                    <a:lnTo>
                      <a:pt x="0" y="23"/>
                    </a:lnTo>
                    <a:lnTo>
                      <a:pt x="1" y="19"/>
                    </a:lnTo>
                    <a:lnTo>
                      <a:pt x="2" y="15"/>
                    </a:lnTo>
                    <a:lnTo>
                      <a:pt x="3" y="11"/>
                    </a:lnTo>
                    <a:lnTo>
                      <a:pt x="6" y="8"/>
                    </a:lnTo>
                    <a:lnTo>
                      <a:pt x="8" y="5"/>
                    </a:lnTo>
                    <a:lnTo>
                      <a:pt x="12" y="2"/>
                    </a:lnTo>
                    <a:lnTo>
                      <a:pt x="17" y="1"/>
                    </a:lnTo>
                    <a:lnTo>
                      <a:pt x="23" y="0"/>
                    </a:lnTo>
                    <a:lnTo>
                      <a:pt x="313" y="0"/>
                    </a:lnTo>
                    <a:lnTo>
                      <a:pt x="313" y="0"/>
                    </a:lnTo>
                    <a:lnTo>
                      <a:pt x="344" y="1"/>
                    </a:lnTo>
                    <a:lnTo>
                      <a:pt x="375" y="2"/>
                    </a:lnTo>
                    <a:lnTo>
                      <a:pt x="436" y="7"/>
                    </a:lnTo>
                    <a:lnTo>
                      <a:pt x="436" y="7"/>
                    </a:lnTo>
                    <a:lnTo>
                      <a:pt x="482" y="11"/>
                    </a:lnTo>
                    <a:lnTo>
                      <a:pt x="530" y="13"/>
                    </a:lnTo>
                    <a:lnTo>
                      <a:pt x="530" y="13"/>
                    </a:lnTo>
                    <a:lnTo>
                      <a:pt x="550" y="14"/>
                    </a:lnTo>
                    <a:lnTo>
                      <a:pt x="550" y="14"/>
                    </a:lnTo>
                    <a:lnTo>
                      <a:pt x="573" y="15"/>
                    </a:lnTo>
                    <a:lnTo>
                      <a:pt x="598" y="15"/>
                    </a:lnTo>
                    <a:lnTo>
                      <a:pt x="598" y="15"/>
                    </a:lnTo>
                    <a:lnTo>
                      <a:pt x="630" y="14"/>
                    </a:lnTo>
                    <a:lnTo>
                      <a:pt x="658" y="12"/>
                    </a:lnTo>
                    <a:lnTo>
                      <a:pt x="658" y="12"/>
                    </a:lnTo>
                    <a:lnTo>
                      <a:pt x="683" y="9"/>
                    </a:lnTo>
                    <a:lnTo>
                      <a:pt x="719" y="7"/>
                    </a:lnTo>
                    <a:lnTo>
                      <a:pt x="760" y="6"/>
                    </a:lnTo>
                    <a:lnTo>
                      <a:pt x="803" y="5"/>
                    </a:lnTo>
                    <a:lnTo>
                      <a:pt x="803" y="5"/>
                    </a:lnTo>
                    <a:lnTo>
                      <a:pt x="835" y="6"/>
                    </a:lnTo>
                    <a:lnTo>
                      <a:pt x="856" y="7"/>
                    </a:lnTo>
                    <a:lnTo>
                      <a:pt x="856" y="7"/>
                    </a:lnTo>
                    <a:lnTo>
                      <a:pt x="908" y="12"/>
                    </a:lnTo>
                    <a:lnTo>
                      <a:pt x="957" y="16"/>
                    </a:lnTo>
                    <a:lnTo>
                      <a:pt x="1004" y="19"/>
                    </a:lnTo>
                    <a:lnTo>
                      <a:pt x="1049" y="19"/>
                    </a:lnTo>
                    <a:lnTo>
                      <a:pt x="1049" y="19"/>
                    </a:lnTo>
                    <a:lnTo>
                      <a:pt x="1055" y="20"/>
                    </a:lnTo>
                    <a:lnTo>
                      <a:pt x="1059" y="21"/>
                    </a:lnTo>
                    <a:lnTo>
                      <a:pt x="1063" y="23"/>
                    </a:lnTo>
                    <a:lnTo>
                      <a:pt x="1066" y="26"/>
                    </a:lnTo>
                    <a:lnTo>
                      <a:pt x="1068" y="30"/>
                    </a:lnTo>
                    <a:lnTo>
                      <a:pt x="1070" y="33"/>
                    </a:lnTo>
                    <a:lnTo>
                      <a:pt x="1071" y="38"/>
                    </a:lnTo>
                    <a:lnTo>
                      <a:pt x="1071" y="42"/>
                    </a:lnTo>
                    <a:lnTo>
                      <a:pt x="1071" y="42"/>
                    </a:lnTo>
                    <a:lnTo>
                      <a:pt x="1071" y="47"/>
                    </a:lnTo>
                    <a:lnTo>
                      <a:pt x="1070" y="50"/>
                    </a:lnTo>
                    <a:lnTo>
                      <a:pt x="1068" y="54"/>
                    </a:lnTo>
                    <a:lnTo>
                      <a:pt x="1066" y="58"/>
                    </a:lnTo>
                    <a:lnTo>
                      <a:pt x="1063" y="60"/>
                    </a:lnTo>
                    <a:lnTo>
                      <a:pt x="1059" y="63"/>
                    </a:lnTo>
                    <a:lnTo>
                      <a:pt x="1055" y="64"/>
                    </a:lnTo>
                    <a:lnTo>
                      <a:pt x="1049" y="64"/>
                    </a:lnTo>
                    <a:lnTo>
                      <a:pt x="1046" y="6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4" name="Freeform 788">
                <a:extLst>
                  <a:ext uri="{FF2B5EF4-FFF2-40B4-BE49-F238E27FC236}">
                    <a16:creationId xmlns:a16="http://schemas.microsoft.com/office/drawing/2014/main" id="{F13C0292-7B97-47B6-A232-0E7184F0A8F8}"/>
                  </a:ext>
                </a:extLst>
              </p:cNvPr>
              <p:cNvSpPr/>
              <p:nvPr/>
            </p:nvSpPr>
            <p:spPr bwMode="auto">
              <a:xfrm>
                <a:off x="6286501" y="4154488"/>
                <a:ext cx="271463" cy="207963"/>
              </a:xfrm>
              <a:custGeom>
                <a:avLst/>
                <a:gdLst/>
                <a:ahLst/>
                <a:cxnLst>
                  <a:cxn ang="0">
                    <a:pos x="391" y="389"/>
                  </a:cxn>
                  <a:cxn ang="0">
                    <a:pos x="377" y="372"/>
                  </a:cxn>
                  <a:cxn ang="0">
                    <a:pos x="378" y="358"/>
                  </a:cxn>
                  <a:cxn ang="0">
                    <a:pos x="388" y="349"/>
                  </a:cxn>
                  <a:cxn ang="0">
                    <a:pos x="415" y="338"/>
                  </a:cxn>
                  <a:cxn ang="0">
                    <a:pos x="443" y="329"/>
                  </a:cxn>
                  <a:cxn ang="0">
                    <a:pos x="458" y="310"/>
                  </a:cxn>
                  <a:cxn ang="0">
                    <a:pos x="467" y="264"/>
                  </a:cxn>
                  <a:cxn ang="0">
                    <a:pos x="464" y="206"/>
                  </a:cxn>
                  <a:cxn ang="0">
                    <a:pos x="465" y="164"/>
                  </a:cxn>
                  <a:cxn ang="0">
                    <a:pos x="458" y="107"/>
                  </a:cxn>
                  <a:cxn ang="0">
                    <a:pos x="440" y="81"/>
                  </a:cxn>
                  <a:cxn ang="0">
                    <a:pos x="409" y="57"/>
                  </a:cxn>
                  <a:cxn ang="0">
                    <a:pos x="373" y="48"/>
                  </a:cxn>
                  <a:cxn ang="0">
                    <a:pos x="328" y="48"/>
                  </a:cxn>
                  <a:cxn ang="0">
                    <a:pos x="265" y="49"/>
                  </a:cxn>
                  <a:cxn ang="0">
                    <a:pos x="155" y="48"/>
                  </a:cxn>
                  <a:cxn ang="0">
                    <a:pos x="108" y="54"/>
                  </a:cxn>
                  <a:cxn ang="0">
                    <a:pos x="84" y="69"/>
                  </a:cxn>
                  <a:cxn ang="0">
                    <a:pos x="66" y="95"/>
                  </a:cxn>
                  <a:cxn ang="0">
                    <a:pos x="55" y="147"/>
                  </a:cxn>
                  <a:cxn ang="0">
                    <a:pos x="49" y="261"/>
                  </a:cxn>
                  <a:cxn ang="0">
                    <a:pos x="64" y="299"/>
                  </a:cxn>
                  <a:cxn ang="0">
                    <a:pos x="99" y="324"/>
                  </a:cxn>
                  <a:cxn ang="0">
                    <a:pos x="122" y="332"/>
                  </a:cxn>
                  <a:cxn ang="0">
                    <a:pos x="127" y="332"/>
                  </a:cxn>
                  <a:cxn ang="0">
                    <a:pos x="138" y="335"/>
                  </a:cxn>
                  <a:cxn ang="0">
                    <a:pos x="148" y="350"/>
                  </a:cxn>
                  <a:cxn ang="0">
                    <a:pos x="145" y="368"/>
                  </a:cxn>
                  <a:cxn ang="0">
                    <a:pos x="133" y="376"/>
                  </a:cxn>
                  <a:cxn ang="0">
                    <a:pos x="120" y="380"/>
                  </a:cxn>
                  <a:cxn ang="0">
                    <a:pos x="77" y="364"/>
                  </a:cxn>
                  <a:cxn ang="0">
                    <a:pos x="22" y="321"/>
                  </a:cxn>
                  <a:cxn ang="0">
                    <a:pos x="9" y="300"/>
                  </a:cxn>
                  <a:cxn ang="0">
                    <a:pos x="0" y="256"/>
                  </a:cxn>
                  <a:cxn ang="0">
                    <a:pos x="6" y="175"/>
                  </a:cxn>
                  <a:cxn ang="0">
                    <a:pos x="19" y="97"/>
                  </a:cxn>
                  <a:cxn ang="0">
                    <a:pos x="35" y="56"/>
                  </a:cxn>
                  <a:cxn ang="0">
                    <a:pos x="63" y="23"/>
                  </a:cxn>
                  <a:cxn ang="0">
                    <a:pos x="103" y="7"/>
                  </a:cxn>
                  <a:cxn ang="0">
                    <a:pos x="160" y="1"/>
                  </a:cxn>
                  <a:cxn ang="0">
                    <a:pos x="244" y="3"/>
                  </a:cxn>
                  <a:cxn ang="0">
                    <a:pos x="304" y="4"/>
                  </a:cxn>
                  <a:cxn ang="0">
                    <a:pos x="357" y="3"/>
                  </a:cxn>
                  <a:cxn ang="0">
                    <a:pos x="417" y="10"/>
                  </a:cxn>
                  <a:cxn ang="0">
                    <a:pos x="450" y="27"/>
                  </a:cxn>
                  <a:cxn ang="0">
                    <a:pos x="498" y="84"/>
                  </a:cxn>
                  <a:cxn ang="0">
                    <a:pos x="509" y="118"/>
                  </a:cxn>
                  <a:cxn ang="0">
                    <a:pos x="512" y="160"/>
                  </a:cxn>
                  <a:cxn ang="0">
                    <a:pos x="512" y="217"/>
                  </a:cxn>
                  <a:cxn ang="0">
                    <a:pos x="513" y="275"/>
                  </a:cxn>
                  <a:cxn ang="0">
                    <a:pos x="501" y="327"/>
                  </a:cxn>
                  <a:cxn ang="0">
                    <a:pos x="475" y="360"/>
                  </a:cxn>
                  <a:cxn ang="0">
                    <a:pos x="457" y="372"/>
                  </a:cxn>
                  <a:cxn ang="0">
                    <a:pos x="436" y="384"/>
                  </a:cxn>
                  <a:cxn ang="0">
                    <a:pos x="428" y="384"/>
                  </a:cxn>
                  <a:cxn ang="0">
                    <a:pos x="414" y="386"/>
                  </a:cxn>
                  <a:cxn ang="0">
                    <a:pos x="399" y="391"/>
                  </a:cxn>
                </a:cxnLst>
                <a:rect l="0" t="0" r="r" b="b"/>
                <a:pathLst>
                  <a:path w="514" h="391">
                    <a:moveTo>
                      <a:pt x="399" y="391"/>
                    </a:moveTo>
                    <a:lnTo>
                      <a:pt x="399" y="391"/>
                    </a:lnTo>
                    <a:lnTo>
                      <a:pt x="395" y="390"/>
                    </a:lnTo>
                    <a:lnTo>
                      <a:pt x="391" y="389"/>
                    </a:lnTo>
                    <a:lnTo>
                      <a:pt x="388" y="388"/>
                    </a:lnTo>
                    <a:lnTo>
                      <a:pt x="384" y="385"/>
                    </a:lnTo>
                    <a:lnTo>
                      <a:pt x="380" y="378"/>
                    </a:lnTo>
                    <a:lnTo>
                      <a:pt x="377" y="372"/>
                    </a:lnTo>
                    <a:lnTo>
                      <a:pt x="377" y="372"/>
                    </a:lnTo>
                    <a:lnTo>
                      <a:pt x="376" y="367"/>
                    </a:lnTo>
                    <a:lnTo>
                      <a:pt x="376" y="361"/>
                    </a:lnTo>
                    <a:lnTo>
                      <a:pt x="378" y="358"/>
                    </a:lnTo>
                    <a:lnTo>
                      <a:pt x="380" y="355"/>
                    </a:lnTo>
                    <a:lnTo>
                      <a:pt x="382" y="351"/>
                    </a:lnTo>
                    <a:lnTo>
                      <a:pt x="388" y="349"/>
                    </a:lnTo>
                    <a:lnTo>
                      <a:pt x="388" y="349"/>
                    </a:lnTo>
                    <a:lnTo>
                      <a:pt x="395" y="344"/>
                    </a:lnTo>
                    <a:lnTo>
                      <a:pt x="402" y="341"/>
                    </a:lnTo>
                    <a:lnTo>
                      <a:pt x="415" y="338"/>
                    </a:lnTo>
                    <a:lnTo>
                      <a:pt x="415" y="338"/>
                    </a:lnTo>
                    <a:lnTo>
                      <a:pt x="425" y="337"/>
                    </a:lnTo>
                    <a:lnTo>
                      <a:pt x="434" y="334"/>
                    </a:lnTo>
                    <a:lnTo>
                      <a:pt x="439" y="332"/>
                    </a:lnTo>
                    <a:lnTo>
                      <a:pt x="443" y="329"/>
                    </a:lnTo>
                    <a:lnTo>
                      <a:pt x="447" y="325"/>
                    </a:lnTo>
                    <a:lnTo>
                      <a:pt x="453" y="320"/>
                    </a:lnTo>
                    <a:lnTo>
                      <a:pt x="453" y="320"/>
                    </a:lnTo>
                    <a:lnTo>
                      <a:pt x="458" y="310"/>
                    </a:lnTo>
                    <a:lnTo>
                      <a:pt x="462" y="300"/>
                    </a:lnTo>
                    <a:lnTo>
                      <a:pt x="465" y="289"/>
                    </a:lnTo>
                    <a:lnTo>
                      <a:pt x="466" y="276"/>
                    </a:lnTo>
                    <a:lnTo>
                      <a:pt x="467" y="264"/>
                    </a:lnTo>
                    <a:lnTo>
                      <a:pt x="467" y="250"/>
                    </a:lnTo>
                    <a:lnTo>
                      <a:pt x="465" y="224"/>
                    </a:lnTo>
                    <a:lnTo>
                      <a:pt x="465" y="224"/>
                    </a:lnTo>
                    <a:lnTo>
                      <a:pt x="464" y="206"/>
                    </a:lnTo>
                    <a:lnTo>
                      <a:pt x="464" y="190"/>
                    </a:lnTo>
                    <a:lnTo>
                      <a:pt x="465" y="181"/>
                    </a:lnTo>
                    <a:lnTo>
                      <a:pt x="465" y="181"/>
                    </a:lnTo>
                    <a:lnTo>
                      <a:pt x="465" y="164"/>
                    </a:lnTo>
                    <a:lnTo>
                      <a:pt x="465" y="148"/>
                    </a:lnTo>
                    <a:lnTo>
                      <a:pt x="464" y="134"/>
                    </a:lnTo>
                    <a:lnTo>
                      <a:pt x="462" y="120"/>
                    </a:lnTo>
                    <a:lnTo>
                      <a:pt x="458" y="107"/>
                    </a:lnTo>
                    <a:lnTo>
                      <a:pt x="455" y="100"/>
                    </a:lnTo>
                    <a:lnTo>
                      <a:pt x="451" y="93"/>
                    </a:lnTo>
                    <a:lnTo>
                      <a:pt x="445" y="87"/>
                    </a:lnTo>
                    <a:lnTo>
                      <a:pt x="440" y="81"/>
                    </a:lnTo>
                    <a:lnTo>
                      <a:pt x="427" y="68"/>
                    </a:lnTo>
                    <a:lnTo>
                      <a:pt x="427" y="68"/>
                    </a:lnTo>
                    <a:lnTo>
                      <a:pt x="419" y="61"/>
                    </a:lnTo>
                    <a:lnTo>
                      <a:pt x="409" y="57"/>
                    </a:lnTo>
                    <a:lnTo>
                      <a:pt x="401" y="53"/>
                    </a:lnTo>
                    <a:lnTo>
                      <a:pt x="392" y="51"/>
                    </a:lnTo>
                    <a:lnTo>
                      <a:pt x="382" y="49"/>
                    </a:lnTo>
                    <a:lnTo>
                      <a:pt x="373" y="48"/>
                    </a:lnTo>
                    <a:lnTo>
                      <a:pt x="356" y="48"/>
                    </a:lnTo>
                    <a:lnTo>
                      <a:pt x="356" y="48"/>
                    </a:lnTo>
                    <a:lnTo>
                      <a:pt x="328" y="48"/>
                    </a:lnTo>
                    <a:lnTo>
                      <a:pt x="328" y="48"/>
                    </a:lnTo>
                    <a:lnTo>
                      <a:pt x="311" y="49"/>
                    </a:lnTo>
                    <a:lnTo>
                      <a:pt x="310" y="49"/>
                    </a:lnTo>
                    <a:lnTo>
                      <a:pt x="265" y="49"/>
                    </a:lnTo>
                    <a:lnTo>
                      <a:pt x="265" y="49"/>
                    </a:lnTo>
                    <a:lnTo>
                      <a:pt x="214" y="49"/>
                    </a:lnTo>
                    <a:lnTo>
                      <a:pt x="169" y="48"/>
                    </a:lnTo>
                    <a:lnTo>
                      <a:pt x="169" y="48"/>
                    </a:lnTo>
                    <a:lnTo>
                      <a:pt x="155" y="48"/>
                    </a:lnTo>
                    <a:lnTo>
                      <a:pt x="155" y="48"/>
                    </a:lnTo>
                    <a:lnTo>
                      <a:pt x="139" y="49"/>
                    </a:lnTo>
                    <a:lnTo>
                      <a:pt x="122" y="50"/>
                    </a:lnTo>
                    <a:lnTo>
                      <a:pt x="108" y="54"/>
                    </a:lnTo>
                    <a:lnTo>
                      <a:pt x="101" y="57"/>
                    </a:lnTo>
                    <a:lnTo>
                      <a:pt x="95" y="60"/>
                    </a:lnTo>
                    <a:lnTo>
                      <a:pt x="89" y="64"/>
                    </a:lnTo>
                    <a:lnTo>
                      <a:pt x="84" y="69"/>
                    </a:lnTo>
                    <a:lnTo>
                      <a:pt x="79" y="75"/>
                    </a:lnTo>
                    <a:lnTo>
                      <a:pt x="75" y="81"/>
                    </a:lnTo>
                    <a:lnTo>
                      <a:pt x="70" y="87"/>
                    </a:lnTo>
                    <a:lnTo>
                      <a:pt x="66" y="95"/>
                    </a:lnTo>
                    <a:lnTo>
                      <a:pt x="63" y="105"/>
                    </a:lnTo>
                    <a:lnTo>
                      <a:pt x="61" y="114"/>
                    </a:lnTo>
                    <a:lnTo>
                      <a:pt x="61" y="114"/>
                    </a:lnTo>
                    <a:lnTo>
                      <a:pt x="55" y="147"/>
                    </a:lnTo>
                    <a:lnTo>
                      <a:pt x="51" y="183"/>
                    </a:lnTo>
                    <a:lnTo>
                      <a:pt x="49" y="221"/>
                    </a:lnTo>
                    <a:lnTo>
                      <a:pt x="49" y="261"/>
                    </a:lnTo>
                    <a:lnTo>
                      <a:pt x="49" y="261"/>
                    </a:lnTo>
                    <a:lnTo>
                      <a:pt x="50" y="271"/>
                    </a:lnTo>
                    <a:lnTo>
                      <a:pt x="53" y="281"/>
                    </a:lnTo>
                    <a:lnTo>
                      <a:pt x="58" y="291"/>
                    </a:lnTo>
                    <a:lnTo>
                      <a:pt x="64" y="299"/>
                    </a:lnTo>
                    <a:lnTo>
                      <a:pt x="73" y="307"/>
                    </a:lnTo>
                    <a:lnTo>
                      <a:pt x="81" y="313"/>
                    </a:lnTo>
                    <a:lnTo>
                      <a:pt x="90" y="320"/>
                    </a:lnTo>
                    <a:lnTo>
                      <a:pt x="99" y="324"/>
                    </a:lnTo>
                    <a:lnTo>
                      <a:pt x="99" y="324"/>
                    </a:lnTo>
                    <a:lnTo>
                      <a:pt x="117" y="331"/>
                    </a:lnTo>
                    <a:lnTo>
                      <a:pt x="117" y="331"/>
                    </a:lnTo>
                    <a:lnTo>
                      <a:pt x="122" y="332"/>
                    </a:lnTo>
                    <a:lnTo>
                      <a:pt x="123" y="332"/>
                    </a:lnTo>
                    <a:lnTo>
                      <a:pt x="124" y="332"/>
                    </a:lnTo>
                    <a:lnTo>
                      <a:pt x="124" y="332"/>
                    </a:lnTo>
                    <a:lnTo>
                      <a:pt x="127" y="332"/>
                    </a:lnTo>
                    <a:lnTo>
                      <a:pt x="127" y="332"/>
                    </a:lnTo>
                    <a:lnTo>
                      <a:pt x="130" y="332"/>
                    </a:lnTo>
                    <a:lnTo>
                      <a:pt x="135" y="333"/>
                    </a:lnTo>
                    <a:lnTo>
                      <a:pt x="138" y="335"/>
                    </a:lnTo>
                    <a:lnTo>
                      <a:pt x="141" y="337"/>
                    </a:lnTo>
                    <a:lnTo>
                      <a:pt x="145" y="343"/>
                    </a:lnTo>
                    <a:lnTo>
                      <a:pt x="148" y="350"/>
                    </a:lnTo>
                    <a:lnTo>
                      <a:pt x="148" y="350"/>
                    </a:lnTo>
                    <a:lnTo>
                      <a:pt x="149" y="355"/>
                    </a:lnTo>
                    <a:lnTo>
                      <a:pt x="148" y="361"/>
                    </a:lnTo>
                    <a:lnTo>
                      <a:pt x="147" y="365"/>
                    </a:lnTo>
                    <a:lnTo>
                      <a:pt x="145" y="368"/>
                    </a:lnTo>
                    <a:lnTo>
                      <a:pt x="143" y="371"/>
                    </a:lnTo>
                    <a:lnTo>
                      <a:pt x="139" y="374"/>
                    </a:lnTo>
                    <a:lnTo>
                      <a:pt x="139" y="374"/>
                    </a:lnTo>
                    <a:lnTo>
                      <a:pt x="133" y="376"/>
                    </a:lnTo>
                    <a:lnTo>
                      <a:pt x="129" y="378"/>
                    </a:lnTo>
                    <a:lnTo>
                      <a:pt x="125" y="380"/>
                    </a:lnTo>
                    <a:lnTo>
                      <a:pt x="120" y="380"/>
                    </a:lnTo>
                    <a:lnTo>
                      <a:pt x="120" y="380"/>
                    </a:lnTo>
                    <a:lnTo>
                      <a:pt x="110" y="378"/>
                    </a:lnTo>
                    <a:lnTo>
                      <a:pt x="99" y="375"/>
                    </a:lnTo>
                    <a:lnTo>
                      <a:pt x="88" y="371"/>
                    </a:lnTo>
                    <a:lnTo>
                      <a:pt x="77" y="364"/>
                    </a:lnTo>
                    <a:lnTo>
                      <a:pt x="63" y="356"/>
                    </a:lnTo>
                    <a:lnTo>
                      <a:pt x="50" y="345"/>
                    </a:lnTo>
                    <a:lnTo>
                      <a:pt x="36" y="334"/>
                    </a:lnTo>
                    <a:lnTo>
                      <a:pt x="22" y="321"/>
                    </a:lnTo>
                    <a:lnTo>
                      <a:pt x="22" y="321"/>
                    </a:lnTo>
                    <a:lnTo>
                      <a:pt x="17" y="314"/>
                    </a:lnTo>
                    <a:lnTo>
                      <a:pt x="13" y="307"/>
                    </a:lnTo>
                    <a:lnTo>
                      <a:pt x="9" y="300"/>
                    </a:lnTo>
                    <a:lnTo>
                      <a:pt x="5" y="292"/>
                    </a:lnTo>
                    <a:lnTo>
                      <a:pt x="3" y="283"/>
                    </a:lnTo>
                    <a:lnTo>
                      <a:pt x="1" y="274"/>
                    </a:lnTo>
                    <a:lnTo>
                      <a:pt x="0" y="256"/>
                    </a:lnTo>
                    <a:lnTo>
                      <a:pt x="0" y="235"/>
                    </a:lnTo>
                    <a:lnTo>
                      <a:pt x="1" y="215"/>
                    </a:lnTo>
                    <a:lnTo>
                      <a:pt x="6" y="175"/>
                    </a:lnTo>
                    <a:lnTo>
                      <a:pt x="6" y="175"/>
                    </a:lnTo>
                    <a:lnTo>
                      <a:pt x="11" y="140"/>
                    </a:lnTo>
                    <a:lnTo>
                      <a:pt x="11" y="140"/>
                    </a:lnTo>
                    <a:lnTo>
                      <a:pt x="14" y="118"/>
                    </a:lnTo>
                    <a:lnTo>
                      <a:pt x="19" y="97"/>
                    </a:lnTo>
                    <a:lnTo>
                      <a:pt x="22" y="86"/>
                    </a:lnTo>
                    <a:lnTo>
                      <a:pt x="26" y="76"/>
                    </a:lnTo>
                    <a:lnTo>
                      <a:pt x="30" y="66"/>
                    </a:lnTo>
                    <a:lnTo>
                      <a:pt x="35" y="56"/>
                    </a:lnTo>
                    <a:lnTo>
                      <a:pt x="42" y="47"/>
                    </a:lnTo>
                    <a:lnTo>
                      <a:pt x="48" y="38"/>
                    </a:lnTo>
                    <a:lnTo>
                      <a:pt x="55" y="30"/>
                    </a:lnTo>
                    <a:lnTo>
                      <a:pt x="63" y="23"/>
                    </a:lnTo>
                    <a:lnTo>
                      <a:pt x="72" y="17"/>
                    </a:lnTo>
                    <a:lnTo>
                      <a:pt x="81" y="13"/>
                    </a:lnTo>
                    <a:lnTo>
                      <a:pt x="91" y="9"/>
                    </a:lnTo>
                    <a:lnTo>
                      <a:pt x="103" y="7"/>
                    </a:lnTo>
                    <a:lnTo>
                      <a:pt x="103" y="7"/>
                    </a:lnTo>
                    <a:lnTo>
                      <a:pt x="120" y="4"/>
                    </a:lnTo>
                    <a:lnTo>
                      <a:pt x="140" y="3"/>
                    </a:lnTo>
                    <a:lnTo>
                      <a:pt x="160" y="1"/>
                    </a:lnTo>
                    <a:lnTo>
                      <a:pt x="183" y="0"/>
                    </a:lnTo>
                    <a:lnTo>
                      <a:pt x="183" y="0"/>
                    </a:lnTo>
                    <a:lnTo>
                      <a:pt x="214" y="1"/>
                    </a:lnTo>
                    <a:lnTo>
                      <a:pt x="244" y="3"/>
                    </a:lnTo>
                    <a:lnTo>
                      <a:pt x="244" y="3"/>
                    </a:lnTo>
                    <a:lnTo>
                      <a:pt x="274" y="4"/>
                    </a:lnTo>
                    <a:lnTo>
                      <a:pt x="304" y="4"/>
                    </a:lnTo>
                    <a:lnTo>
                      <a:pt x="304" y="4"/>
                    </a:lnTo>
                    <a:lnTo>
                      <a:pt x="329" y="4"/>
                    </a:lnTo>
                    <a:lnTo>
                      <a:pt x="329" y="4"/>
                    </a:lnTo>
                    <a:lnTo>
                      <a:pt x="357" y="3"/>
                    </a:lnTo>
                    <a:lnTo>
                      <a:pt x="357" y="3"/>
                    </a:lnTo>
                    <a:lnTo>
                      <a:pt x="380" y="4"/>
                    </a:lnTo>
                    <a:lnTo>
                      <a:pt x="393" y="5"/>
                    </a:lnTo>
                    <a:lnTo>
                      <a:pt x="405" y="7"/>
                    </a:lnTo>
                    <a:lnTo>
                      <a:pt x="417" y="10"/>
                    </a:lnTo>
                    <a:lnTo>
                      <a:pt x="428" y="14"/>
                    </a:lnTo>
                    <a:lnTo>
                      <a:pt x="439" y="20"/>
                    </a:lnTo>
                    <a:lnTo>
                      <a:pt x="450" y="27"/>
                    </a:lnTo>
                    <a:lnTo>
                      <a:pt x="450" y="27"/>
                    </a:lnTo>
                    <a:lnTo>
                      <a:pt x="464" y="41"/>
                    </a:lnTo>
                    <a:lnTo>
                      <a:pt x="477" y="54"/>
                    </a:lnTo>
                    <a:lnTo>
                      <a:pt x="489" y="69"/>
                    </a:lnTo>
                    <a:lnTo>
                      <a:pt x="498" y="84"/>
                    </a:lnTo>
                    <a:lnTo>
                      <a:pt x="502" y="91"/>
                    </a:lnTo>
                    <a:lnTo>
                      <a:pt x="505" y="101"/>
                    </a:lnTo>
                    <a:lnTo>
                      <a:pt x="507" y="109"/>
                    </a:lnTo>
                    <a:lnTo>
                      <a:pt x="509" y="118"/>
                    </a:lnTo>
                    <a:lnTo>
                      <a:pt x="512" y="127"/>
                    </a:lnTo>
                    <a:lnTo>
                      <a:pt x="513" y="138"/>
                    </a:lnTo>
                    <a:lnTo>
                      <a:pt x="513" y="148"/>
                    </a:lnTo>
                    <a:lnTo>
                      <a:pt x="512" y="160"/>
                    </a:lnTo>
                    <a:lnTo>
                      <a:pt x="512" y="160"/>
                    </a:lnTo>
                    <a:lnTo>
                      <a:pt x="511" y="173"/>
                    </a:lnTo>
                    <a:lnTo>
                      <a:pt x="511" y="187"/>
                    </a:lnTo>
                    <a:lnTo>
                      <a:pt x="512" y="217"/>
                    </a:lnTo>
                    <a:lnTo>
                      <a:pt x="512" y="217"/>
                    </a:lnTo>
                    <a:lnTo>
                      <a:pt x="514" y="246"/>
                    </a:lnTo>
                    <a:lnTo>
                      <a:pt x="514" y="261"/>
                    </a:lnTo>
                    <a:lnTo>
                      <a:pt x="513" y="275"/>
                    </a:lnTo>
                    <a:lnTo>
                      <a:pt x="512" y="289"/>
                    </a:lnTo>
                    <a:lnTo>
                      <a:pt x="509" y="302"/>
                    </a:lnTo>
                    <a:lnTo>
                      <a:pt x="505" y="315"/>
                    </a:lnTo>
                    <a:lnTo>
                      <a:pt x="501" y="327"/>
                    </a:lnTo>
                    <a:lnTo>
                      <a:pt x="501" y="327"/>
                    </a:lnTo>
                    <a:lnTo>
                      <a:pt x="494" y="339"/>
                    </a:lnTo>
                    <a:lnTo>
                      <a:pt x="486" y="350"/>
                    </a:lnTo>
                    <a:lnTo>
                      <a:pt x="475" y="360"/>
                    </a:lnTo>
                    <a:lnTo>
                      <a:pt x="463" y="368"/>
                    </a:lnTo>
                    <a:lnTo>
                      <a:pt x="463" y="368"/>
                    </a:lnTo>
                    <a:lnTo>
                      <a:pt x="457" y="372"/>
                    </a:lnTo>
                    <a:lnTo>
                      <a:pt x="457" y="372"/>
                    </a:lnTo>
                    <a:lnTo>
                      <a:pt x="446" y="378"/>
                    </a:lnTo>
                    <a:lnTo>
                      <a:pt x="441" y="382"/>
                    </a:lnTo>
                    <a:lnTo>
                      <a:pt x="436" y="384"/>
                    </a:lnTo>
                    <a:lnTo>
                      <a:pt x="436" y="384"/>
                    </a:lnTo>
                    <a:lnTo>
                      <a:pt x="431" y="384"/>
                    </a:lnTo>
                    <a:lnTo>
                      <a:pt x="431" y="384"/>
                    </a:lnTo>
                    <a:lnTo>
                      <a:pt x="428" y="384"/>
                    </a:lnTo>
                    <a:lnTo>
                      <a:pt x="428" y="384"/>
                    </a:lnTo>
                    <a:lnTo>
                      <a:pt x="424" y="384"/>
                    </a:lnTo>
                    <a:lnTo>
                      <a:pt x="424" y="384"/>
                    </a:lnTo>
                    <a:lnTo>
                      <a:pt x="418" y="385"/>
                    </a:lnTo>
                    <a:lnTo>
                      <a:pt x="414" y="386"/>
                    </a:lnTo>
                    <a:lnTo>
                      <a:pt x="410" y="388"/>
                    </a:lnTo>
                    <a:lnTo>
                      <a:pt x="410" y="388"/>
                    </a:lnTo>
                    <a:lnTo>
                      <a:pt x="404" y="390"/>
                    </a:lnTo>
                    <a:lnTo>
                      <a:pt x="399" y="391"/>
                    </a:lnTo>
                    <a:lnTo>
                      <a:pt x="399" y="39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5" name="Freeform 789">
                <a:extLst>
                  <a:ext uri="{FF2B5EF4-FFF2-40B4-BE49-F238E27FC236}">
                    <a16:creationId xmlns:a16="http://schemas.microsoft.com/office/drawing/2014/main" id="{07DB3253-7815-4C04-84C5-1E4333D1B1FF}"/>
                  </a:ext>
                </a:extLst>
              </p:cNvPr>
              <p:cNvSpPr/>
              <p:nvPr/>
            </p:nvSpPr>
            <p:spPr bwMode="auto">
              <a:xfrm>
                <a:off x="6291263" y="4548188"/>
                <a:ext cx="273050" cy="195263"/>
              </a:xfrm>
              <a:custGeom>
                <a:avLst/>
                <a:gdLst/>
                <a:ahLst/>
                <a:cxnLst>
                  <a:cxn ang="0">
                    <a:pos x="321" y="370"/>
                  </a:cxn>
                  <a:cxn ang="0">
                    <a:pos x="259" y="369"/>
                  </a:cxn>
                  <a:cxn ang="0">
                    <a:pos x="165" y="368"/>
                  </a:cxn>
                  <a:cxn ang="0">
                    <a:pos x="100" y="360"/>
                  </a:cxn>
                  <a:cxn ang="0">
                    <a:pos x="68" y="344"/>
                  </a:cxn>
                  <a:cxn ang="0">
                    <a:pos x="42" y="316"/>
                  </a:cxn>
                  <a:cxn ang="0">
                    <a:pos x="10" y="249"/>
                  </a:cxn>
                  <a:cxn ang="0">
                    <a:pos x="1" y="187"/>
                  </a:cxn>
                  <a:cxn ang="0">
                    <a:pos x="3" y="98"/>
                  </a:cxn>
                  <a:cxn ang="0">
                    <a:pos x="11" y="59"/>
                  </a:cxn>
                  <a:cxn ang="0">
                    <a:pos x="28" y="34"/>
                  </a:cxn>
                  <a:cxn ang="0">
                    <a:pos x="48" y="20"/>
                  </a:cxn>
                  <a:cxn ang="0">
                    <a:pos x="84" y="11"/>
                  </a:cxn>
                  <a:cxn ang="0">
                    <a:pos x="105" y="1"/>
                  </a:cxn>
                  <a:cxn ang="0">
                    <a:pos x="117" y="1"/>
                  </a:cxn>
                  <a:cxn ang="0">
                    <a:pos x="131" y="17"/>
                  </a:cxn>
                  <a:cxn ang="0">
                    <a:pos x="129" y="36"/>
                  </a:cxn>
                  <a:cxn ang="0">
                    <a:pos x="111" y="50"/>
                  </a:cxn>
                  <a:cxn ang="0">
                    <a:pos x="78" y="60"/>
                  </a:cxn>
                  <a:cxn ang="0">
                    <a:pos x="60" y="69"/>
                  </a:cxn>
                  <a:cxn ang="0">
                    <a:pos x="47" y="104"/>
                  </a:cxn>
                  <a:cxn ang="0">
                    <a:pos x="45" y="169"/>
                  </a:cxn>
                  <a:cxn ang="0">
                    <a:pos x="53" y="235"/>
                  </a:cxn>
                  <a:cxn ang="0">
                    <a:pos x="69" y="273"/>
                  </a:cxn>
                  <a:cxn ang="0">
                    <a:pos x="94" y="305"/>
                  </a:cxn>
                  <a:cxn ang="0">
                    <a:pos x="114" y="316"/>
                  </a:cxn>
                  <a:cxn ang="0">
                    <a:pos x="141" y="317"/>
                  </a:cxn>
                  <a:cxn ang="0">
                    <a:pos x="162" y="318"/>
                  </a:cxn>
                  <a:cxn ang="0">
                    <a:pos x="224" y="323"/>
                  </a:cxn>
                  <a:cxn ang="0">
                    <a:pos x="266" y="323"/>
                  </a:cxn>
                  <a:cxn ang="0">
                    <a:pos x="321" y="325"/>
                  </a:cxn>
                  <a:cxn ang="0">
                    <a:pos x="368" y="328"/>
                  </a:cxn>
                  <a:cxn ang="0">
                    <a:pos x="425" y="318"/>
                  </a:cxn>
                  <a:cxn ang="0">
                    <a:pos x="441" y="306"/>
                  </a:cxn>
                  <a:cxn ang="0">
                    <a:pos x="457" y="274"/>
                  </a:cxn>
                  <a:cxn ang="0">
                    <a:pos x="461" y="224"/>
                  </a:cxn>
                  <a:cxn ang="0">
                    <a:pos x="464" y="175"/>
                  </a:cxn>
                  <a:cxn ang="0">
                    <a:pos x="468" y="142"/>
                  </a:cxn>
                  <a:cxn ang="0">
                    <a:pos x="459" y="112"/>
                  </a:cxn>
                  <a:cxn ang="0">
                    <a:pos x="449" y="96"/>
                  </a:cxn>
                  <a:cxn ang="0">
                    <a:pos x="413" y="65"/>
                  </a:cxn>
                  <a:cxn ang="0">
                    <a:pos x="383" y="52"/>
                  </a:cxn>
                  <a:cxn ang="0">
                    <a:pos x="368" y="41"/>
                  </a:cxn>
                  <a:cxn ang="0">
                    <a:pos x="366" y="30"/>
                  </a:cxn>
                  <a:cxn ang="0">
                    <a:pos x="373" y="15"/>
                  </a:cxn>
                  <a:cxn ang="0">
                    <a:pos x="389" y="7"/>
                  </a:cxn>
                  <a:cxn ang="0">
                    <a:pos x="409" y="12"/>
                  </a:cxn>
                  <a:cxn ang="0">
                    <a:pos x="460" y="46"/>
                  </a:cxn>
                  <a:cxn ang="0">
                    <a:pos x="499" y="84"/>
                  </a:cxn>
                  <a:cxn ang="0">
                    <a:pos x="514" y="114"/>
                  </a:cxn>
                  <a:cxn ang="0">
                    <a:pos x="511" y="176"/>
                  </a:cxn>
                  <a:cxn ang="0">
                    <a:pos x="506" y="215"/>
                  </a:cxn>
                  <a:cxn ang="0">
                    <a:pos x="502" y="278"/>
                  </a:cxn>
                  <a:cxn ang="0">
                    <a:pos x="487" y="323"/>
                  </a:cxn>
                  <a:cxn ang="0">
                    <a:pos x="462" y="349"/>
                  </a:cxn>
                  <a:cxn ang="0">
                    <a:pos x="428" y="363"/>
                  </a:cxn>
                  <a:cxn ang="0">
                    <a:pos x="353" y="370"/>
                  </a:cxn>
                </a:cxnLst>
                <a:rect l="0" t="0" r="r" b="b"/>
                <a:pathLst>
                  <a:path w="515" h="370">
                    <a:moveTo>
                      <a:pt x="353" y="370"/>
                    </a:moveTo>
                    <a:lnTo>
                      <a:pt x="353" y="370"/>
                    </a:lnTo>
                    <a:lnTo>
                      <a:pt x="321" y="370"/>
                    </a:lnTo>
                    <a:lnTo>
                      <a:pt x="321" y="370"/>
                    </a:lnTo>
                    <a:lnTo>
                      <a:pt x="288" y="369"/>
                    </a:lnTo>
                    <a:lnTo>
                      <a:pt x="288" y="369"/>
                    </a:lnTo>
                    <a:lnTo>
                      <a:pt x="259" y="369"/>
                    </a:lnTo>
                    <a:lnTo>
                      <a:pt x="259" y="369"/>
                    </a:lnTo>
                    <a:lnTo>
                      <a:pt x="230" y="370"/>
                    </a:lnTo>
                    <a:lnTo>
                      <a:pt x="230" y="370"/>
                    </a:lnTo>
                    <a:lnTo>
                      <a:pt x="198" y="369"/>
                    </a:lnTo>
                    <a:lnTo>
                      <a:pt x="165" y="368"/>
                    </a:lnTo>
                    <a:lnTo>
                      <a:pt x="132" y="365"/>
                    </a:lnTo>
                    <a:lnTo>
                      <a:pt x="116" y="363"/>
                    </a:lnTo>
                    <a:lnTo>
                      <a:pt x="100" y="360"/>
                    </a:lnTo>
                    <a:lnTo>
                      <a:pt x="100" y="360"/>
                    </a:lnTo>
                    <a:lnTo>
                      <a:pt x="91" y="357"/>
                    </a:lnTo>
                    <a:lnTo>
                      <a:pt x="83" y="354"/>
                    </a:lnTo>
                    <a:lnTo>
                      <a:pt x="76" y="349"/>
                    </a:lnTo>
                    <a:lnTo>
                      <a:pt x="68" y="344"/>
                    </a:lnTo>
                    <a:lnTo>
                      <a:pt x="62" y="338"/>
                    </a:lnTo>
                    <a:lnTo>
                      <a:pt x="54" y="332"/>
                    </a:lnTo>
                    <a:lnTo>
                      <a:pt x="48" y="324"/>
                    </a:lnTo>
                    <a:lnTo>
                      <a:pt x="42" y="316"/>
                    </a:lnTo>
                    <a:lnTo>
                      <a:pt x="31" y="300"/>
                    </a:lnTo>
                    <a:lnTo>
                      <a:pt x="22" y="282"/>
                    </a:lnTo>
                    <a:lnTo>
                      <a:pt x="15" y="265"/>
                    </a:lnTo>
                    <a:lnTo>
                      <a:pt x="10" y="249"/>
                    </a:lnTo>
                    <a:lnTo>
                      <a:pt x="10" y="249"/>
                    </a:lnTo>
                    <a:lnTo>
                      <a:pt x="6" y="229"/>
                    </a:lnTo>
                    <a:lnTo>
                      <a:pt x="3" y="209"/>
                    </a:lnTo>
                    <a:lnTo>
                      <a:pt x="1" y="187"/>
                    </a:lnTo>
                    <a:lnTo>
                      <a:pt x="0" y="166"/>
                    </a:lnTo>
                    <a:lnTo>
                      <a:pt x="0" y="144"/>
                    </a:lnTo>
                    <a:lnTo>
                      <a:pt x="1" y="121"/>
                    </a:lnTo>
                    <a:lnTo>
                      <a:pt x="3" y="98"/>
                    </a:lnTo>
                    <a:lnTo>
                      <a:pt x="7" y="74"/>
                    </a:lnTo>
                    <a:lnTo>
                      <a:pt x="7" y="74"/>
                    </a:lnTo>
                    <a:lnTo>
                      <a:pt x="8" y="66"/>
                    </a:lnTo>
                    <a:lnTo>
                      <a:pt x="11" y="59"/>
                    </a:lnTo>
                    <a:lnTo>
                      <a:pt x="14" y="52"/>
                    </a:lnTo>
                    <a:lnTo>
                      <a:pt x="17" y="46"/>
                    </a:lnTo>
                    <a:lnTo>
                      <a:pt x="22" y="39"/>
                    </a:lnTo>
                    <a:lnTo>
                      <a:pt x="28" y="34"/>
                    </a:lnTo>
                    <a:lnTo>
                      <a:pt x="35" y="28"/>
                    </a:lnTo>
                    <a:lnTo>
                      <a:pt x="42" y="23"/>
                    </a:lnTo>
                    <a:lnTo>
                      <a:pt x="42" y="23"/>
                    </a:lnTo>
                    <a:lnTo>
                      <a:pt x="48" y="20"/>
                    </a:lnTo>
                    <a:lnTo>
                      <a:pt x="54" y="18"/>
                    </a:lnTo>
                    <a:lnTo>
                      <a:pt x="68" y="15"/>
                    </a:lnTo>
                    <a:lnTo>
                      <a:pt x="68" y="15"/>
                    </a:lnTo>
                    <a:lnTo>
                      <a:pt x="84" y="11"/>
                    </a:lnTo>
                    <a:lnTo>
                      <a:pt x="91" y="8"/>
                    </a:lnTo>
                    <a:lnTo>
                      <a:pt x="100" y="4"/>
                    </a:lnTo>
                    <a:lnTo>
                      <a:pt x="100" y="4"/>
                    </a:lnTo>
                    <a:lnTo>
                      <a:pt x="105" y="1"/>
                    </a:lnTo>
                    <a:lnTo>
                      <a:pt x="111" y="0"/>
                    </a:lnTo>
                    <a:lnTo>
                      <a:pt x="111" y="0"/>
                    </a:lnTo>
                    <a:lnTo>
                      <a:pt x="114" y="0"/>
                    </a:lnTo>
                    <a:lnTo>
                      <a:pt x="117" y="1"/>
                    </a:lnTo>
                    <a:lnTo>
                      <a:pt x="122" y="4"/>
                    </a:lnTo>
                    <a:lnTo>
                      <a:pt x="128" y="10"/>
                    </a:lnTo>
                    <a:lnTo>
                      <a:pt x="131" y="17"/>
                    </a:lnTo>
                    <a:lnTo>
                      <a:pt x="131" y="17"/>
                    </a:lnTo>
                    <a:lnTo>
                      <a:pt x="132" y="22"/>
                    </a:lnTo>
                    <a:lnTo>
                      <a:pt x="132" y="28"/>
                    </a:lnTo>
                    <a:lnTo>
                      <a:pt x="131" y="32"/>
                    </a:lnTo>
                    <a:lnTo>
                      <a:pt x="129" y="36"/>
                    </a:lnTo>
                    <a:lnTo>
                      <a:pt x="126" y="40"/>
                    </a:lnTo>
                    <a:lnTo>
                      <a:pt x="121" y="43"/>
                    </a:lnTo>
                    <a:lnTo>
                      <a:pt x="121" y="43"/>
                    </a:lnTo>
                    <a:lnTo>
                      <a:pt x="111" y="50"/>
                    </a:lnTo>
                    <a:lnTo>
                      <a:pt x="101" y="54"/>
                    </a:lnTo>
                    <a:lnTo>
                      <a:pt x="89" y="57"/>
                    </a:lnTo>
                    <a:lnTo>
                      <a:pt x="78" y="60"/>
                    </a:lnTo>
                    <a:lnTo>
                      <a:pt x="78" y="60"/>
                    </a:lnTo>
                    <a:lnTo>
                      <a:pt x="73" y="61"/>
                    </a:lnTo>
                    <a:lnTo>
                      <a:pt x="68" y="63"/>
                    </a:lnTo>
                    <a:lnTo>
                      <a:pt x="64" y="66"/>
                    </a:lnTo>
                    <a:lnTo>
                      <a:pt x="60" y="69"/>
                    </a:lnTo>
                    <a:lnTo>
                      <a:pt x="54" y="77"/>
                    </a:lnTo>
                    <a:lnTo>
                      <a:pt x="50" y="86"/>
                    </a:lnTo>
                    <a:lnTo>
                      <a:pt x="48" y="95"/>
                    </a:lnTo>
                    <a:lnTo>
                      <a:pt x="47" y="104"/>
                    </a:lnTo>
                    <a:lnTo>
                      <a:pt x="45" y="122"/>
                    </a:lnTo>
                    <a:lnTo>
                      <a:pt x="45" y="122"/>
                    </a:lnTo>
                    <a:lnTo>
                      <a:pt x="45" y="153"/>
                    </a:lnTo>
                    <a:lnTo>
                      <a:pt x="45" y="169"/>
                    </a:lnTo>
                    <a:lnTo>
                      <a:pt x="45" y="186"/>
                    </a:lnTo>
                    <a:lnTo>
                      <a:pt x="47" y="203"/>
                    </a:lnTo>
                    <a:lnTo>
                      <a:pt x="49" y="218"/>
                    </a:lnTo>
                    <a:lnTo>
                      <a:pt x="53" y="235"/>
                    </a:lnTo>
                    <a:lnTo>
                      <a:pt x="58" y="250"/>
                    </a:lnTo>
                    <a:lnTo>
                      <a:pt x="58" y="250"/>
                    </a:lnTo>
                    <a:lnTo>
                      <a:pt x="63" y="261"/>
                    </a:lnTo>
                    <a:lnTo>
                      <a:pt x="69" y="273"/>
                    </a:lnTo>
                    <a:lnTo>
                      <a:pt x="74" y="282"/>
                    </a:lnTo>
                    <a:lnTo>
                      <a:pt x="80" y="290"/>
                    </a:lnTo>
                    <a:lnTo>
                      <a:pt x="86" y="299"/>
                    </a:lnTo>
                    <a:lnTo>
                      <a:pt x="94" y="305"/>
                    </a:lnTo>
                    <a:lnTo>
                      <a:pt x="100" y="310"/>
                    </a:lnTo>
                    <a:lnTo>
                      <a:pt x="107" y="313"/>
                    </a:lnTo>
                    <a:lnTo>
                      <a:pt x="107" y="313"/>
                    </a:lnTo>
                    <a:lnTo>
                      <a:pt x="114" y="316"/>
                    </a:lnTo>
                    <a:lnTo>
                      <a:pt x="120" y="317"/>
                    </a:lnTo>
                    <a:lnTo>
                      <a:pt x="132" y="318"/>
                    </a:lnTo>
                    <a:lnTo>
                      <a:pt x="132" y="318"/>
                    </a:lnTo>
                    <a:lnTo>
                      <a:pt x="141" y="317"/>
                    </a:lnTo>
                    <a:lnTo>
                      <a:pt x="141" y="317"/>
                    </a:lnTo>
                    <a:lnTo>
                      <a:pt x="150" y="317"/>
                    </a:lnTo>
                    <a:lnTo>
                      <a:pt x="150" y="317"/>
                    </a:lnTo>
                    <a:lnTo>
                      <a:pt x="162" y="318"/>
                    </a:lnTo>
                    <a:lnTo>
                      <a:pt x="162" y="318"/>
                    </a:lnTo>
                    <a:lnTo>
                      <a:pt x="182" y="321"/>
                    </a:lnTo>
                    <a:lnTo>
                      <a:pt x="203" y="323"/>
                    </a:lnTo>
                    <a:lnTo>
                      <a:pt x="224" y="323"/>
                    </a:lnTo>
                    <a:lnTo>
                      <a:pt x="244" y="323"/>
                    </a:lnTo>
                    <a:lnTo>
                      <a:pt x="244" y="323"/>
                    </a:lnTo>
                    <a:lnTo>
                      <a:pt x="266" y="323"/>
                    </a:lnTo>
                    <a:lnTo>
                      <a:pt x="266" y="323"/>
                    </a:lnTo>
                    <a:lnTo>
                      <a:pt x="288" y="323"/>
                    </a:lnTo>
                    <a:lnTo>
                      <a:pt x="288" y="323"/>
                    </a:lnTo>
                    <a:lnTo>
                      <a:pt x="303" y="324"/>
                    </a:lnTo>
                    <a:lnTo>
                      <a:pt x="321" y="325"/>
                    </a:lnTo>
                    <a:lnTo>
                      <a:pt x="321" y="325"/>
                    </a:lnTo>
                    <a:lnTo>
                      <a:pt x="343" y="328"/>
                    </a:lnTo>
                    <a:lnTo>
                      <a:pt x="368" y="328"/>
                    </a:lnTo>
                    <a:lnTo>
                      <a:pt x="368" y="328"/>
                    </a:lnTo>
                    <a:lnTo>
                      <a:pt x="388" y="328"/>
                    </a:lnTo>
                    <a:lnTo>
                      <a:pt x="405" y="324"/>
                    </a:lnTo>
                    <a:lnTo>
                      <a:pt x="419" y="320"/>
                    </a:lnTo>
                    <a:lnTo>
                      <a:pt x="425" y="318"/>
                    </a:lnTo>
                    <a:lnTo>
                      <a:pt x="431" y="314"/>
                    </a:lnTo>
                    <a:lnTo>
                      <a:pt x="431" y="314"/>
                    </a:lnTo>
                    <a:lnTo>
                      <a:pt x="436" y="311"/>
                    </a:lnTo>
                    <a:lnTo>
                      <a:pt x="441" y="306"/>
                    </a:lnTo>
                    <a:lnTo>
                      <a:pt x="445" y="302"/>
                    </a:lnTo>
                    <a:lnTo>
                      <a:pt x="449" y="297"/>
                    </a:lnTo>
                    <a:lnTo>
                      <a:pt x="454" y="286"/>
                    </a:lnTo>
                    <a:lnTo>
                      <a:pt x="457" y="274"/>
                    </a:lnTo>
                    <a:lnTo>
                      <a:pt x="459" y="261"/>
                    </a:lnTo>
                    <a:lnTo>
                      <a:pt x="460" y="249"/>
                    </a:lnTo>
                    <a:lnTo>
                      <a:pt x="461" y="224"/>
                    </a:lnTo>
                    <a:lnTo>
                      <a:pt x="461" y="224"/>
                    </a:lnTo>
                    <a:lnTo>
                      <a:pt x="461" y="208"/>
                    </a:lnTo>
                    <a:lnTo>
                      <a:pt x="461" y="193"/>
                    </a:lnTo>
                    <a:lnTo>
                      <a:pt x="461" y="193"/>
                    </a:lnTo>
                    <a:lnTo>
                      <a:pt x="464" y="175"/>
                    </a:lnTo>
                    <a:lnTo>
                      <a:pt x="464" y="175"/>
                    </a:lnTo>
                    <a:lnTo>
                      <a:pt x="466" y="158"/>
                    </a:lnTo>
                    <a:lnTo>
                      <a:pt x="468" y="142"/>
                    </a:lnTo>
                    <a:lnTo>
                      <a:pt x="468" y="142"/>
                    </a:lnTo>
                    <a:lnTo>
                      <a:pt x="467" y="131"/>
                    </a:lnTo>
                    <a:lnTo>
                      <a:pt x="466" y="124"/>
                    </a:lnTo>
                    <a:lnTo>
                      <a:pt x="463" y="118"/>
                    </a:lnTo>
                    <a:lnTo>
                      <a:pt x="459" y="112"/>
                    </a:lnTo>
                    <a:lnTo>
                      <a:pt x="459" y="112"/>
                    </a:lnTo>
                    <a:lnTo>
                      <a:pt x="455" y="104"/>
                    </a:lnTo>
                    <a:lnTo>
                      <a:pt x="455" y="104"/>
                    </a:lnTo>
                    <a:lnTo>
                      <a:pt x="449" y="96"/>
                    </a:lnTo>
                    <a:lnTo>
                      <a:pt x="442" y="88"/>
                    </a:lnTo>
                    <a:lnTo>
                      <a:pt x="432" y="80"/>
                    </a:lnTo>
                    <a:lnTo>
                      <a:pt x="423" y="72"/>
                    </a:lnTo>
                    <a:lnTo>
                      <a:pt x="413" y="65"/>
                    </a:lnTo>
                    <a:lnTo>
                      <a:pt x="402" y="60"/>
                    </a:lnTo>
                    <a:lnTo>
                      <a:pt x="392" y="55"/>
                    </a:lnTo>
                    <a:lnTo>
                      <a:pt x="383" y="52"/>
                    </a:lnTo>
                    <a:lnTo>
                      <a:pt x="383" y="52"/>
                    </a:lnTo>
                    <a:lnTo>
                      <a:pt x="377" y="51"/>
                    </a:lnTo>
                    <a:lnTo>
                      <a:pt x="372" y="48"/>
                    </a:lnTo>
                    <a:lnTo>
                      <a:pt x="370" y="45"/>
                    </a:lnTo>
                    <a:lnTo>
                      <a:pt x="368" y="41"/>
                    </a:lnTo>
                    <a:lnTo>
                      <a:pt x="367" y="37"/>
                    </a:lnTo>
                    <a:lnTo>
                      <a:pt x="366" y="34"/>
                    </a:lnTo>
                    <a:lnTo>
                      <a:pt x="366" y="30"/>
                    </a:lnTo>
                    <a:lnTo>
                      <a:pt x="366" y="30"/>
                    </a:lnTo>
                    <a:lnTo>
                      <a:pt x="367" y="26"/>
                    </a:lnTo>
                    <a:lnTo>
                      <a:pt x="368" y="22"/>
                    </a:lnTo>
                    <a:lnTo>
                      <a:pt x="370" y="18"/>
                    </a:lnTo>
                    <a:lnTo>
                      <a:pt x="373" y="15"/>
                    </a:lnTo>
                    <a:lnTo>
                      <a:pt x="377" y="11"/>
                    </a:lnTo>
                    <a:lnTo>
                      <a:pt x="380" y="9"/>
                    </a:lnTo>
                    <a:lnTo>
                      <a:pt x="384" y="8"/>
                    </a:lnTo>
                    <a:lnTo>
                      <a:pt x="389" y="7"/>
                    </a:lnTo>
                    <a:lnTo>
                      <a:pt x="389" y="7"/>
                    </a:lnTo>
                    <a:lnTo>
                      <a:pt x="395" y="8"/>
                    </a:lnTo>
                    <a:lnTo>
                      <a:pt x="395" y="8"/>
                    </a:lnTo>
                    <a:lnTo>
                      <a:pt x="409" y="12"/>
                    </a:lnTo>
                    <a:lnTo>
                      <a:pt x="423" y="19"/>
                    </a:lnTo>
                    <a:lnTo>
                      <a:pt x="435" y="27"/>
                    </a:lnTo>
                    <a:lnTo>
                      <a:pt x="448" y="36"/>
                    </a:lnTo>
                    <a:lnTo>
                      <a:pt x="460" y="46"/>
                    </a:lnTo>
                    <a:lnTo>
                      <a:pt x="472" y="57"/>
                    </a:lnTo>
                    <a:lnTo>
                      <a:pt x="493" y="78"/>
                    </a:lnTo>
                    <a:lnTo>
                      <a:pt x="499" y="84"/>
                    </a:lnTo>
                    <a:lnTo>
                      <a:pt x="499" y="84"/>
                    </a:lnTo>
                    <a:lnTo>
                      <a:pt x="504" y="88"/>
                    </a:lnTo>
                    <a:lnTo>
                      <a:pt x="507" y="93"/>
                    </a:lnTo>
                    <a:lnTo>
                      <a:pt x="512" y="102"/>
                    </a:lnTo>
                    <a:lnTo>
                      <a:pt x="514" y="114"/>
                    </a:lnTo>
                    <a:lnTo>
                      <a:pt x="515" y="125"/>
                    </a:lnTo>
                    <a:lnTo>
                      <a:pt x="515" y="137"/>
                    </a:lnTo>
                    <a:lnTo>
                      <a:pt x="514" y="150"/>
                    </a:lnTo>
                    <a:lnTo>
                      <a:pt x="511" y="176"/>
                    </a:lnTo>
                    <a:lnTo>
                      <a:pt x="511" y="176"/>
                    </a:lnTo>
                    <a:lnTo>
                      <a:pt x="508" y="196"/>
                    </a:lnTo>
                    <a:lnTo>
                      <a:pt x="507" y="206"/>
                    </a:lnTo>
                    <a:lnTo>
                      <a:pt x="506" y="215"/>
                    </a:lnTo>
                    <a:lnTo>
                      <a:pt x="506" y="215"/>
                    </a:lnTo>
                    <a:lnTo>
                      <a:pt x="506" y="236"/>
                    </a:lnTo>
                    <a:lnTo>
                      <a:pt x="505" y="257"/>
                    </a:lnTo>
                    <a:lnTo>
                      <a:pt x="502" y="278"/>
                    </a:lnTo>
                    <a:lnTo>
                      <a:pt x="497" y="298"/>
                    </a:lnTo>
                    <a:lnTo>
                      <a:pt x="494" y="307"/>
                    </a:lnTo>
                    <a:lnTo>
                      <a:pt x="491" y="315"/>
                    </a:lnTo>
                    <a:lnTo>
                      <a:pt x="487" y="323"/>
                    </a:lnTo>
                    <a:lnTo>
                      <a:pt x="482" y="332"/>
                    </a:lnTo>
                    <a:lnTo>
                      <a:pt x="476" y="338"/>
                    </a:lnTo>
                    <a:lnTo>
                      <a:pt x="470" y="344"/>
                    </a:lnTo>
                    <a:lnTo>
                      <a:pt x="462" y="349"/>
                    </a:lnTo>
                    <a:lnTo>
                      <a:pt x="454" y="353"/>
                    </a:lnTo>
                    <a:lnTo>
                      <a:pt x="454" y="353"/>
                    </a:lnTo>
                    <a:lnTo>
                      <a:pt x="442" y="359"/>
                    </a:lnTo>
                    <a:lnTo>
                      <a:pt x="428" y="363"/>
                    </a:lnTo>
                    <a:lnTo>
                      <a:pt x="416" y="366"/>
                    </a:lnTo>
                    <a:lnTo>
                      <a:pt x="402" y="368"/>
                    </a:lnTo>
                    <a:lnTo>
                      <a:pt x="378" y="370"/>
                    </a:lnTo>
                    <a:lnTo>
                      <a:pt x="353" y="370"/>
                    </a:lnTo>
                    <a:lnTo>
                      <a:pt x="353" y="37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6" name="Freeform 790">
                <a:extLst>
                  <a:ext uri="{FF2B5EF4-FFF2-40B4-BE49-F238E27FC236}">
                    <a16:creationId xmlns:a16="http://schemas.microsoft.com/office/drawing/2014/main" id="{19769806-F2E8-4055-B4E7-D3F2182BFB0E}"/>
                  </a:ext>
                </a:extLst>
              </p:cNvPr>
              <p:cNvSpPr/>
              <p:nvPr/>
            </p:nvSpPr>
            <p:spPr bwMode="auto">
              <a:xfrm>
                <a:off x="6351588" y="4291013"/>
                <a:ext cx="30163" cy="322263"/>
              </a:xfrm>
              <a:custGeom>
                <a:avLst/>
                <a:gdLst/>
                <a:ahLst/>
                <a:cxnLst>
                  <a:cxn ang="0">
                    <a:pos x="35" y="607"/>
                  </a:cxn>
                  <a:cxn ang="0">
                    <a:pos x="27" y="605"/>
                  </a:cxn>
                  <a:cxn ang="0">
                    <a:pos x="21" y="600"/>
                  </a:cxn>
                  <a:cxn ang="0">
                    <a:pos x="17" y="595"/>
                  </a:cxn>
                  <a:cxn ang="0">
                    <a:pos x="11" y="583"/>
                  </a:cxn>
                  <a:cxn ang="0">
                    <a:pos x="10" y="562"/>
                  </a:cxn>
                  <a:cxn ang="0">
                    <a:pos x="11" y="546"/>
                  </a:cxn>
                  <a:cxn ang="0">
                    <a:pos x="11" y="519"/>
                  </a:cxn>
                  <a:cxn ang="0">
                    <a:pos x="10" y="511"/>
                  </a:cxn>
                  <a:cxn ang="0">
                    <a:pos x="2" y="446"/>
                  </a:cxn>
                  <a:cxn ang="0">
                    <a:pos x="0" y="377"/>
                  </a:cxn>
                  <a:cxn ang="0">
                    <a:pos x="1" y="316"/>
                  </a:cxn>
                  <a:cxn ang="0">
                    <a:pos x="1" y="135"/>
                  </a:cxn>
                  <a:cxn ang="0">
                    <a:pos x="1" y="21"/>
                  </a:cxn>
                  <a:cxn ang="0">
                    <a:pos x="1" y="16"/>
                  </a:cxn>
                  <a:cxn ang="0">
                    <a:pos x="5" y="8"/>
                  </a:cxn>
                  <a:cxn ang="0">
                    <a:pos x="11" y="3"/>
                  </a:cxn>
                  <a:cxn ang="0">
                    <a:pos x="20" y="0"/>
                  </a:cxn>
                  <a:cxn ang="0">
                    <a:pos x="24" y="0"/>
                  </a:cxn>
                  <a:cxn ang="0">
                    <a:pos x="32" y="1"/>
                  </a:cxn>
                  <a:cxn ang="0">
                    <a:pos x="39" y="5"/>
                  </a:cxn>
                  <a:cxn ang="0">
                    <a:pos x="45" y="11"/>
                  </a:cxn>
                  <a:cxn ang="0">
                    <a:pos x="47" y="21"/>
                  </a:cxn>
                  <a:cxn ang="0">
                    <a:pos x="47" y="347"/>
                  </a:cxn>
                  <a:cxn ang="0">
                    <a:pos x="48" y="422"/>
                  </a:cxn>
                  <a:cxn ang="0">
                    <a:pos x="54" y="499"/>
                  </a:cxn>
                  <a:cxn ang="0">
                    <a:pos x="56" y="508"/>
                  </a:cxn>
                  <a:cxn ang="0">
                    <a:pos x="59" y="530"/>
                  </a:cxn>
                  <a:cxn ang="0">
                    <a:pos x="59" y="550"/>
                  </a:cxn>
                  <a:cxn ang="0">
                    <a:pos x="57" y="567"/>
                  </a:cxn>
                  <a:cxn ang="0">
                    <a:pos x="57" y="573"/>
                  </a:cxn>
                  <a:cxn ang="0">
                    <a:pos x="57" y="575"/>
                  </a:cxn>
                  <a:cxn ang="0">
                    <a:pos x="58" y="580"/>
                  </a:cxn>
                  <a:cxn ang="0">
                    <a:pos x="57" y="592"/>
                  </a:cxn>
                  <a:cxn ang="0">
                    <a:pos x="54" y="597"/>
                  </a:cxn>
                  <a:cxn ang="0">
                    <a:pos x="46" y="604"/>
                  </a:cxn>
                  <a:cxn ang="0">
                    <a:pos x="35" y="607"/>
                  </a:cxn>
                </a:cxnLst>
                <a:rect l="0" t="0" r="r" b="b"/>
                <a:pathLst>
                  <a:path w="59" h="607">
                    <a:moveTo>
                      <a:pt x="35" y="607"/>
                    </a:moveTo>
                    <a:lnTo>
                      <a:pt x="35" y="607"/>
                    </a:lnTo>
                    <a:lnTo>
                      <a:pt x="31" y="607"/>
                    </a:lnTo>
                    <a:lnTo>
                      <a:pt x="27" y="605"/>
                    </a:lnTo>
                    <a:lnTo>
                      <a:pt x="24" y="603"/>
                    </a:lnTo>
                    <a:lnTo>
                      <a:pt x="21" y="600"/>
                    </a:lnTo>
                    <a:lnTo>
                      <a:pt x="21" y="600"/>
                    </a:lnTo>
                    <a:lnTo>
                      <a:pt x="17" y="595"/>
                    </a:lnTo>
                    <a:lnTo>
                      <a:pt x="14" y="589"/>
                    </a:lnTo>
                    <a:lnTo>
                      <a:pt x="11" y="583"/>
                    </a:lnTo>
                    <a:lnTo>
                      <a:pt x="10" y="576"/>
                    </a:lnTo>
                    <a:lnTo>
                      <a:pt x="10" y="562"/>
                    </a:lnTo>
                    <a:lnTo>
                      <a:pt x="11" y="546"/>
                    </a:lnTo>
                    <a:lnTo>
                      <a:pt x="11" y="546"/>
                    </a:lnTo>
                    <a:lnTo>
                      <a:pt x="11" y="529"/>
                    </a:lnTo>
                    <a:lnTo>
                      <a:pt x="11" y="519"/>
                    </a:lnTo>
                    <a:lnTo>
                      <a:pt x="10" y="511"/>
                    </a:lnTo>
                    <a:lnTo>
                      <a:pt x="10" y="511"/>
                    </a:lnTo>
                    <a:lnTo>
                      <a:pt x="5" y="479"/>
                    </a:lnTo>
                    <a:lnTo>
                      <a:pt x="2" y="446"/>
                    </a:lnTo>
                    <a:lnTo>
                      <a:pt x="0" y="413"/>
                    </a:lnTo>
                    <a:lnTo>
                      <a:pt x="0" y="377"/>
                    </a:lnTo>
                    <a:lnTo>
                      <a:pt x="0" y="377"/>
                    </a:lnTo>
                    <a:lnTo>
                      <a:pt x="1" y="316"/>
                    </a:lnTo>
                    <a:lnTo>
                      <a:pt x="2" y="255"/>
                    </a:lnTo>
                    <a:lnTo>
                      <a:pt x="1" y="135"/>
                    </a:lnTo>
                    <a:lnTo>
                      <a:pt x="1" y="135"/>
                    </a:lnTo>
                    <a:lnTo>
                      <a:pt x="1" y="21"/>
                    </a:lnTo>
                    <a:lnTo>
                      <a:pt x="1" y="21"/>
                    </a:lnTo>
                    <a:lnTo>
                      <a:pt x="1" y="16"/>
                    </a:lnTo>
                    <a:lnTo>
                      <a:pt x="3" y="11"/>
                    </a:lnTo>
                    <a:lnTo>
                      <a:pt x="5" y="8"/>
                    </a:lnTo>
                    <a:lnTo>
                      <a:pt x="8" y="5"/>
                    </a:lnTo>
                    <a:lnTo>
                      <a:pt x="11" y="3"/>
                    </a:lnTo>
                    <a:lnTo>
                      <a:pt x="16" y="1"/>
                    </a:lnTo>
                    <a:lnTo>
                      <a:pt x="20" y="0"/>
                    </a:lnTo>
                    <a:lnTo>
                      <a:pt x="24" y="0"/>
                    </a:lnTo>
                    <a:lnTo>
                      <a:pt x="24" y="0"/>
                    </a:lnTo>
                    <a:lnTo>
                      <a:pt x="28" y="0"/>
                    </a:lnTo>
                    <a:lnTo>
                      <a:pt x="32" y="1"/>
                    </a:lnTo>
                    <a:lnTo>
                      <a:pt x="36" y="3"/>
                    </a:lnTo>
                    <a:lnTo>
                      <a:pt x="39" y="5"/>
                    </a:lnTo>
                    <a:lnTo>
                      <a:pt x="42" y="8"/>
                    </a:lnTo>
                    <a:lnTo>
                      <a:pt x="45" y="11"/>
                    </a:lnTo>
                    <a:lnTo>
                      <a:pt x="46" y="16"/>
                    </a:lnTo>
                    <a:lnTo>
                      <a:pt x="47" y="21"/>
                    </a:lnTo>
                    <a:lnTo>
                      <a:pt x="47" y="347"/>
                    </a:lnTo>
                    <a:lnTo>
                      <a:pt x="47" y="347"/>
                    </a:lnTo>
                    <a:lnTo>
                      <a:pt x="47" y="384"/>
                    </a:lnTo>
                    <a:lnTo>
                      <a:pt x="48" y="422"/>
                    </a:lnTo>
                    <a:lnTo>
                      <a:pt x="50" y="459"/>
                    </a:lnTo>
                    <a:lnTo>
                      <a:pt x="54" y="499"/>
                    </a:lnTo>
                    <a:lnTo>
                      <a:pt x="54" y="499"/>
                    </a:lnTo>
                    <a:lnTo>
                      <a:pt x="56" y="508"/>
                    </a:lnTo>
                    <a:lnTo>
                      <a:pt x="56" y="508"/>
                    </a:lnTo>
                    <a:lnTo>
                      <a:pt x="59" y="530"/>
                    </a:lnTo>
                    <a:lnTo>
                      <a:pt x="59" y="540"/>
                    </a:lnTo>
                    <a:lnTo>
                      <a:pt x="59" y="550"/>
                    </a:lnTo>
                    <a:lnTo>
                      <a:pt x="59" y="550"/>
                    </a:lnTo>
                    <a:lnTo>
                      <a:pt x="57" y="567"/>
                    </a:lnTo>
                    <a:lnTo>
                      <a:pt x="57" y="567"/>
                    </a:lnTo>
                    <a:lnTo>
                      <a:pt x="57" y="573"/>
                    </a:lnTo>
                    <a:lnTo>
                      <a:pt x="57" y="574"/>
                    </a:lnTo>
                    <a:lnTo>
                      <a:pt x="57" y="575"/>
                    </a:lnTo>
                    <a:lnTo>
                      <a:pt x="57" y="575"/>
                    </a:lnTo>
                    <a:lnTo>
                      <a:pt x="58" y="580"/>
                    </a:lnTo>
                    <a:lnTo>
                      <a:pt x="58" y="585"/>
                    </a:lnTo>
                    <a:lnTo>
                      <a:pt x="57" y="592"/>
                    </a:lnTo>
                    <a:lnTo>
                      <a:pt x="54" y="597"/>
                    </a:lnTo>
                    <a:lnTo>
                      <a:pt x="54" y="597"/>
                    </a:lnTo>
                    <a:lnTo>
                      <a:pt x="50" y="601"/>
                    </a:lnTo>
                    <a:lnTo>
                      <a:pt x="46" y="604"/>
                    </a:lnTo>
                    <a:lnTo>
                      <a:pt x="40" y="606"/>
                    </a:lnTo>
                    <a:lnTo>
                      <a:pt x="35" y="607"/>
                    </a:lnTo>
                    <a:lnTo>
                      <a:pt x="35" y="607"/>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7" name="Freeform 791">
                <a:extLst>
                  <a:ext uri="{FF2B5EF4-FFF2-40B4-BE49-F238E27FC236}">
                    <a16:creationId xmlns:a16="http://schemas.microsoft.com/office/drawing/2014/main" id="{534E1711-73B6-416D-9996-9C94A0BF86A2}"/>
                  </a:ext>
                </a:extLst>
              </p:cNvPr>
              <p:cNvSpPr/>
              <p:nvPr/>
            </p:nvSpPr>
            <p:spPr bwMode="auto">
              <a:xfrm>
                <a:off x="6475413" y="4297363"/>
                <a:ext cx="34925" cy="315913"/>
              </a:xfrm>
              <a:custGeom>
                <a:avLst/>
                <a:gdLst/>
                <a:ahLst/>
                <a:cxnLst>
                  <a:cxn ang="0">
                    <a:pos x="21" y="595"/>
                  </a:cxn>
                  <a:cxn ang="0">
                    <a:pos x="9" y="591"/>
                  </a:cxn>
                  <a:cxn ang="0">
                    <a:pos x="3" y="584"/>
                  </a:cxn>
                  <a:cxn ang="0">
                    <a:pos x="1" y="577"/>
                  </a:cxn>
                  <a:cxn ang="0">
                    <a:pos x="1" y="564"/>
                  </a:cxn>
                  <a:cxn ang="0">
                    <a:pos x="5" y="556"/>
                  </a:cxn>
                  <a:cxn ang="0">
                    <a:pos x="5" y="555"/>
                  </a:cxn>
                  <a:cxn ang="0">
                    <a:pos x="7" y="506"/>
                  </a:cxn>
                  <a:cxn ang="0">
                    <a:pos x="9" y="494"/>
                  </a:cxn>
                  <a:cxn ang="0">
                    <a:pos x="12" y="480"/>
                  </a:cxn>
                  <a:cxn ang="0">
                    <a:pos x="17" y="455"/>
                  </a:cxn>
                  <a:cxn ang="0">
                    <a:pos x="18" y="445"/>
                  </a:cxn>
                  <a:cxn ang="0">
                    <a:pos x="15" y="345"/>
                  </a:cxn>
                  <a:cxn ang="0">
                    <a:pos x="13" y="306"/>
                  </a:cxn>
                  <a:cxn ang="0">
                    <a:pos x="12" y="253"/>
                  </a:cxn>
                  <a:cxn ang="0">
                    <a:pos x="11" y="95"/>
                  </a:cxn>
                  <a:cxn ang="0">
                    <a:pos x="11" y="22"/>
                  </a:cxn>
                  <a:cxn ang="0">
                    <a:pos x="12" y="17"/>
                  </a:cxn>
                  <a:cxn ang="0">
                    <a:pos x="16" y="8"/>
                  </a:cxn>
                  <a:cxn ang="0">
                    <a:pos x="22" y="3"/>
                  </a:cxn>
                  <a:cxn ang="0">
                    <a:pos x="30" y="0"/>
                  </a:cxn>
                  <a:cxn ang="0">
                    <a:pos x="35" y="0"/>
                  </a:cxn>
                  <a:cxn ang="0">
                    <a:pos x="43" y="1"/>
                  </a:cxn>
                  <a:cxn ang="0">
                    <a:pos x="50" y="5"/>
                  </a:cxn>
                  <a:cxn ang="0">
                    <a:pos x="55" y="12"/>
                  </a:cxn>
                  <a:cxn ang="0">
                    <a:pos x="57" y="22"/>
                  </a:cxn>
                  <a:cxn ang="0">
                    <a:pos x="56" y="99"/>
                  </a:cxn>
                  <a:cxn ang="0">
                    <a:pos x="56" y="202"/>
                  </a:cxn>
                  <a:cxn ang="0">
                    <a:pos x="59" y="307"/>
                  </a:cxn>
                  <a:cxn ang="0">
                    <a:pos x="62" y="349"/>
                  </a:cxn>
                  <a:cxn ang="0">
                    <a:pos x="65" y="397"/>
                  </a:cxn>
                  <a:cxn ang="0">
                    <a:pos x="64" y="445"/>
                  </a:cxn>
                  <a:cxn ang="0">
                    <a:pos x="61" y="469"/>
                  </a:cxn>
                  <a:cxn ang="0">
                    <a:pos x="57" y="492"/>
                  </a:cxn>
                  <a:cxn ang="0">
                    <a:pos x="51" y="552"/>
                  </a:cxn>
                  <a:cxn ang="0">
                    <a:pos x="50" y="572"/>
                  </a:cxn>
                  <a:cxn ang="0">
                    <a:pos x="49" y="581"/>
                  </a:cxn>
                  <a:cxn ang="0">
                    <a:pos x="44" y="588"/>
                  </a:cxn>
                  <a:cxn ang="0">
                    <a:pos x="37" y="593"/>
                  </a:cxn>
                  <a:cxn ang="0">
                    <a:pos x="28" y="595"/>
                  </a:cxn>
                </a:cxnLst>
                <a:rect l="0" t="0" r="r" b="b"/>
                <a:pathLst>
                  <a:path w="65" h="595">
                    <a:moveTo>
                      <a:pt x="21" y="595"/>
                    </a:moveTo>
                    <a:lnTo>
                      <a:pt x="21" y="595"/>
                    </a:lnTo>
                    <a:lnTo>
                      <a:pt x="14" y="594"/>
                    </a:lnTo>
                    <a:lnTo>
                      <a:pt x="9" y="591"/>
                    </a:lnTo>
                    <a:lnTo>
                      <a:pt x="5" y="588"/>
                    </a:lnTo>
                    <a:lnTo>
                      <a:pt x="3" y="584"/>
                    </a:lnTo>
                    <a:lnTo>
                      <a:pt x="3" y="584"/>
                    </a:lnTo>
                    <a:lnTo>
                      <a:pt x="1" y="577"/>
                    </a:lnTo>
                    <a:lnTo>
                      <a:pt x="0" y="570"/>
                    </a:lnTo>
                    <a:lnTo>
                      <a:pt x="1" y="564"/>
                    </a:lnTo>
                    <a:lnTo>
                      <a:pt x="4" y="558"/>
                    </a:lnTo>
                    <a:lnTo>
                      <a:pt x="5" y="556"/>
                    </a:lnTo>
                    <a:lnTo>
                      <a:pt x="5" y="555"/>
                    </a:lnTo>
                    <a:lnTo>
                      <a:pt x="5" y="555"/>
                    </a:lnTo>
                    <a:lnTo>
                      <a:pt x="5" y="530"/>
                    </a:lnTo>
                    <a:lnTo>
                      <a:pt x="7" y="506"/>
                    </a:lnTo>
                    <a:lnTo>
                      <a:pt x="7" y="506"/>
                    </a:lnTo>
                    <a:lnTo>
                      <a:pt x="9" y="494"/>
                    </a:lnTo>
                    <a:lnTo>
                      <a:pt x="12" y="480"/>
                    </a:lnTo>
                    <a:lnTo>
                      <a:pt x="12" y="480"/>
                    </a:lnTo>
                    <a:lnTo>
                      <a:pt x="16" y="463"/>
                    </a:lnTo>
                    <a:lnTo>
                      <a:pt x="17" y="455"/>
                    </a:lnTo>
                    <a:lnTo>
                      <a:pt x="18" y="445"/>
                    </a:lnTo>
                    <a:lnTo>
                      <a:pt x="18" y="445"/>
                    </a:lnTo>
                    <a:lnTo>
                      <a:pt x="17" y="395"/>
                    </a:lnTo>
                    <a:lnTo>
                      <a:pt x="15" y="345"/>
                    </a:lnTo>
                    <a:lnTo>
                      <a:pt x="15" y="345"/>
                    </a:lnTo>
                    <a:lnTo>
                      <a:pt x="13" y="306"/>
                    </a:lnTo>
                    <a:lnTo>
                      <a:pt x="13" y="306"/>
                    </a:lnTo>
                    <a:lnTo>
                      <a:pt x="12" y="253"/>
                    </a:lnTo>
                    <a:lnTo>
                      <a:pt x="11" y="200"/>
                    </a:lnTo>
                    <a:lnTo>
                      <a:pt x="11" y="95"/>
                    </a:lnTo>
                    <a:lnTo>
                      <a:pt x="11" y="95"/>
                    </a:lnTo>
                    <a:lnTo>
                      <a:pt x="11" y="22"/>
                    </a:lnTo>
                    <a:lnTo>
                      <a:pt x="11" y="22"/>
                    </a:lnTo>
                    <a:lnTo>
                      <a:pt x="12" y="17"/>
                    </a:lnTo>
                    <a:lnTo>
                      <a:pt x="13" y="12"/>
                    </a:lnTo>
                    <a:lnTo>
                      <a:pt x="16" y="8"/>
                    </a:lnTo>
                    <a:lnTo>
                      <a:pt x="18" y="5"/>
                    </a:lnTo>
                    <a:lnTo>
                      <a:pt x="22" y="3"/>
                    </a:lnTo>
                    <a:lnTo>
                      <a:pt x="25" y="1"/>
                    </a:lnTo>
                    <a:lnTo>
                      <a:pt x="30" y="0"/>
                    </a:lnTo>
                    <a:lnTo>
                      <a:pt x="35" y="0"/>
                    </a:lnTo>
                    <a:lnTo>
                      <a:pt x="35" y="0"/>
                    </a:lnTo>
                    <a:lnTo>
                      <a:pt x="39" y="0"/>
                    </a:lnTo>
                    <a:lnTo>
                      <a:pt x="43" y="1"/>
                    </a:lnTo>
                    <a:lnTo>
                      <a:pt x="46" y="3"/>
                    </a:lnTo>
                    <a:lnTo>
                      <a:pt x="50" y="5"/>
                    </a:lnTo>
                    <a:lnTo>
                      <a:pt x="52" y="8"/>
                    </a:lnTo>
                    <a:lnTo>
                      <a:pt x="55" y="12"/>
                    </a:lnTo>
                    <a:lnTo>
                      <a:pt x="56" y="17"/>
                    </a:lnTo>
                    <a:lnTo>
                      <a:pt x="57" y="22"/>
                    </a:lnTo>
                    <a:lnTo>
                      <a:pt x="57" y="22"/>
                    </a:lnTo>
                    <a:lnTo>
                      <a:pt x="56" y="99"/>
                    </a:lnTo>
                    <a:lnTo>
                      <a:pt x="56" y="99"/>
                    </a:lnTo>
                    <a:lnTo>
                      <a:pt x="56" y="202"/>
                    </a:lnTo>
                    <a:lnTo>
                      <a:pt x="57" y="254"/>
                    </a:lnTo>
                    <a:lnTo>
                      <a:pt x="59" y="307"/>
                    </a:lnTo>
                    <a:lnTo>
                      <a:pt x="59" y="307"/>
                    </a:lnTo>
                    <a:lnTo>
                      <a:pt x="62" y="349"/>
                    </a:lnTo>
                    <a:lnTo>
                      <a:pt x="62" y="349"/>
                    </a:lnTo>
                    <a:lnTo>
                      <a:pt x="65" y="397"/>
                    </a:lnTo>
                    <a:lnTo>
                      <a:pt x="65" y="421"/>
                    </a:lnTo>
                    <a:lnTo>
                      <a:pt x="64" y="445"/>
                    </a:lnTo>
                    <a:lnTo>
                      <a:pt x="64" y="445"/>
                    </a:lnTo>
                    <a:lnTo>
                      <a:pt x="61" y="469"/>
                    </a:lnTo>
                    <a:lnTo>
                      <a:pt x="57" y="492"/>
                    </a:lnTo>
                    <a:lnTo>
                      <a:pt x="57" y="492"/>
                    </a:lnTo>
                    <a:lnTo>
                      <a:pt x="53" y="531"/>
                    </a:lnTo>
                    <a:lnTo>
                      <a:pt x="51" y="552"/>
                    </a:lnTo>
                    <a:lnTo>
                      <a:pt x="50" y="572"/>
                    </a:lnTo>
                    <a:lnTo>
                      <a:pt x="50" y="572"/>
                    </a:lnTo>
                    <a:lnTo>
                      <a:pt x="50" y="576"/>
                    </a:lnTo>
                    <a:lnTo>
                      <a:pt x="49" y="581"/>
                    </a:lnTo>
                    <a:lnTo>
                      <a:pt x="47" y="585"/>
                    </a:lnTo>
                    <a:lnTo>
                      <a:pt x="44" y="588"/>
                    </a:lnTo>
                    <a:lnTo>
                      <a:pt x="41" y="591"/>
                    </a:lnTo>
                    <a:lnTo>
                      <a:pt x="37" y="593"/>
                    </a:lnTo>
                    <a:lnTo>
                      <a:pt x="33" y="594"/>
                    </a:lnTo>
                    <a:lnTo>
                      <a:pt x="28" y="595"/>
                    </a:lnTo>
                    <a:lnTo>
                      <a:pt x="21" y="59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8" name="Freeform 792">
                <a:extLst>
                  <a:ext uri="{FF2B5EF4-FFF2-40B4-BE49-F238E27FC236}">
                    <a16:creationId xmlns:a16="http://schemas.microsoft.com/office/drawing/2014/main" id="{7F7448D3-F54E-4245-8881-3ED7FBB4D9BF}"/>
                  </a:ext>
                </a:extLst>
              </p:cNvPr>
              <p:cNvSpPr>
                <a:spLocks noEditPoints="1"/>
              </p:cNvSpPr>
              <p:nvPr/>
            </p:nvSpPr>
            <p:spPr bwMode="auto">
              <a:xfrm>
                <a:off x="6596063" y="4294188"/>
                <a:ext cx="85725" cy="77788"/>
              </a:xfrm>
              <a:custGeom>
                <a:avLst/>
                <a:gdLst/>
                <a:ahLst/>
                <a:cxnLst>
                  <a:cxn ang="0">
                    <a:pos x="84" y="148"/>
                  </a:cxn>
                  <a:cxn ang="0">
                    <a:pos x="64" y="144"/>
                  </a:cxn>
                  <a:cxn ang="0">
                    <a:pos x="48" y="138"/>
                  </a:cxn>
                  <a:cxn ang="0">
                    <a:pos x="23" y="122"/>
                  </a:cxn>
                  <a:cxn ang="0">
                    <a:pos x="13" y="111"/>
                  </a:cxn>
                  <a:cxn ang="0">
                    <a:pos x="6" y="100"/>
                  </a:cxn>
                  <a:cxn ang="0">
                    <a:pos x="2" y="88"/>
                  </a:cxn>
                  <a:cxn ang="0">
                    <a:pos x="0" y="74"/>
                  </a:cxn>
                  <a:cxn ang="0">
                    <a:pos x="1" y="61"/>
                  </a:cxn>
                  <a:cxn ang="0">
                    <a:pos x="2" y="52"/>
                  </a:cxn>
                  <a:cxn ang="0">
                    <a:pos x="7" y="37"/>
                  </a:cxn>
                  <a:cxn ang="0">
                    <a:pos x="14" y="24"/>
                  </a:cxn>
                  <a:cxn ang="0">
                    <a:pos x="24" y="13"/>
                  </a:cxn>
                  <a:cxn ang="0">
                    <a:pos x="29" y="9"/>
                  </a:cxn>
                  <a:cxn ang="0">
                    <a:pos x="55" y="2"/>
                  </a:cxn>
                  <a:cxn ang="0">
                    <a:pos x="80" y="0"/>
                  </a:cxn>
                  <a:cxn ang="0">
                    <a:pos x="92" y="0"/>
                  </a:cxn>
                  <a:cxn ang="0">
                    <a:pos x="97" y="1"/>
                  </a:cxn>
                  <a:cxn ang="0">
                    <a:pos x="104" y="4"/>
                  </a:cxn>
                  <a:cxn ang="0">
                    <a:pos x="106" y="4"/>
                  </a:cxn>
                  <a:cxn ang="0">
                    <a:pos x="111" y="4"/>
                  </a:cxn>
                  <a:cxn ang="0">
                    <a:pos x="124" y="7"/>
                  </a:cxn>
                  <a:cxn ang="0">
                    <a:pos x="143" y="17"/>
                  </a:cxn>
                  <a:cxn ang="0">
                    <a:pos x="153" y="26"/>
                  </a:cxn>
                  <a:cxn ang="0">
                    <a:pos x="156" y="31"/>
                  </a:cxn>
                  <a:cxn ang="0">
                    <a:pos x="160" y="43"/>
                  </a:cxn>
                  <a:cxn ang="0">
                    <a:pos x="162" y="73"/>
                  </a:cxn>
                  <a:cxn ang="0">
                    <a:pos x="161" y="91"/>
                  </a:cxn>
                  <a:cxn ang="0">
                    <a:pos x="157" y="103"/>
                  </a:cxn>
                  <a:cxn ang="0">
                    <a:pos x="151" y="113"/>
                  </a:cxn>
                  <a:cxn ang="0">
                    <a:pos x="132" y="132"/>
                  </a:cxn>
                  <a:cxn ang="0">
                    <a:pos x="109" y="143"/>
                  </a:cxn>
                  <a:cxn ang="0">
                    <a:pos x="84" y="148"/>
                  </a:cxn>
                  <a:cxn ang="0">
                    <a:pos x="74" y="44"/>
                  </a:cxn>
                  <a:cxn ang="0">
                    <a:pos x="67" y="45"/>
                  </a:cxn>
                  <a:cxn ang="0">
                    <a:pos x="59" y="47"/>
                  </a:cxn>
                  <a:cxn ang="0">
                    <a:pos x="50" y="55"/>
                  </a:cxn>
                  <a:cxn ang="0">
                    <a:pos x="45" y="68"/>
                  </a:cxn>
                  <a:cxn ang="0">
                    <a:pos x="45" y="74"/>
                  </a:cxn>
                  <a:cxn ang="0">
                    <a:pos x="49" y="86"/>
                  </a:cxn>
                  <a:cxn ang="0">
                    <a:pos x="59" y="94"/>
                  </a:cxn>
                  <a:cxn ang="0">
                    <a:pos x="70" y="99"/>
                  </a:cxn>
                  <a:cxn ang="0">
                    <a:pos x="77" y="101"/>
                  </a:cxn>
                  <a:cxn ang="0">
                    <a:pos x="85" y="101"/>
                  </a:cxn>
                  <a:cxn ang="0">
                    <a:pos x="98" y="99"/>
                  </a:cxn>
                  <a:cxn ang="0">
                    <a:pos x="107" y="93"/>
                  </a:cxn>
                  <a:cxn ang="0">
                    <a:pos x="115" y="82"/>
                  </a:cxn>
                  <a:cxn ang="0">
                    <a:pos x="117" y="70"/>
                  </a:cxn>
                  <a:cxn ang="0">
                    <a:pos x="116" y="55"/>
                  </a:cxn>
                  <a:cxn ang="0">
                    <a:pos x="113" y="54"/>
                  </a:cxn>
                  <a:cxn ang="0">
                    <a:pos x="98" y="47"/>
                  </a:cxn>
                  <a:cxn ang="0">
                    <a:pos x="92" y="45"/>
                  </a:cxn>
                  <a:cxn ang="0">
                    <a:pos x="91" y="45"/>
                  </a:cxn>
                  <a:cxn ang="0">
                    <a:pos x="84" y="45"/>
                  </a:cxn>
                  <a:cxn ang="0">
                    <a:pos x="74" y="44"/>
                  </a:cxn>
                </a:cxnLst>
                <a:rect l="0" t="0" r="r" b="b"/>
                <a:pathLst>
                  <a:path w="162" h="148">
                    <a:moveTo>
                      <a:pt x="84" y="148"/>
                    </a:moveTo>
                    <a:lnTo>
                      <a:pt x="84" y="148"/>
                    </a:lnTo>
                    <a:lnTo>
                      <a:pt x="74" y="146"/>
                    </a:lnTo>
                    <a:lnTo>
                      <a:pt x="64" y="144"/>
                    </a:lnTo>
                    <a:lnTo>
                      <a:pt x="64" y="144"/>
                    </a:lnTo>
                    <a:lnTo>
                      <a:pt x="48" y="138"/>
                    </a:lnTo>
                    <a:lnTo>
                      <a:pt x="34" y="131"/>
                    </a:lnTo>
                    <a:lnTo>
                      <a:pt x="23" y="122"/>
                    </a:lnTo>
                    <a:lnTo>
                      <a:pt x="17" y="117"/>
                    </a:lnTo>
                    <a:lnTo>
                      <a:pt x="13" y="111"/>
                    </a:lnTo>
                    <a:lnTo>
                      <a:pt x="9" y="106"/>
                    </a:lnTo>
                    <a:lnTo>
                      <a:pt x="6" y="100"/>
                    </a:lnTo>
                    <a:lnTo>
                      <a:pt x="4" y="94"/>
                    </a:lnTo>
                    <a:lnTo>
                      <a:pt x="2" y="88"/>
                    </a:lnTo>
                    <a:lnTo>
                      <a:pt x="1" y="81"/>
                    </a:lnTo>
                    <a:lnTo>
                      <a:pt x="0" y="74"/>
                    </a:lnTo>
                    <a:lnTo>
                      <a:pt x="0" y="67"/>
                    </a:lnTo>
                    <a:lnTo>
                      <a:pt x="1" y="61"/>
                    </a:lnTo>
                    <a:lnTo>
                      <a:pt x="1" y="61"/>
                    </a:lnTo>
                    <a:lnTo>
                      <a:pt x="2" y="52"/>
                    </a:lnTo>
                    <a:lnTo>
                      <a:pt x="4" y="45"/>
                    </a:lnTo>
                    <a:lnTo>
                      <a:pt x="7" y="37"/>
                    </a:lnTo>
                    <a:lnTo>
                      <a:pt x="10" y="30"/>
                    </a:lnTo>
                    <a:lnTo>
                      <a:pt x="14" y="24"/>
                    </a:lnTo>
                    <a:lnTo>
                      <a:pt x="18" y="17"/>
                    </a:lnTo>
                    <a:lnTo>
                      <a:pt x="24" y="13"/>
                    </a:lnTo>
                    <a:lnTo>
                      <a:pt x="29" y="9"/>
                    </a:lnTo>
                    <a:lnTo>
                      <a:pt x="29" y="9"/>
                    </a:lnTo>
                    <a:lnTo>
                      <a:pt x="42" y="4"/>
                    </a:lnTo>
                    <a:lnTo>
                      <a:pt x="55" y="2"/>
                    </a:lnTo>
                    <a:lnTo>
                      <a:pt x="67" y="0"/>
                    </a:lnTo>
                    <a:lnTo>
                      <a:pt x="80" y="0"/>
                    </a:lnTo>
                    <a:lnTo>
                      <a:pt x="80" y="0"/>
                    </a:lnTo>
                    <a:lnTo>
                      <a:pt x="92" y="0"/>
                    </a:lnTo>
                    <a:lnTo>
                      <a:pt x="92" y="0"/>
                    </a:lnTo>
                    <a:lnTo>
                      <a:pt x="97" y="1"/>
                    </a:lnTo>
                    <a:lnTo>
                      <a:pt x="102" y="3"/>
                    </a:lnTo>
                    <a:lnTo>
                      <a:pt x="104" y="4"/>
                    </a:lnTo>
                    <a:lnTo>
                      <a:pt x="104" y="4"/>
                    </a:lnTo>
                    <a:lnTo>
                      <a:pt x="106" y="4"/>
                    </a:lnTo>
                    <a:lnTo>
                      <a:pt x="106" y="4"/>
                    </a:lnTo>
                    <a:lnTo>
                      <a:pt x="111" y="4"/>
                    </a:lnTo>
                    <a:lnTo>
                      <a:pt x="111" y="4"/>
                    </a:lnTo>
                    <a:lnTo>
                      <a:pt x="124" y="7"/>
                    </a:lnTo>
                    <a:lnTo>
                      <a:pt x="137" y="13"/>
                    </a:lnTo>
                    <a:lnTo>
                      <a:pt x="143" y="17"/>
                    </a:lnTo>
                    <a:lnTo>
                      <a:pt x="149" y="21"/>
                    </a:lnTo>
                    <a:lnTo>
                      <a:pt x="153" y="26"/>
                    </a:lnTo>
                    <a:lnTo>
                      <a:pt x="156" y="31"/>
                    </a:lnTo>
                    <a:lnTo>
                      <a:pt x="156" y="31"/>
                    </a:lnTo>
                    <a:lnTo>
                      <a:pt x="159" y="37"/>
                    </a:lnTo>
                    <a:lnTo>
                      <a:pt x="160" y="43"/>
                    </a:lnTo>
                    <a:lnTo>
                      <a:pt x="162" y="57"/>
                    </a:lnTo>
                    <a:lnTo>
                      <a:pt x="162" y="73"/>
                    </a:lnTo>
                    <a:lnTo>
                      <a:pt x="161" y="91"/>
                    </a:lnTo>
                    <a:lnTo>
                      <a:pt x="161" y="91"/>
                    </a:lnTo>
                    <a:lnTo>
                      <a:pt x="159" y="97"/>
                    </a:lnTo>
                    <a:lnTo>
                      <a:pt x="157" y="103"/>
                    </a:lnTo>
                    <a:lnTo>
                      <a:pt x="155" y="108"/>
                    </a:lnTo>
                    <a:lnTo>
                      <a:pt x="151" y="113"/>
                    </a:lnTo>
                    <a:lnTo>
                      <a:pt x="142" y="124"/>
                    </a:lnTo>
                    <a:lnTo>
                      <a:pt x="132" y="132"/>
                    </a:lnTo>
                    <a:lnTo>
                      <a:pt x="121" y="138"/>
                    </a:lnTo>
                    <a:lnTo>
                      <a:pt x="109" y="143"/>
                    </a:lnTo>
                    <a:lnTo>
                      <a:pt x="96" y="146"/>
                    </a:lnTo>
                    <a:lnTo>
                      <a:pt x="84" y="148"/>
                    </a:lnTo>
                    <a:lnTo>
                      <a:pt x="84" y="148"/>
                    </a:lnTo>
                    <a:close/>
                    <a:moveTo>
                      <a:pt x="74" y="44"/>
                    </a:moveTo>
                    <a:lnTo>
                      <a:pt x="74" y="44"/>
                    </a:lnTo>
                    <a:lnTo>
                      <a:pt x="67" y="45"/>
                    </a:lnTo>
                    <a:lnTo>
                      <a:pt x="63" y="45"/>
                    </a:lnTo>
                    <a:lnTo>
                      <a:pt x="59" y="47"/>
                    </a:lnTo>
                    <a:lnTo>
                      <a:pt x="54" y="50"/>
                    </a:lnTo>
                    <a:lnTo>
                      <a:pt x="50" y="55"/>
                    </a:lnTo>
                    <a:lnTo>
                      <a:pt x="47" y="60"/>
                    </a:lnTo>
                    <a:lnTo>
                      <a:pt x="45" y="68"/>
                    </a:lnTo>
                    <a:lnTo>
                      <a:pt x="45" y="68"/>
                    </a:lnTo>
                    <a:lnTo>
                      <a:pt x="45" y="74"/>
                    </a:lnTo>
                    <a:lnTo>
                      <a:pt x="46" y="79"/>
                    </a:lnTo>
                    <a:lnTo>
                      <a:pt x="49" y="86"/>
                    </a:lnTo>
                    <a:lnTo>
                      <a:pt x="54" y="90"/>
                    </a:lnTo>
                    <a:lnTo>
                      <a:pt x="59" y="94"/>
                    </a:lnTo>
                    <a:lnTo>
                      <a:pt x="64" y="97"/>
                    </a:lnTo>
                    <a:lnTo>
                      <a:pt x="70" y="99"/>
                    </a:lnTo>
                    <a:lnTo>
                      <a:pt x="77" y="101"/>
                    </a:lnTo>
                    <a:lnTo>
                      <a:pt x="77" y="101"/>
                    </a:lnTo>
                    <a:lnTo>
                      <a:pt x="85" y="101"/>
                    </a:lnTo>
                    <a:lnTo>
                      <a:pt x="85" y="101"/>
                    </a:lnTo>
                    <a:lnTo>
                      <a:pt x="92" y="101"/>
                    </a:lnTo>
                    <a:lnTo>
                      <a:pt x="98" y="99"/>
                    </a:lnTo>
                    <a:lnTo>
                      <a:pt x="103" y="97"/>
                    </a:lnTo>
                    <a:lnTo>
                      <a:pt x="107" y="93"/>
                    </a:lnTo>
                    <a:lnTo>
                      <a:pt x="111" y="89"/>
                    </a:lnTo>
                    <a:lnTo>
                      <a:pt x="115" y="82"/>
                    </a:lnTo>
                    <a:lnTo>
                      <a:pt x="116" y="77"/>
                    </a:lnTo>
                    <a:lnTo>
                      <a:pt x="117" y="70"/>
                    </a:lnTo>
                    <a:lnTo>
                      <a:pt x="117" y="59"/>
                    </a:lnTo>
                    <a:lnTo>
                      <a:pt x="116" y="55"/>
                    </a:lnTo>
                    <a:lnTo>
                      <a:pt x="113" y="54"/>
                    </a:lnTo>
                    <a:lnTo>
                      <a:pt x="113" y="54"/>
                    </a:lnTo>
                    <a:lnTo>
                      <a:pt x="106" y="49"/>
                    </a:lnTo>
                    <a:lnTo>
                      <a:pt x="98" y="47"/>
                    </a:lnTo>
                    <a:lnTo>
                      <a:pt x="98" y="47"/>
                    </a:lnTo>
                    <a:lnTo>
                      <a:pt x="92" y="45"/>
                    </a:lnTo>
                    <a:lnTo>
                      <a:pt x="91" y="45"/>
                    </a:lnTo>
                    <a:lnTo>
                      <a:pt x="91" y="45"/>
                    </a:lnTo>
                    <a:lnTo>
                      <a:pt x="84" y="45"/>
                    </a:lnTo>
                    <a:lnTo>
                      <a:pt x="84" y="45"/>
                    </a:lnTo>
                    <a:lnTo>
                      <a:pt x="74" y="44"/>
                    </a:lnTo>
                    <a:lnTo>
                      <a:pt x="74" y="4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9" name="Freeform 793">
                <a:extLst>
                  <a:ext uri="{FF2B5EF4-FFF2-40B4-BE49-F238E27FC236}">
                    <a16:creationId xmlns:a16="http://schemas.microsoft.com/office/drawing/2014/main" id="{14A1FB23-FBAA-4493-AC41-69CFC81A5DF9}"/>
                  </a:ext>
                </a:extLst>
              </p:cNvPr>
              <p:cNvSpPr>
                <a:spLocks noEditPoints="1"/>
              </p:cNvSpPr>
              <p:nvPr/>
            </p:nvSpPr>
            <p:spPr bwMode="auto">
              <a:xfrm>
                <a:off x="6692901" y="4294188"/>
                <a:ext cx="85725" cy="77788"/>
              </a:xfrm>
              <a:custGeom>
                <a:avLst/>
                <a:gdLst/>
                <a:ahLst/>
                <a:cxnLst>
                  <a:cxn ang="0">
                    <a:pos x="83" y="148"/>
                  </a:cxn>
                  <a:cxn ang="0">
                    <a:pos x="64" y="144"/>
                  </a:cxn>
                  <a:cxn ang="0">
                    <a:pos x="48" y="138"/>
                  </a:cxn>
                  <a:cxn ang="0">
                    <a:pos x="22" y="122"/>
                  </a:cxn>
                  <a:cxn ang="0">
                    <a:pos x="13" y="111"/>
                  </a:cxn>
                  <a:cxn ang="0">
                    <a:pos x="6" y="100"/>
                  </a:cxn>
                  <a:cxn ang="0">
                    <a:pos x="2" y="88"/>
                  </a:cxn>
                  <a:cxn ang="0">
                    <a:pos x="0" y="74"/>
                  </a:cxn>
                  <a:cxn ang="0">
                    <a:pos x="1" y="61"/>
                  </a:cxn>
                  <a:cxn ang="0">
                    <a:pos x="2" y="52"/>
                  </a:cxn>
                  <a:cxn ang="0">
                    <a:pos x="7" y="37"/>
                  </a:cxn>
                  <a:cxn ang="0">
                    <a:pos x="14" y="24"/>
                  </a:cxn>
                  <a:cxn ang="0">
                    <a:pos x="23" y="13"/>
                  </a:cxn>
                  <a:cxn ang="0">
                    <a:pos x="29" y="9"/>
                  </a:cxn>
                  <a:cxn ang="0">
                    <a:pos x="54" y="2"/>
                  </a:cxn>
                  <a:cxn ang="0">
                    <a:pos x="80" y="0"/>
                  </a:cxn>
                  <a:cxn ang="0">
                    <a:pos x="92" y="0"/>
                  </a:cxn>
                  <a:cxn ang="0">
                    <a:pos x="97" y="1"/>
                  </a:cxn>
                  <a:cxn ang="0">
                    <a:pos x="104" y="4"/>
                  </a:cxn>
                  <a:cxn ang="0">
                    <a:pos x="106" y="4"/>
                  </a:cxn>
                  <a:cxn ang="0">
                    <a:pos x="110" y="4"/>
                  </a:cxn>
                  <a:cxn ang="0">
                    <a:pos x="123" y="7"/>
                  </a:cxn>
                  <a:cxn ang="0">
                    <a:pos x="143" y="17"/>
                  </a:cxn>
                  <a:cxn ang="0">
                    <a:pos x="153" y="26"/>
                  </a:cxn>
                  <a:cxn ang="0">
                    <a:pos x="156" y="31"/>
                  </a:cxn>
                  <a:cxn ang="0">
                    <a:pos x="160" y="43"/>
                  </a:cxn>
                  <a:cxn ang="0">
                    <a:pos x="162" y="72"/>
                  </a:cxn>
                  <a:cxn ang="0">
                    <a:pos x="161" y="91"/>
                  </a:cxn>
                  <a:cxn ang="0">
                    <a:pos x="157" y="103"/>
                  </a:cxn>
                  <a:cxn ang="0">
                    <a:pos x="150" y="113"/>
                  </a:cxn>
                  <a:cxn ang="0">
                    <a:pos x="132" y="132"/>
                  </a:cxn>
                  <a:cxn ang="0">
                    <a:pos x="109" y="143"/>
                  </a:cxn>
                  <a:cxn ang="0">
                    <a:pos x="83" y="148"/>
                  </a:cxn>
                  <a:cxn ang="0">
                    <a:pos x="74" y="44"/>
                  </a:cxn>
                  <a:cxn ang="0">
                    <a:pos x="67" y="45"/>
                  </a:cxn>
                  <a:cxn ang="0">
                    <a:pos x="59" y="47"/>
                  </a:cxn>
                  <a:cxn ang="0">
                    <a:pos x="50" y="55"/>
                  </a:cxn>
                  <a:cxn ang="0">
                    <a:pos x="45" y="68"/>
                  </a:cxn>
                  <a:cxn ang="0">
                    <a:pos x="45" y="74"/>
                  </a:cxn>
                  <a:cxn ang="0">
                    <a:pos x="49" y="86"/>
                  </a:cxn>
                  <a:cxn ang="0">
                    <a:pos x="59" y="94"/>
                  </a:cxn>
                  <a:cxn ang="0">
                    <a:pos x="70" y="99"/>
                  </a:cxn>
                  <a:cxn ang="0">
                    <a:pos x="77" y="101"/>
                  </a:cxn>
                  <a:cxn ang="0">
                    <a:pos x="84" y="101"/>
                  </a:cxn>
                  <a:cxn ang="0">
                    <a:pos x="98" y="99"/>
                  </a:cxn>
                  <a:cxn ang="0">
                    <a:pos x="107" y="93"/>
                  </a:cxn>
                  <a:cxn ang="0">
                    <a:pos x="114" y="82"/>
                  </a:cxn>
                  <a:cxn ang="0">
                    <a:pos x="116" y="70"/>
                  </a:cxn>
                  <a:cxn ang="0">
                    <a:pos x="116" y="58"/>
                  </a:cxn>
                  <a:cxn ang="0">
                    <a:pos x="113" y="54"/>
                  </a:cxn>
                  <a:cxn ang="0">
                    <a:pos x="106" y="49"/>
                  </a:cxn>
                  <a:cxn ang="0">
                    <a:pos x="98" y="47"/>
                  </a:cxn>
                  <a:cxn ang="0">
                    <a:pos x="91" y="45"/>
                  </a:cxn>
                  <a:cxn ang="0">
                    <a:pos x="83" y="45"/>
                  </a:cxn>
                  <a:cxn ang="0">
                    <a:pos x="74" y="44"/>
                  </a:cxn>
                </a:cxnLst>
                <a:rect l="0" t="0" r="r" b="b"/>
                <a:pathLst>
                  <a:path w="162" h="148">
                    <a:moveTo>
                      <a:pt x="83" y="148"/>
                    </a:moveTo>
                    <a:lnTo>
                      <a:pt x="83" y="148"/>
                    </a:lnTo>
                    <a:lnTo>
                      <a:pt x="73" y="146"/>
                    </a:lnTo>
                    <a:lnTo>
                      <a:pt x="64" y="144"/>
                    </a:lnTo>
                    <a:lnTo>
                      <a:pt x="64" y="144"/>
                    </a:lnTo>
                    <a:lnTo>
                      <a:pt x="48" y="138"/>
                    </a:lnTo>
                    <a:lnTo>
                      <a:pt x="34" y="131"/>
                    </a:lnTo>
                    <a:lnTo>
                      <a:pt x="22" y="122"/>
                    </a:lnTo>
                    <a:lnTo>
                      <a:pt x="17" y="117"/>
                    </a:lnTo>
                    <a:lnTo>
                      <a:pt x="13" y="111"/>
                    </a:lnTo>
                    <a:lnTo>
                      <a:pt x="9" y="106"/>
                    </a:lnTo>
                    <a:lnTo>
                      <a:pt x="6" y="100"/>
                    </a:lnTo>
                    <a:lnTo>
                      <a:pt x="4" y="94"/>
                    </a:lnTo>
                    <a:lnTo>
                      <a:pt x="2" y="88"/>
                    </a:lnTo>
                    <a:lnTo>
                      <a:pt x="1" y="81"/>
                    </a:lnTo>
                    <a:lnTo>
                      <a:pt x="0" y="74"/>
                    </a:lnTo>
                    <a:lnTo>
                      <a:pt x="0" y="67"/>
                    </a:lnTo>
                    <a:lnTo>
                      <a:pt x="1" y="61"/>
                    </a:lnTo>
                    <a:lnTo>
                      <a:pt x="1" y="61"/>
                    </a:lnTo>
                    <a:lnTo>
                      <a:pt x="2" y="52"/>
                    </a:lnTo>
                    <a:lnTo>
                      <a:pt x="4" y="45"/>
                    </a:lnTo>
                    <a:lnTo>
                      <a:pt x="7" y="37"/>
                    </a:lnTo>
                    <a:lnTo>
                      <a:pt x="10" y="30"/>
                    </a:lnTo>
                    <a:lnTo>
                      <a:pt x="14" y="24"/>
                    </a:lnTo>
                    <a:lnTo>
                      <a:pt x="18" y="17"/>
                    </a:lnTo>
                    <a:lnTo>
                      <a:pt x="23" y="13"/>
                    </a:lnTo>
                    <a:lnTo>
                      <a:pt x="29" y="9"/>
                    </a:lnTo>
                    <a:lnTo>
                      <a:pt x="29" y="9"/>
                    </a:lnTo>
                    <a:lnTo>
                      <a:pt x="42" y="4"/>
                    </a:lnTo>
                    <a:lnTo>
                      <a:pt x="54" y="2"/>
                    </a:lnTo>
                    <a:lnTo>
                      <a:pt x="67" y="0"/>
                    </a:lnTo>
                    <a:lnTo>
                      <a:pt x="80" y="0"/>
                    </a:lnTo>
                    <a:lnTo>
                      <a:pt x="80" y="0"/>
                    </a:lnTo>
                    <a:lnTo>
                      <a:pt x="92" y="0"/>
                    </a:lnTo>
                    <a:lnTo>
                      <a:pt x="92" y="0"/>
                    </a:lnTo>
                    <a:lnTo>
                      <a:pt x="97" y="1"/>
                    </a:lnTo>
                    <a:lnTo>
                      <a:pt x="102" y="3"/>
                    </a:lnTo>
                    <a:lnTo>
                      <a:pt x="104" y="4"/>
                    </a:lnTo>
                    <a:lnTo>
                      <a:pt x="104" y="4"/>
                    </a:lnTo>
                    <a:lnTo>
                      <a:pt x="106" y="4"/>
                    </a:lnTo>
                    <a:lnTo>
                      <a:pt x="106" y="4"/>
                    </a:lnTo>
                    <a:lnTo>
                      <a:pt x="110" y="4"/>
                    </a:lnTo>
                    <a:lnTo>
                      <a:pt x="110" y="4"/>
                    </a:lnTo>
                    <a:lnTo>
                      <a:pt x="123" y="7"/>
                    </a:lnTo>
                    <a:lnTo>
                      <a:pt x="136" y="13"/>
                    </a:lnTo>
                    <a:lnTo>
                      <a:pt x="143" y="17"/>
                    </a:lnTo>
                    <a:lnTo>
                      <a:pt x="148" y="21"/>
                    </a:lnTo>
                    <a:lnTo>
                      <a:pt x="153" y="26"/>
                    </a:lnTo>
                    <a:lnTo>
                      <a:pt x="156" y="31"/>
                    </a:lnTo>
                    <a:lnTo>
                      <a:pt x="156" y="31"/>
                    </a:lnTo>
                    <a:lnTo>
                      <a:pt x="159" y="37"/>
                    </a:lnTo>
                    <a:lnTo>
                      <a:pt x="160" y="43"/>
                    </a:lnTo>
                    <a:lnTo>
                      <a:pt x="162" y="57"/>
                    </a:lnTo>
                    <a:lnTo>
                      <a:pt x="162" y="72"/>
                    </a:lnTo>
                    <a:lnTo>
                      <a:pt x="161" y="91"/>
                    </a:lnTo>
                    <a:lnTo>
                      <a:pt x="161" y="91"/>
                    </a:lnTo>
                    <a:lnTo>
                      <a:pt x="159" y="97"/>
                    </a:lnTo>
                    <a:lnTo>
                      <a:pt x="157" y="103"/>
                    </a:lnTo>
                    <a:lnTo>
                      <a:pt x="155" y="108"/>
                    </a:lnTo>
                    <a:lnTo>
                      <a:pt x="150" y="113"/>
                    </a:lnTo>
                    <a:lnTo>
                      <a:pt x="142" y="124"/>
                    </a:lnTo>
                    <a:lnTo>
                      <a:pt x="132" y="132"/>
                    </a:lnTo>
                    <a:lnTo>
                      <a:pt x="121" y="138"/>
                    </a:lnTo>
                    <a:lnTo>
                      <a:pt x="109" y="143"/>
                    </a:lnTo>
                    <a:lnTo>
                      <a:pt x="96" y="146"/>
                    </a:lnTo>
                    <a:lnTo>
                      <a:pt x="83" y="148"/>
                    </a:lnTo>
                    <a:lnTo>
                      <a:pt x="83" y="148"/>
                    </a:lnTo>
                    <a:close/>
                    <a:moveTo>
                      <a:pt x="74" y="44"/>
                    </a:moveTo>
                    <a:lnTo>
                      <a:pt x="74" y="44"/>
                    </a:lnTo>
                    <a:lnTo>
                      <a:pt x="67" y="45"/>
                    </a:lnTo>
                    <a:lnTo>
                      <a:pt x="63" y="45"/>
                    </a:lnTo>
                    <a:lnTo>
                      <a:pt x="59" y="47"/>
                    </a:lnTo>
                    <a:lnTo>
                      <a:pt x="53" y="50"/>
                    </a:lnTo>
                    <a:lnTo>
                      <a:pt x="50" y="55"/>
                    </a:lnTo>
                    <a:lnTo>
                      <a:pt x="47" y="60"/>
                    </a:lnTo>
                    <a:lnTo>
                      <a:pt x="45" y="68"/>
                    </a:lnTo>
                    <a:lnTo>
                      <a:pt x="45" y="68"/>
                    </a:lnTo>
                    <a:lnTo>
                      <a:pt x="45" y="74"/>
                    </a:lnTo>
                    <a:lnTo>
                      <a:pt x="46" y="79"/>
                    </a:lnTo>
                    <a:lnTo>
                      <a:pt x="49" y="86"/>
                    </a:lnTo>
                    <a:lnTo>
                      <a:pt x="53" y="90"/>
                    </a:lnTo>
                    <a:lnTo>
                      <a:pt x="59" y="94"/>
                    </a:lnTo>
                    <a:lnTo>
                      <a:pt x="64" y="97"/>
                    </a:lnTo>
                    <a:lnTo>
                      <a:pt x="70" y="99"/>
                    </a:lnTo>
                    <a:lnTo>
                      <a:pt x="77" y="101"/>
                    </a:lnTo>
                    <a:lnTo>
                      <a:pt x="77" y="101"/>
                    </a:lnTo>
                    <a:lnTo>
                      <a:pt x="84" y="101"/>
                    </a:lnTo>
                    <a:lnTo>
                      <a:pt x="84" y="101"/>
                    </a:lnTo>
                    <a:lnTo>
                      <a:pt x="92" y="101"/>
                    </a:lnTo>
                    <a:lnTo>
                      <a:pt x="98" y="99"/>
                    </a:lnTo>
                    <a:lnTo>
                      <a:pt x="103" y="97"/>
                    </a:lnTo>
                    <a:lnTo>
                      <a:pt x="107" y="93"/>
                    </a:lnTo>
                    <a:lnTo>
                      <a:pt x="111" y="89"/>
                    </a:lnTo>
                    <a:lnTo>
                      <a:pt x="114" y="82"/>
                    </a:lnTo>
                    <a:lnTo>
                      <a:pt x="115" y="77"/>
                    </a:lnTo>
                    <a:lnTo>
                      <a:pt x="116" y="70"/>
                    </a:lnTo>
                    <a:lnTo>
                      <a:pt x="116" y="59"/>
                    </a:lnTo>
                    <a:lnTo>
                      <a:pt x="116" y="58"/>
                    </a:lnTo>
                    <a:lnTo>
                      <a:pt x="115" y="55"/>
                    </a:lnTo>
                    <a:lnTo>
                      <a:pt x="113" y="54"/>
                    </a:lnTo>
                    <a:lnTo>
                      <a:pt x="113" y="54"/>
                    </a:lnTo>
                    <a:lnTo>
                      <a:pt x="106" y="49"/>
                    </a:lnTo>
                    <a:lnTo>
                      <a:pt x="98" y="47"/>
                    </a:lnTo>
                    <a:lnTo>
                      <a:pt x="98" y="47"/>
                    </a:lnTo>
                    <a:lnTo>
                      <a:pt x="92" y="45"/>
                    </a:lnTo>
                    <a:lnTo>
                      <a:pt x="91" y="45"/>
                    </a:lnTo>
                    <a:lnTo>
                      <a:pt x="91" y="45"/>
                    </a:lnTo>
                    <a:lnTo>
                      <a:pt x="83" y="45"/>
                    </a:lnTo>
                    <a:lnTo>
                      <a:pt x="83" y="45"/>
                    </a:lnTo>
                    <a:lnTo>
                      <a:pt x="74" y="44"/>
                    </a:lnTo>
                    <a:lnTo>
                      <a:pt x="74" y="4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0" name="Freeform 794">
                <a:extLst>
                  <a:ext uri="{FF2B5EF4-FFF2-40B4-BE49-F238E27FC236}">
                    <a16:creationId xmlns:a16="http://schemas.microsoft.com/office/drawing/2014/main" id="{D0649F47-B5EB-4DF6-A9AE-E3D94D908B9D}"/>
                  </a:ext>
                </a:extLst>
              </p:cNvPr>
              <p:cNvSpPr>
                <a:spLocks noEditPoints="1"/>
              </p:cNvSpPr>
              <p:nvPr/>
            </p:nvSpPr>
            <p:spPr bwMode="auto">
              <a:xfrm>
                <a:off x="6788151" y="4294188"/>
                <a:ext cx="85725" cy="77788"/>
              </a:xfrm>
              <a:custGeom>
                <a:avLst/>
                <a:gdLst/>
                <a:ahLst/>
                <a:cxnLst>
                  <a:cxn ang="0">
                    <a:pos x="84" y="148"/>
                  </a:cxn>
                  <a:cxn ang="0">
                    <a:pos x="64" y="144"/>
                  </a:cxn>
                  <a:cxn ang="0">
                    <a:pos x="49" y="138"/>
                  </a:cxn>
                  <a:cxn ang="0">
                    <a:pos x="23" y="122"/>
                  </a:cxn>
                  <a:cxn ang="0">
                    <a:pos x="14" y="111"/>
                  </a:cxn>
                  <a:cxn ang="0">
                    <a:pos x="7" y="100"/>
                  </a:cxn>
                  <a:cxn ang="0">
                    <a:pos x="3" y="88"/>
                  </a:cxn>
                  <a:cxn ang="0">
                    <a:pos x="0" y="74"/>
                  </a:cxn>
                  <a:cxn ang="0">
                    <a:pos x="1" y="61"/>
                  </a:cxn>
                  <a:cxn ang="0">
                    <a:pos x="3" y="52"/>
                  </a:cxn>
                  <a:cxn ang="0">
                    <a:pos x="8" y="37"/>
                  </a:cxn>
                  <a:cxn ang="0">
                    <a:pos x="15" y="24"/>
                  </a:cxn>
                  <a:cxn ang="0">
                    <a:pos x="24" y="13"/>
                  </a:cxn>
                  <a:cxn ang="0">
                    <a:pos x="29" y="9"/>
                  </a:cxn>
                  <a:cxn ang="0">
                    <a:pos x="55" y="2"/>
                  </a:cxn>
                  <a:cxn ang="0">
                    <a:pos x="81" y="0"/>
                  </a:cxn>
                  <a:cxn ang="0">
                    <a:pos x="92" y="0"/>
                  </a:cxn>
                  <a:cxn ang="0">
                    <a:pos x="98" y="1"/>
                  </a:cxn>
                  <a:cxn ang="0">
                    <a:pos x="105" y="4"/>
                  </a:cxn>
                  <a:cxn ang="0">
                    <a:pos x="107" y="4"/>
                  </a:cxn>
                  <a:cxn ang="0">
                    <a:pos x="111" y="4"/>
                  </a:cxn>
                  <a:cxn ang="0">
                    <a:pos x="123" y="7"/>
                  </a:cxn>
                  <a:cxn ang="0">
                    <a:pos x="144" y="17"/>
                  </a:cxn>
                  <a:cxn ang="0">
                    <a:pos x="153" y="26"/>
                  </a:cxn>
                  <a:cxn ang="0">
                    <a:pos x="156" y="31"/>
                  </a:cxn>
                  <a:cxn ang="0">
                    <a:pos x="161" y="43"/>
                  </a:cxn>
                  <a:cxn ang="0">
                    <a:pos x="163" y="73"/>
                  </a:cxn>
                  <a:cxn ang="0">
                    <a:pos x="161" y="91"/>
                  </a:cxn>
                  <a:cxn ang="0">
                    <a:pos x="157" y="103"/>
                  </a:cxn>
                  <a:cxn ang="0">
                    <a:pos x="151" y="113"/>
                  </a:cxn>
                  <a:cxn ang="0">
                    <a:pos x="133" y="132"/>
                  </a:cxn>
                  <a:cxn ang="0">
                    <a:pos x="109" y="143"/>
                  </a:cxn>
                  <a:cxn ang="0">
                    <a:pos x="84" y="148"/>
                  </a:cxn>
                  <a:cxn ang="0">
                    <a:pos x="75" y="44"/>
                  </a:cxn>
                  <a:cxn ang="0">
                    <a:pos x="68" y="45"/>
                  </a:cxn>
                  <a:cxn ang="0">
                    <a:pos x="58" y="47"/>
                  </a:cxn>
                  <a:cxn ang="0">
                    <a:pos x="51" y="55"/>
                  </a:cxn>
                  <a:cxn ang="0">
                    <a:pos x="46" y="68"/>
                  </a:cxn>
                  <a:cxn ang="0">
                    <a:pos x="46" y="74"/>
                  </a:cxn>
                  <a:cxn ang="0">
                    <a:pos x="50" y="86"/>
                  </a:cxn>
                  <a:cxn ang="0">
                    <a:pos x="59" y="94"/>
                  </a:cxn>
                  <a:cxn ang="0">
                    <a:pos x="71" y="99"/>
                  </a:cxn>
                  <a:cxn ang="0">
                    <a:pos x="77" y="101"/>
                  </a:cxn>
                  <a:cxn ang="0">
                    <a:pos x="85" y="101"/>
                  </a:cxn>
                  <a:cxn ang="0">
                    <a:pos x="99" y="99"/>
                  </a:cxn>
                  <a:cxn ang="0">
                    <a:pos x="108" y="93"/>
                  </a:cxn>
                  <a:cxn ang="0">
                    <a:pos x="114" y="82"/>
                  </a:cxn>
                  <a:cxn ang="0">
                    <a:pos x="117" y="70"/>
                  </a:cxn>
                  <a:cxn ang="0">
                    <a:pos x="116" y="55"/>
                  </a:cxn>
                  <a:cxn ang="0">
                    <a:pos x="114" y="54"/>
                  </a:cxn>
                  <a:cxn ang="0">
                    <a:pos x="99" y="47"/>
                  </a:cxn>
                  <a:cxn ang="0">
                    <a:pos x="92" y="45"/>
                  </a:cxn>
                  <a:cxn ang="0">
                    <a:pos x="91" y="45"/>
                  </a:cxn>
                  <a:cxn ang="0">
                    <a:pos x="84" y="45"/>
                  </a:cxn>
                  <a:cxn ang="0">
                    <a:pos x="75" y="44"/>
                  </a:cxn>
                </a:cxnLst>
                <a:rect l="0" t="0" r="r" b="b"/>
                <a:pathLst>
                  <a:path w="163" h="148">
                    <a:moveTo>
                      <a:pt x="84" y="148"/>
                    </a:moveTo>
                    <a:lnTo>
                      <a:pt x="84" y="148"/>
                    </a:lnTo>
                    <a:lnTo>
                      <a:pt x="74" y="146"/>
                    </a:lnTo>
                    <a:lnTo>
                      <a:pt x="64" y="144"/>
                    </a:lnTo>
                    <a:lnTo>
                      <a:pt x="64" y="144"/>
                    </a:lnTo>
                    <a:lnTo>
                      <a:pt x="49" y="138"/>
                    </a:lnTo>
                    <a:lnTo>
                      <a:pt x="35" y="131"/>
                    </a:lnTo>
                    <a:lnTo>
                      <a:pt x="23" y="122"/>
                    </a:lnTo>
                    <a:lnTo>
                      <a:pt x="18" y="117"/>
                    </a:lnTo>
                    <a:lnTo>
                      <a:pt x="14" y="111"/>
                    </a:lnTo>
                    <a:lnTo>
                      <a:pt x="10" y="106"/>
                    </a:lnTo>
                    <a:lnTo>
                      <a:pt x="7" y="100"/>
                    </a:lnTo>
                    <a:lnTo>
                      <a:pt x="5" y="94"/>
                    </a:lnTo>
                    <a:lnTo>
                      <a:pt x="3" y="88"/>
                    </a:lnTo>
                    <a:lnTo>
                      <a:pt x="1" y="81"/>
                    </a:lnTo>
                    <a:lnTo>
                      <a:pt x="0" y="74"/>
                    </a:lnTo>
                    <a:lnTo>
                      <a:pt x="0" y="67"/>
                    </a:lnTo>
                    <a:lnTo>
                      <a:pt x="1" y="61"/>
                    </a:lnTo>
                    <a:lnTo>
                      <a:pt x="1" y="61"/>
                    </a:lnTo>
                    <a:lnTo>
                      <a:pt x="3" y="52"/>
                    </a:lnTo>
                    <a:lnTo>
                      <a:pt x="5" y="45"/>
                    </a:lnTo>
                    <a:lnTo>
                      <a:pt x="8" y="37"/>
                    </a:lnTo>
                    <a:lnTo>
                      <a:pt x="11" y="30"/>
                    </a:lnTo>
                    <a:lnTo>
                      <a:pt x="15" y="24"/>
                    </a:lnTo>
                    <a:lnTo>
                      <a:pt x="19" y="17"/>
                    </a:lnTo>
                    <a:lnTo>
                      <a:pt x="24" y="13"/>
                    </a:lnTo>
                    <a:lnTo>
                      <a:pt x="29" y="9"/>
                    </a:lnTo>
                    <a:lnTo>
                      <a:pt x="29" y="9"/>
                    </a:lnTo>
                    <a:lnTo>
                      <a:pt x="43" y="4"/>
                    </a:lnTo>
                    <a:lnTo>
                      <a:pt x="55" y="2"/>
                    </a:lnTo>
                    <a:lnTo>
                      <a:pt x="68" y="0"/>
                    </a:lnTo>
                    <a:lnTo>
                      <a:pt x="81" y="0"/>
                    </a:lnTo>
                    <a:lnTo>
                      <a:pt x="81" y="0"/>
                    </a:lnTo>
                    <a:lnTo>
                      <a:pt x="92" y="0"/>
                    </a:lnTo>
                    <a:lnTo>
                      <a:pt x="92" y="0"/>
                    </a:lnTo>
                    <a:lnTo>
                      <a:pt x="98" y="1"/>
                    </a:lnTo>
                    <a:lnTo>
                      <a:pt x="103" y="3"/>
                    </a:lnTo>
                    <a:lnTo>
                      <a:pt x="105" y="4"/>
                    </a:lnTo>
                    <a:lnTo>
                      <a:pt x="105" y="4"/>
                    </a:lnTo>
                    <a:lnTo>
                      <a:pt x="107" y="4"/>
                    </a:lnTo>
                    <a:lnTo>
                      <a:pt x="107" y="4"/>
                    </a:lnTo>
                    <a:lnTo>
                      <a:pt x="111" y="4"/>
                    </a:lnTo>
                    <a:lnTo>
                      <a:pt x="111" y="4"/>
                    </a:lnTo>
                    <a:lnTo>
                      <a:pt x="123" y="7"/>
                    </a:lnTo>
                    <a:lnTo>
                      <a:pt x="137" y="13"/>
                    </a:lnTo>
                    <a:lnTo>
                      <a:pt x="144" y="17"/>
                    </a:lnTo>
                    <a:lnTo>
                      <a:pt x="149" y="21"/>
                    </a:lnTo>
                    <a:lnTo>
                      <a:pt x="153" y="26"/>
                    </a:lnTo>
                    <a:lnTo>
                      <a:pt x="156" y="31"/>
                    </a:lnTo>
                    <a:lnTo>
                      <a:pt x="156" y="31"/>
                    </a:lnTo>
                    <a:lnTo>
                      <a:pt x="158" y="37"/>
                    </a:lnTo>
                    <a:lnTo>
                      <a:pt x="161" y="43"/>
                    </a:lnTo>
                    <a:lnTo>
                      <a:pt x="163" y="57"/>
                    </a:lnTo>
                    <a:lnTo>
                      <a:pt x="163" y="73"/>
                    </a:lnTo>
                    <a:lnTo>
                      <a:pt x="161" y="91"/>
                    </a:lnTo>
                    <a:lnTo>
                      <a:pt x="161" y="91"/>
                    </a:lnTo>
                    <a:lnTo>
                      <a:pt x="160" y="97"/>
                    </a:lnTo>
                    <a:lnTo>
                      <a:pt x="157" y="103"/>
                    </a:lnTo>
                    <a:lnTo>
                      <a:pt x="154" y="108"/>
                    </a:lnTo>
                    <a:lnTo>
                      <a:pt x="151" y="113"/>
                    </a:lnTo>
                    <a:lnTo>
                      <a:pt x="143" y="124"/>
                    </a:lnTo>
                    <a:lnTo>
                      <a:pt x="133" y="132"/>
                    </a:lnTo>
                    <a:lnTo>
                      <a:pt x="121" y="138"/>
                    </a:lnTo>
                    <a:lnTo>
                      <a:pt x="109" y="143"/>
                    </a:lnTo>
                    <a:lnTo>
                      <a:pt x="97" y="146"/>
                    </a:lnTo>
                    <a:lnTo>
                      <a:pt x="84" y="148"/>
                    </a:lnTo>
                    <a:lnTo>
                      <a:pt x="84" y="148"/>
                    </a:lnTo>
                    <a:close/>
                    <a:moveTo>
                      <a:pt x="75" y="44"/>
                    </a:moveTo>
                    <a:lnTo>
                      <a:pt x="75" y="44"/>
                    </a:lnTo>
                    <a:lnTo>
                      <a:pt x="68" y="45"/>
                    </a:lnTo>
                    <a:lnTo>
                      <a:pt x="63" y="45"/>
                    </a:lnTo>
                    <a:lnTo>
                      <a:pt x="58" y="47"/>
                    </a:lnTo>
                    <a:lnTo>
                      <a:pt x="54" y="50"/>
                    </a:lnTo>
                    <a:lnTo>
                      <a:pt x="51" y="55"/>
                    </a:lnTo>
                    <a:lnTo>
                      <a:pt x="48" y="60"/>
                    </a:lnTo>
                    <a:lnTo>
                      <a:pt x="46" y="68"/>
                    </a:lnTo>
                    <a:lnTo>
                      <a:pt x="46" y="68"/>
                    </a:lnTo>
                    <a:lnTo>
                      <a:pt x="46" y="74"/>
                    </a:lnTo>
                    <a:lnTo>
                      <a:pt x="47" y="79"/>
                    </a:lnTo>
                    <a:lnTo>
                      <a:pt x="50" y="86"/>
                    </a:lnTo>
                    <a:lnTo>
                      <a:pt x="54" y="90"/>
                    </a:lnTo>
                    <a:lnTo>
                      <a:pt x="59" y="94"/>
                    </a:lnTo>
                    <a:lnTo>
                      <a:pt x="64" y="97"/>
                    </a:lnTo>
                    <a:lnTo>
                      <a:pt x="71" y="99"/>
                    </a:lnTo>
                    <a:lnTo>
                      <a:pt x="77" y="101"/>
                    </a:lnTo>
                    <a:lnTo>
                      <a:pt x="77" y="101"/>
                    </a:lnTo>
                    <a:lnTo>
                      <a:pt x="85" y="101"/>
                    </a:lnTo>
                    <a:lnTo>
                      <a:pt x="85" y="101"/>
                    </a:lnTo>
                    <a:lnTo>
                      <a:pt x="92" y="101"/>
                    </a:lnTo>
                    <a:lnTo>
                      <a:pt x="99" y="99"/>
                    </a:lnTo>
                    <a:lnTo>
                      <a:pt x="104" y="97"/>
                    </a:lnTo>
                    <a:lnTo>
                      <a:pt x="108" y="93"/>
                    </a:lnTo>
                    <a:lnTo>
                      <a:pt x="112" y="89"/>
                    </a:lnTo>
                    <a:lnTo>
                      <a:pt x="114" y="82"/>
                    </a:lnTo>
                    <a:lnTo>
                      <a:pt x="116" y="77"/>
                    </a:lnTo>
                    <a:lnTo>
                      <a:pt x="117" y="70"/>
                    </a:lnTo>
                    <a:lnTo>
                      <a:pt x="117" y="59"/>
                    </a:lnTo>
                    <a:lnTo>
                      <a:pt x="116" y="55"/>
                    </a:lnTo>
                    <a:lnTo>
                      <a:pt x="114" y="54"/>
                    </a:lnTo>
                    <a:lnTo>
                      <a:pt x="114" y="54"/>
                    </a:lnTo>
                    <a:lnTo>
                      <a:pt x="106" y="49"/>
                    </a:lnTo>
                    <a:lnTo>
                      <a:pt x="99" y="47"/>
                    </a:lnTo>
                    <a:lnTo>
                      <a:pt x="99" y="47"/>
                    </a:lnTo>
                    <a:lnTo>
                      <a:pt x="92" y="45"/>
                    </a:lnTo>
                    <a:lnTo>
                      <a:pt x="91" y="45"/>
                    </a:lnTo>
                    <a:lnTo>
                      <a:pt x="91" y="45"/>
                    </a:lnTo>
                    <a:lnTo>
                      <a:pt x="84" y="45"/>
                    </a:lnTo>
                    <a:lnTo>
                      <a:pt x="84" y="45"/>
                    </a:lnTo>
                    <a:lnTo>
                      <a:pt x="75" y="44"/>
                    </a:lnTo>
                    <a:lnTo>
                      <a:pt x="75" y="4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1" name="Freeform 795">
                <a:extLst>
                  <a:ext uri="{FF2B5EF4-FFF2-40B4-BE49-F238E27FC236}">
                    <a16:creationId xmlns:a16="http://schemas.microsoft.com/office/drawing/2014/main" id="{B642176C-E104-4E3C-933B-3A1A5B900695}"/>
                  </a:ext>
                </a:extLst>
              </p:cNvPr>
              <p:cNvSpPr>
                <a:spLocks noEditPoints="1"/>
              </p:cNvSpPr>
              <p:nvPr/>
            </p:nvSpPr>
            <p:spPr bwMode="auto">
              <a:xfrm>
                <a:off x="6596063" y="4391025"/>
                <a:ext cx="85725" cy="77788"/>
              </a:xfrm>
              <a:custGeom>
                <a:avLst/>
                <a:gdLst/>
                <a:ahLst/>
                <a:cxnLst>
                  <a:cxn ang="0">
                    <a:pos x="84" y="147"/>
                  </a:cxn>
                  <a:cxn ang="0">
                    <a:pos x="64" y="145"/>
                  </a:cxn>
                  <a:cxn ang="0">
                    <a:pos x="48" y="139"/>
                  </a:cxn>
                  <a:cxn ang="0">
                    <a:pos x="23" y="123"/>
                  </a:cxn>
                  <a:cxn ang="0">
                    <a:pos x="13" y="112"/>
                  </a:cxn>
                  <a:cxn ang="0">
                    <a:pos x="6" y="101"/>
                  </a:cxn>
                  <a:cxn ang="0">
                    <a:pos x="2" y="88"/>
                  </a:cxn>
                  <a:cxn ang="0">
                    <a:pos x="0" y="75"/>
                  </a:cxn>
                  <a:cxn ang="0">
                    <a:pos x="1" y="61"/>
                  </a:cxn>
                  <a:cxn ang="0">
                    <a:pos x="2" y="53"/>
                  </a:cxn>
                  <a:cxn ang="0">
                    <a:pos x="7" y="38"/>
                  </a:cxn>
                  <a:cxn ang="0">
                    <a:pos x="14" y="24"/>
                  </a:cxn>
                  <a:cxn ang="0">
                    <a:pos x="24" y="13"/>
                  </a:cxn>
                  <a:cxn ang="0">
                    <a:pos x="29" y="10"/>
                  </a:cxn>
                  <a:cxn ang="0">
                    <a:pos x="55" y="2"/>
                  </a:cxn>
                  <a:cxn ang="0">
                    <a:pos x="80" y="0"/>
                  </a:cxn>
                  <a:cxn ang="0">
                    <a:pos x="92" y="0"/>
                  </a:cxn>
                  <a:cxn ang="0">
                    <a:pos x="97" y="1"/>
                  </a:cxn>
                  <a:cxn ang="0">
                    <a:pos x="104" y="4"/>
                  </a:cxn>
                  <a:cxn ang="0">
                    <a:pos x="106" y="4"/>
                  </a:cxn>
                  <a:cxn ang="0">
                    <a:pos x="111" y="4"/>
                  </a:cxn>
                  <a:cxn ang="0">
                    <a:pos x="124" y="8"/>
                  </a:cxn>
                  <a:cxn ang="0">
                    <a:pos x="143" y="17"/>
                  </a:cxn>
                  <a:cxn ang="0">
                    <a:pos x="153" y="26"/>
                  </a:cxn>
                  <a:cxn ang="0">
                    <a:pos x="156" y="32"/>
                  </a:cxn>
                  <a:cxn ang="0">
                    <a:pos x="160" y="43"/>
                  </a:cxn>
                  <a:cxn ang="0">
                    <a:pos x="162" y="73"/>
                  </a:cxn>
                  <a:cxn ang="0">
                    <a:pos x="161" y="91"/>
                  </a:cxn>
                  <a:cxn ang="0">
                    <a:pos x="157" y="103"/>
                  </a:cxn>
                  <a:cxn ang="0">
                    <a:pos x="151" y="114"/>
                  </a:cxn>
                  <a:cxn ang="0">
                    <a:pos x="132" y="132"/>
                  </a:cxn>
                  <a:cxn ang="0">
                    <a:pos x="109" y="143"/>
                  </a:cxn>
                  <a:cxn ang="0">
                    <a:pos x="84" y="147"/>
                  </a:cxn>
                  <a:cxn ang="0">
                    <a:pos x="74" y="45"/>
                  </a:cxn>
                  <a:cxn ang="0">
                    <a:pos x="67" y="45"/>
                  </a:cxn>
                  <a:cxn ang="0">
                    <a:pos x="59" y="48"/>
                  </a:cxn>
                  <a:cxn ang="0">
                    <a:pos x="50" y="54"/>
                  </a:cxn>
                  <a:cxn ang="0">
                    <a:pos x="45" y="68"/>
                  </a:cxn>
                  <a:cxn ang="0">
                    <a:pos x="45" y="74"/>
                  </a:cxn>
                  <a:cxn ang="0">
                    <a:pos x="49" y="85"/>
                  </a:cxn>
                  <a:cxn ang="0">
                    <a:pos x="59" y="94"/>
                  </a:cxn>
                  <a:cxn ang="0">
                    <a:pos x="70" y="100"/>
                  </a:cxn>
                  <a:cxn ang="0">
                    <a:pos x="77" y="101"/>
                  </a:cxn>
                  <a:cxn ang="0">
                    <a:pos x="85" y="102"/>
                  </a:cxn>
                  <a:cxn ang="0">
                    <a:pos x="98" y="100"/>
                  </a:cxn>
                  <a:cxn ang="0">
                    <a:pos x="107" y="94"/>
                  </a:cxn>
                  <a:cxn ang="0">
                    <a:pos x="115" y="83"/>
                  </a:cxn>
                  <a:cxn ang="0">
                    <a:pos x="117" y="70"/>
                  </a:cxn>
                  <a:cxn ang="0">
                    <a:pos x="116" y="54"/>
                  </a:cxn>
                  <a:cxn ang="0">
                    <a:pos x="113" y="53"/>
                  </a:cxn>
                  <a:cxn ang="0">
                    <a:pos x="98" y="48"/>
                  </a:cxn>
                  <a:cxn ang="0">
                    <a:pos x="92" y="46"/>
                  </a:cxn>
                  <a:cxn ang="0">
                    <a:pos x="91" y="45"/>
                  </a:cxn>
                  <a:cxn ang="0">
                    <a:pos x="84" y="45"/>
                  </a:cxn>
                  <a:cxn ang="0">
                    <a:pos x="74" y="45"/>
                  </a:cxn>
                </a:cxnLst>
                <a:rect l="0" t="0" r="r" b="b"/>
                <a:pathLst>
                  <a:path w="162" h="147">
                    <a:moveTo>
                      <a:pt x="84" y="147"/>
                    </a:moveTo>
                    <a:lnTo>
                      <a:pt x="84" y="147"/>
                    </a:lnTo>
                    <a:lnTo>
                      <a:pt x="74" y="147"/>
                    </a:lnTo>
                    <a:lnTo>
                      <a:pt x="64" y="145"/>
                    </a:lnTo>
                    <a:lnTo>
                      <a:pt x="64" y="145"/>
                    </a:lnTo>
                    <a:lnTo>
                      <a:pt x="48" y="139"/>
                    </a:lnTo>
                    <a:lnTo>
                      <a:pt x="34" y="131"/>
                    </a:lnTo>
                    <a:lnTo>
                      <a:pt x="23" y="123"/>
                    </a:lnTo>
                    <a:lnTo>
                      <a:pt x="17" y="117"/>
                    </a:lnTo>
                    <a:lnTo>
                      <a:pt x="13" y="112"/>
                    </a:lnTo>
                    <a:lnTo>
                      <a:pt x="9" y="106"/>
                    </a:lnTo>
                    <a:lnTo>
                      <a:pt x="6" y="101"/>
                    </a:lnTo>
                    <a:lnTo>
                      <a:pt x="4" y="95"/>
                    </a:lnTo>
                    <a:lnTo>
                      <a:pt x="2" y="88"/>
                    </a:lnTo>
                    <a:lnTo>
                      <a:pt x="1" y="81"/>
                    </a:lnTo>
                    <a:lnTo>
                      <a:pt x="0" y="75"/>
                    </a:lnTo>
                    <a:lnTo>
                      <a:pt x="0" y="68"/>
                    </a:lnTo>
                    <a:lnTo>
                      <a:pt x="1" y="61"/>
                    </a:lnTo>
                    <a:lnTo>
                      <a:pt x="1" y="61"/>
                    </a:lnTo>
                    <a:lnTo>
                      <a:pt x="2" y="53"/>
                    </a:lnTo>
                    <a:lnTo>
                      <a:pt x="4" y="45"/>
                    </a:lnTo>
                    <a:lnTo>
                      <a:pt x="7" y="38"/>
                    </a:lnTo>
                    <a:lnTo>
                      <a:pt x="10" y="31"/>
                    </a:lnTo>
                    <a:lnTo>
                      <a:pt x="14" y="24"/>
                    </a:lnTo>
                    <a:lnTo>
                      <a:pt x="18" y="18"/>
                    </a:lnTo>
                    <a:lnTo>
                      <a:pt x="24" y="13"/>
                    </a:lnTo>
                    <a:lnTo>
                      <a:pt x="29" y="10"/>
                    </a:lnTo>
                    <a:lnTo>
                      <a:pt x="29" y="10"/>
                    </a:lnTo>
                    <a:lnTo>
                      <a:pt x="42" y="5"/>
                    </a:lnTo>
                    <a:lnTo>
                      <a:pt x="55" y="2"/>
                    </a:lnTo>
                    <a:lnTo>
                      <a:pt x="67" y="1"/>
                    </a:lnTo>
                    <a:lnTo>
                      <a:pt x="80" y="0"/>
                    </a:lnTo>
                    <a:lnTo>
                      <a:pt x="80" y="0"/>
                    </a:lnTo>
                    <a:lnTo>
                      <a:pt x="92" y="0"/>
                    </a:lnTo>
                    <a:lnTo>
                      <a:pt x="92" y="0"/>
                    </a:lnTo>
                    <a:lnTo>
                      <a:pt x="97" y="1"/>
                    </a:lnTo>
                    <a:lnTo>
                      <a:pt x="102" y="3"/>
                    </a:lnTo>
                    <a:lnTo>
                      <a:pt x="104" y="4"/>
                    </a:lnTo>
                    <a:lnTo>
                      <a:pt x="104" y="4"/>
                    </a:lnTo>
                    <a:lnTo>
                      <a:pt x="106" y="4"/>
                    </a:lnTo>
                    <a:lnTo>
                      <a:pt x="106" y="4"/>
                    </a:lnTo>
                    <a:lnTo>
                      <a:pt x="111" y="4"/>
                    </a:lnTo>
                    <a:lnTo>
                      <a:pt x="111" y="4"/>
                    </a:lnTo>
                    <a:lnTo>
                      <a:pt x="124" y="8"/>
                    </a:lnTo>
                    <a:lnTo>
                      <a:pt x="137" y="13"/>
                    </a:lnTo>
                    <a:lnTo>
                      <a:pt x="143" y="17"/>
                    </a:lnTo>
                    <a:lnTo>
                      <a:pt x="149" y="21"/>
                    </a:lnTo>
                    <a:lnTo>
                      <a:pt x="153" y="26"/>
                    </a:lnTo>
                    <a:lnTo>
                      <a:pt x="156" y="32"/>
                    </a:lnTo>
                    <a:lnTo>
                      <a:pt x="156" y="32"/>
                    </a:lnTo>
                    <a:lnTo>
                      <a:pt x="159" y="37"/>
                    </a:lnTo>
                    <a:lnTo>
                      <a:pt x="160" y="43"/>
                    </a:lnTo>
                    <a:lnTo>
                      <a:pt x="162" y="57"/>
                    </a:lnTo>
                    <a:lnTo>
                      <a:pt x="162" y="73"/>
                    </a:lnTo>
                    <a:lnTo>
                      <a:pt x="161" y="91"/>
                    </a:lnTo>
                    <a:lnTo>
                      <a:pt x="161" y="91"/>
                    </a:lnTo>
                    <a:lnTo>
                      <a:pt x="159" y="97"/>
                    </a:lnTo>
                    <a:lnTo>
                      <a:pt x="157" y="103"/>
                    </a:lnTo>
                    <a:lnTo>
                      <a:pt x="155" y="109"/>
                    </a:lnTo>
                    <a:lnTo>
                      <a:pt x="151" y="114"/>
                    </a:lnTo>
                    <a:lnTo>
                      <a:pt x="142" y="124"/>
                    </a:lnTo>
                    <a:lnTo>
                      <a:pt x="132" y="132"/>
                    </a:lnTo>
                    <a:lnTo>
                      <a:pt x="121" y="139"/>
                    </a:lnTo>
                    <a:lnTo>
                      <a:pt x="109" y="143"/>
                    </a:lnTo>
                    <a:lnTo>
                      <a:pt x="96" y="146"/>
                    </a:lnTo>
                    <a:lnTo>
                      <a:pt x="84" y="147"/>
                    </a:lnTo>
                    <a:lnTo>
                      <a:pt x="84" y="147"/>
                    </a:lnTo>
                    <a:close/>
                    <a:moveTo>
                      <a:pt x="74" y="45"/>
                    </a:moveTo>
                    <a:lnTo>
                      <a:pt x="74" y="45"/>
                    </a:lnTo>
                    <a:lnTo>
                      <a:pt x="67" y="45"/>
                    </a:lnTo>
                    <a:lnTo>
                      <a:pt x="63" y="46"/>
                    </a:lnTo>
                    <a:lnTo>
                      <a:pt x="59" y="48"/>
                    </a:lnTo>
                    <a:lnTo>
                      <a:pt x="54" y="50"/>
                    </a:lnTo>
                    <a:lnTo>
                      <a:pt x="50" y="54"/>
                    </a:lnTo>
                    <a:lnTo>
                      <a:pt x="47" y="61"/>
                    </a:lnTo>
                    <a:lnTo>
                      <a:pt x="45" y="68"/>
                    </a:lnTo>
                    <a:lnTo>
                      <a:pt x="45" y="68"/>
                    </a:lnTo>
                    <a:lnTo>
                      <a:pt x="45" y="74"/>
                    </a:lnTo>
                    <a:lnTo>
                      <a:pt x="46" y="80"/>
                    </a:lnTo>
                    <a:lnTo>
                      <a:pt x="49" y="85"/>
                    </a:lnTo>
                    <a:lnTo>
                      <a:pt x="54" y="91"/>
                    </a:lnTo>
                    <a:lnTo>
                      <a:pt x="59" y="94"/>
                    </a:lnTo>
                    <a:lnTo>
                      <a:pt x="64" y="98"/>
                    </a:lnTo>
                    <a:lnTo>
                      <a:pt x="70" y="100"/>
                    </a:lnTo>
                    <a:lnTo>
                      <a:pt x="77" y="101"/>
                    </a:lnTo>
                    <a:lnTo>
                      <a:pt x="77" y="101"/>
                    </a:lnTo>
                    <a:lnTo>
                      <a:pt x="85" y="102"/>
                    </a:lnTo>
                    <a:lnTo>
                      <a:pt x="85" y="102"/>
                    </a:lnTo>
                    <a:lnTo>
                      <a:pt x="92" y="101"/>
                    </a:lnTo>
                    <a:lnTo>
                      <a:pt x="98" y="100"/>
                    </a:lnTo>
                    <a:lnTo>
                      <a:pt x="103" y="97"/>
                    </a:lnTo>
                    <a:lnTo>
                      <a:pt x="107" y="94"/>
                    </a:lnTo>
                    <a:lnTo>
                      <a:pt x="111" y="88"/>
                    </a:lnTo>
                    <a:lnTo>
                      <a:pt x="115" y="83"/>
                    </a:lnTo>
                    <a:lnTo>
                      <a:pt x="116" y="77"/>
                    </a:lnTo>
                    <a:lnTo>
                      <a:pt x="117" y="70"/>
                    </a:lnTo>
                    <a:lnTo>
                      <a:pt x="117" y="59"/>
                    </a:lnTo>
                    <a:lnTo>
                      <a:pt x="116" y="54"/>
                    </a:lnTo>
                    <a:lnTo>
                      <a:pt x="113" y="53"/>
                    </a:lnTo>
                    <a:lnTo>
                      <a:pt x="113" y="53"/>
                    </a:lnTo>
                    <a:lnTo>
                      <a:pt x="106" y="50"/>
                    </a:lnTo>
                    <a:lnTo>
                      <a:pt x="98" y="48"/>
                    </a:lnTo>
                    <a:lnTo>
                      <a:pt x="98" y="48"/>
                    </a:lnTo>
                    <a:lnTo>
                      <a:pt x="92" y="46"/>
                    </a:lnTo>
                    <a:lnTo>
                      <a:pt x="91" y="45"/>
                    </a:lnTo>
                    <a:lnTo>
                      <a:pt x="91" y="45"/>
                    </a:lnTo>
                    <a:lnTo>
                      <a:pt x="84" y="45"/>
                    </a:lnTo>
                    <a:lnTo>
                      <a:pt x="84" y="45"/>
                    </a:lnTo>
                    <a:lnTo>
                      <a:pt x="74" y="45"/>
                    </a:lnTo>
                    <a:lnTo>
                      <a:pt x="74" y="4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2" name="Freeform 796">
                <a:extLst>
                  <a:ext uri="{FF2B5EF4-FFF2-40B4-BE49-F238E27FC236}">
                    <a16:creationId xmlns:a16="http://schemas.microsoft.com/office/drawing/2014/main" id="{134D37EA-18DF-4E5C-8D96-6FBF2595BD7D}"/>
                  </a:ext>
                </a:extLst>
              </p:cNvPr>
              <p:cNvSpPr>
                <a:spLocks noEditPoints="1"/>
              </p:cNvSpPr>
              <p:nvPr/>
            </p:nvSpPr>
            <p:spPr bwMode="auto">
              <a:xfrm>
                <a:off x="6692901" y="4391025"/>
                <a:ext cx="85725" cy="77788"/>
              </a:xfrm>
              <a:custGeom>
                <a:avLst/>
                <a:gdLst/>
                <a:ahLst/>
                <a:cxnLst>
                  <a:cxn ang="0">
                    <a:pos x="83" y="147"/>
                  </a:cxn>
                  <a:cxn ang="0">
                    <a:pos x="64" y="145"/>
                  </a:cxn>
                  <a:cxn ang="0">
                    <a:pos x="48" y="139"/>
                  </a:cxn>
                  <a:cxn ang="0">
                    <a:pos x="22" y="123"/>
                  </a:cxn>
                  <a:cxn ang="0">
                    <a:pos x="13" y="112"/>
                  </a:cxn>
                  <a:cxn ang="0">
                    <a:pos x="6" y="101"/>
                  </a:cxn>
                  <a:cxn ang="0">
                    <a:pos x="2" y="88"/>
                  </a:cxn>
                  <a:cxn ang="0">
                    <a:pos x="0" y="75"/>
                  </a:cxn>
                  <a:cxn ang="0">
                    <a:pos x="1" y="61"/>
                  </a:cxn>
                  <a:cxn ang="0">
                    <a:pos x="2" y="53"/>
                  </a:cxn>
                  <a:cxn ang="0">
                    <a:pos x="7" y="38"/>
                  </a:cxn>
                  <a:cxn ang="0">
                    <a:pos x="14" y="24"/>
                  </a:cxn>
                  <a:cxn ang="0">
                    <a:pos x="23" y="13"/>
                  </a:cxn>
                  <a:cxn ang="0">
                    <a:pos x="29" y="10"/>
                  </a:cxn>
                  <a:cxn ang="0">
                    <a:pos x="54" y="2"/>
                  </a:cxn>
                  <a:cxn ang="0">
                    <a:pos x="80" y="0"/>
                  </a:cxn>
                  <a:cxn ang="0">
                    <a:pos x="92" y="0"/>
                  </a:cxn>
                  <a:cxn ang="0">
                    <a:pos x="97" y="1"/>
                  </a:cxn>
                  <a:cxn ang="0">
                    <a:pos x="104" y="4"/>
                  </a:cxn>
                  <a:cxn ang="0">
                    <a:pos x="106" y="4"/>
                  </a:cxn>
                  <a:cxn ang="0">
                    <a:pos x="110" y="4"/>
                  </a:cxn>
                  <a:cxn ang="0">
                    <a:pos x="123" y="8"/>
                  </a:cxn>
                  <a:cxn ang="0">
                    <a:pos x="143" y="17"/>
                  </a:cxn>
                  <a:cxn ang="0">
                    <a:pos x="153" y="26"/>
                  </a:cxn>
                  <a:cxn ang="0">
                    <a:pos x="156" y="32"/>
                  </a:cxn>
                  <a:cxn ang="0">
                    <a:pos x="160" y="43"/>
                  </a:cxn>
                  <a:cxn ang="0">
                    <a:pos x="162" y="73"/>
                  </a:cxn>
                  <a:cxn ang="0">
                    <a:pos x="161" y="91"/>
                  </a:cxn>
                  <a:cxn ang="0">
                    <a:pos x="157" y="103"/>
                  </a:cxn>
                  <a:cxn ang="0">
                    <a:pos x="150" y="114"/>
                  </a:cxn>
                  <a:cxn ang="0">
                    <a:pos x="132" y="132"/>
                  </a:cxn>
                  <a:cxn ang="0">
                    <a:pos x="109" y="143"/>
                  </a:cxn>
                  <a:cxn ang="0">
                    <a:pos x="83" y="147"/>
                  </a:cxn>
                  <a:cxn ang="0">
                    <a:pos x="74" y="45"/>
                  </a:cxn>
                  <a:cxn ang="0">
                    <a:pos x="67" y="45"/>
                  </a:cxn>
                  <a:cxn ang="0">
                    <a:pos x="59" y="48"/>
                  </a:cxn>
                  <a:cxn ang="0">
                    <a:pos x="50" y="54"/>
                  </a:cxn>
                  <a:cxn ang="0">
                    <a:pos x="45" y="68"/>
                  </a:cxn>
                  <a:cxn ang="0">
                    <a:pos x="45" y="74"/>
                  </a:cxn>
                  <a:cxn ang="0">
                    <a:pos x="49" y="85"/>
                  </a:cxn>
                  <a:cxn ang="0">
                    <a:pos x="59" y="94"/>
                  </a:cxn>
                  <a:cxn ang="0">
                    <a:pos x="70" y="100"/>
                  </a:cxn>
                  <a:cxn ang="0">
                    <a:pos x="77" y="101"/>
                  </a:cxn>
                  <a:cxn ang="0">
                    <a:pos x="84" y="102"/>
                  </a:cxn>
                  <a:cxn ang="0">
                    <a:pos x="98" y="100"/>
                  </a:cxn>
                  <a:cxn ang="0">
                    <a:pos x="107" y="94"/>
                  </a:cxn>
                  <a:cxn ang="0">
                    <a:pos x="114" y="83"/>
                  </a:cxn>
                  <a:cxn ang="0">
                    <a:pos x="116" y="70"/>
                  </a:cxn>
                  <a:cxn ang="0">
                    <a:pos x="116" y="57"/>
                  </a:cxn>
                  <a:cxn ang="0">
                    <a:pos x="113" y="53"/>
                  </a:cxn>
                  <a:cxn ang="0">
                    <a:pos x="106" y="50"/>
                  </a:cxn>
                  <a:cxn ang="0">
                    <a:pos x="98" y="48"/>
                  </a:cxn>
                  <a:cxn ang="0">
                    <a:pos x="91" y="45"/>
                  </a:cxn>
                  <a:cxn ang="0">
                    <a:pos x="83" y="45"/>
                  </a:cxn>
                  <a:cxn ang="0">
                    <a:pos x="74" y="45"/>
                  </a:cxn>
                </a:cxnLst>
                <a:rect l="0" t="0" r="r" b="b"/>
                <a:pathLst>
                  <a:path w="162" h="147">
                    <a:moveTo>
                      <a:pt x="83" y="147"/>
                    </a:moveTo>
                    <a:lnTo>
                      <a:pt x="83" y="147"/>
                    </a:lnTo>
                    <a:lnTo>
                      <a:pt x="73" y="147"/>
                    </a:lnTo>
                    <a:lnTo>
                      <a:pt x="64" y="145"/>
                    </a:lnTo>
                    <a:lnTo>
                      <a:pt x="64" y="145"/>
                    </a:lnTo>
                    <a:lnTo>
                      <a:pt x="48" y="139"/>
                    </a:lnTo>
                    <a:lnTo>
                      <a:pt x="34" y="131"/>
                    </a:lnTo>
                    <a:lnTo>
                      <a:pt x="22" y="123"/>
                    </a:lnTo>
                    <a:lnTo>
                      <a:pt x="17" y="117"/>
                    </a:lnTo>
                    <a:lnTo>
                      <a:pt x="13" y="112"/>
                    </a:lnTo>
                    <a:lnTo>
                      <a:pt x="9" y="106"/>
                    </a:lnTo>
                    <a:lnTo>
                      <a:pt x="6" y="101"/>
                    </a:lnTo>
                    <a:lnTo>
                      <a:pt x="4" y="95"/>
                    </a:lnTo>
                    <a:lnTo>
                      <a:pt x="2" y="88"/>
                    </a:lnTo>
                    <a:lnTo>
                      <a:pt x="1" y="81"/>
                    </a:lnTo>
                    <a:lnTo>
                      <a:pt x="0" y="75"/>
                    </a:lnTo>
                    <a:lnTo>
                      <a:pt x="0" y="68"/>
                    </a:lnTo>
                    <a:lnTo>
                      <a:pt x="1" y="61"/>
                    </a:lnTo>
                    <a:lnTo>
                      <a:pt x="1" y="61"/>
                    </a:lnTo>
                    <a:lnTo>
                      <a:pt x="2" y="53"/>
                    </a:lnTo>
                    <a:lnTo>
                      <a:pt x="4" y="45"/>
                    </a:lnTo>
                    <a:lnTo>
                      <a:pt x="7" y="38"/>
                    </a:lnTo>
                    <a:lnTo>
                      <a:pt x="10" y="31"/>
                    </a:lnTo>
                    <a:lnTo>
                      <a:pt x="14" y="24"/>
                    </a:lnTo>
                    <a:lnTo>
                      <a:pt x="18" y="18"/>
                    </a:lnTo>
                    <a:lnTo>
                      <a:pt x="23" y="13"/>
                    </a:lnTo>
                    <a:lnTo>
                      <a:pt x="29" y="10"/>
                    </a:lnTo>
                    <a:lnTo>
                      <a:pt x="29" y="10"/>
                    </a:lnTo>
                    <a:lnTo>
                      <a:pt x="42" y="5"/>
                    </a:lnTo>
                    <a:lnTo>
                      <a:pt x="54" y="2"/>
                    </a:lnTo>
                    <a:lnTo>
                      <a:pt x="67" y="1"/>
                    </a:lnTo>
                    <a:lnTo>
                      <a:pt x="80" y="0"/>
                    </a:lnTo>
                    <a:lnTo>
                      <a:pt x="80" y="0"/>
                    </a:lnTo>
                    <a:lnTo>
                      <a:pt x="92" y="0"/>
                    </a:lnTo>
                    <a:lnTo>
                      <a:pt x="92" y="0"/>
                    </a:lnTo>
                    <a:lnTo>
                      <a:pt x="97" y="1"/>
                    </a:lnTo>
                    <a:lnTo>
                      <a:pt x="102" y="3"/>
                    </a:lnTo>
                    <a:lnTo>
                      <a:pt x="104" y="4"/>
                    </a:lnTo>
                    <a:lnTo>
                      <a:pt x="104" y="4"/>
                    </a:lnTo>
                    <a:lnTo>
                      <a:pt x="106" y="4"/>
                    </a:lnTo>
                    <a:lnTo>
                      <a:pt x="106" y="4"/>
                    </a:lnTo>
                    <a:lnTo>
                      <a:pt x="110" y="4"/>
                    </a:lnTo>
                    <a:lnTo>
                      <a:pt x="110" y="4"/>
                    </a:lnTo>
                    <a:lnTo>
                      <a:pt x="123" y="8"/>
                    </a:lnTo>
                    <a:lnTo>
                      <a:pt x="136" y="13"/>
                    </a:lnTo>
                    <a:lnTo>
                      <a:pt x="143" y="17"/>
                    </a:lnTo>
                    <a:lnTo>
                      <a:pt x="148" y="21"/>
                    </a:lnTo>
                    <a:lnTo>
                      <a:pt x="153" y="26"/>
                    </a:lnTo>
                    <a:lnTo>
                      <a:pt x="156" y="32"/>
                    </a:lnTo>
                    <a:lnTo>
                      <a:pt x="156" y="32"/>
                    </a:lnTo>
                    <a:lnTo>
                      <a:pt x="159" y="37"/>
                    </a:lnTo>
                    <a:lnTo>
                      <a:pt x="160" y="43"/>
                    </a:lnTo>
                    <a:lnTo>
                      <a:pt x="162" y="57"/>
                    </a:lnTo>
                    <a:lnTo>
                      <a:pt x="162" y="73"/>
                    </a:lnTo>
                    <a:lnTo>
                      <a:pt x="161" y="91"/>
                    </a:lnTo>
                    <a:lnTo>
                      <a:pt x="161" y="91"/>
                    </a:lnTo>
                    <a:lnTo>
                      <a:pt x="159" y="97"/>
                    </a:lnTo>
                    <a:lnTo>
                      <a:pt x="157" y="103"/>
                    </a:lnTo>
                    <a:lnTo>
                      <a:pt x="155" y="109"/>
                    </a:lnTo>
                    <a:lnTo>
                      <a:pt x="150" y="114"/>
                    </a:lnTo>
                    <a:lnTo>
                      <a:pt x="142" y="124"/>
                    </a:lnTo>
                    <a:lnTo>
                      <a:pt x="132" y="132"/>
                    </a:lnTo>
                    <a:lnTo>
                      <a:pt x="121" y="139"/>
                    </a:lnTo>
                    <a:lnTo>
                      <a:pt x="109" y="143"/>
                    </a:lnTo>
                    <a:lnTo>
                      <a:pt x="96" y="146"/>
                    </a:lnTo>
                    <a:lnTo>
                      <a:pt x="83" y="147"/>
                    </a:lnTo>
                    <a:lnTo>
                      <a:pt x="83" y="147"/>
                    </a:lnTo>
                    <a:close/>
                    <a:moveTo>
                      <a:pt x="74" y="45"/>
                    </a:moveTo>
                    <a:lnTo>
                      <a:pt x="74" y="45"/>
                    </a:lnTo>
                    <a:lnTo>
                      <a:pt x="67" y="45"/>
                    </a:lnTo>
                    <a:lnTo>
                      <a:pt x="63" y="46"/>
                    </a:lnTo>
                    <a:lnTo>
                      <a:pt x="59" y="48"/>
                    </a:lnTo>
                    <a:lnTo>
                      <a:pt x="53" y="50"/>
                    </a:lnTo>
                    <a:lnTo>
                      <a:pt x="50" y="54"/>
                    </a:lnTo>
                    <a:lnTo>
                      <a:pt x="47" y="61"/>
                    </a:lnTo>
                    <a:lnTo>
                      <a:pt x="45" y="68"/>
                    </a:lnTo>
                    <a:lnTo>
                      <a:pt x="45" y="68"/>
                    </a:lnTo>
                    <a:lnTo>
                      <a:pt x="45" y="74"/>
                    </a:lnTo>
                    <a:lnTo>
                      <a:pt x="46" y="80"/>
                    </a:lnTo>
                    <a:lnTo>
                      <a:pt x="49" y="85"/>
                    </a:lnTo>
                    <a:lnTo>
                      <a:pt x="53" y="91"/>
                    </a:lnTo>
                    <a:lnTo>
                      <a:pt x="59" y="94"/>
                    </a:lnTo>
                    <a:lnTo>
                      <a:pt x="64" y="98"/>
                    </a:lnTo>
                    <a:lnTo>
                      <a:pt x="70" y="100"/>
                    </a:lnTo>
                    <a:lnTo>
                      <a:pt x="77" y="101"/>
                    </a:lnTo>
                    <a:lnTo>
                      <a:pt x="77" y="101"/>
                    </a:lnTo>
                    <a:lnTo>
                      <a:pt x="84" y="102"/>
                    </a:lnTo>
                    <a:lnTo>
                      <a:pt x="84" y="102"/>
                    </a:lnTo>
                    <a:lnTo>
                      <a:pt x="92" y="101"/>
                    </a:lnTo>
                    <a:lnTo>
                      <a:pt x="98" y="100"/>
                    </a:lnTo>
                    <a:lnTo>
                      <a:pt x="103" y="97"/>
                    </a:lnTo>
                    <a:lnTo>
                      <a:pt x="107" y="94"/>
                    </a:lnTo>
                    <a:lnTo>
                      <a:pt x="111" y="88"/>
                    </a:lnTo>
                    <a:lnTo>
                      <a:pt x="114" y="83"/>
                    </a:lnTo>
                    <a:lnTo>
                      <a:pt x="115" y="77"/>
                    </a:lnTo>
                    <a:lnTo>
                      <a:pt x="116" y="70"/>
                    </a:lnTo>
                    <a:lnTo>
                      <a:pt x="116" y="59"/>
                    </a:lnTo>
                    <a:lnTo>
                      <a:pt x="116" y="57"/>
                    </a:lnTo>
                    <a:lnTo>
                      <a:pt x="115" y="54"/>
                    </a:lnTo>
                    <a:lnTo>
                      <a:pt x="113" y="53"/>
                    </a:lnTo>
                    <a:lnTo>
                      <a:pt x="113" y="53"/>
                    </a:lnTo>
                    <a:lnTo>
                      <a:pt x="106" y="50"/>
                    </a:lnTo>
                    <a:lnTo>
                      <a:pt x="98" y="48"/>
                    </a:lnTo>
                    <a:lnTo>
                      <a:pt x="98" y="48"/>
                    </a:lnTo>
                    <a:lnTo>
                      <a:pt x="92" y="46"/>
                    </a:lnTo>
                    <a:lnTo>
                      <a:pt x="91" y="45"/>
                    </a:lnTo>
                    <a:lnTo>
                      <a:pt x="91" y="45"/>
                    </a:lnTo>
                    <a:lnTo>
                      <a:pt x="83" y="45"/>
                    </a:lnTo>
                    <a:lnTo>
                      <a:pt x="83" y="45"/>
                    </a:lnTo>
                    <a:lnTo>
                      <a:pt x="74" y="45"/>
                    </a:lnTo>
                    <a:lnTo>
                      <a:pt x="74" y="4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3" name="Freeform 797">
                <a:extLst>
                  <a:ext uri="{FF2B5EF4-FFF2-40B4-BE49-F238E27FC236}">
                    <a16:creationId xmlns:a16="http://schemas.microsoft.com/office/drawing/2014/main" id="{B72AE230-FA51-4E60-B5B6-F72E972589C1}"/>
                  </a:ext>
                </a:extLst>
              </p:cNvPr>
              <p:cNvSpPr>
                <a:spLocks noEditPoints="1"/>
              </p:cNvSpPr>
              <p:nvPr/>
            </p:nvSpPr>
            <p:spPr bwMode="auto">
              <a:xfrm>
                <a:off x="6788151" y="4391025"/>
                <a:ext cx="85725" cy="77788"/>
              </a:xfrm>
              <a:custGeom>
                <a:avLst/>
                <a:gdLst/>
                <a:ahLst/>
                <a:cxnLst>
                  <a:cxn ang="0">
                    <a:pos x="84" y="147"/>
                  </a:cxn>
                  <a:cxn ang="0">
                    <a:pos x="64" y="145"/>
                  </a:cxn>
                  <a:cxn ang="0">
                    <a:pos x="49" y="139"/>
                  </a:cxn>
                  <a:cxn ang="0">
                    <a:pos x="23" y="123"/>
                  </a:cxn>
                  <a:cxn ang="0">
                    <a:pos x="14" y="112"/>
                  </a:cxn>
                  <a:cxn ang="0">
                    <a:pos x="7" y="101"/>
                  </a:cxn>
                  <a:cxn ang="0">
                    <a:pos x="3" y="88"/>
                  </a:cxn>
                  <a:cxn ang="0">
                    <a:pos x="0" y="75"/>
                  </a:cxn>
                  <a:cxn ang="0">
                    <a:pos x="1" y="61"/>
                  </a:cxn>
                  <a:cxn ang="0">
                    <a:pos x="3" y="53"/>
                  </a:cxn>
                  <a:cxn ang="0">
                    <a:pos x="8" y="38"/>
                  </a:cxn>
                  <a:cxn ang="0">
                    <a:pos x="15" y="24"/>
                  </a:cxn>
                  <a:cxn ang="0">
                    <a:pos x="24" y="13"/>
                  </a:cxn>
                  <a:cxn ang="0">
                    <a:pos x="29" y="10"/>
                  </a:cxn>
                  <a:cxn ang="0">
                    <a:pos x="55" y="2"/>
                  </a:cxn>
                  <a:cxn ang="0">
                    <a:pos x="81" y="0"/>
                  </a:cxn>
                  <a:cxn ang="0">
                    <a:pos x="92" y="0"/>
                  </a:cxn>
                  <a:cxn ang="0">
                    <a:pos x="98" y="1"/>
                  </a:cxn>
                  <a:cxn ang="0">
                    <a:pos x="105" y="4"/>
                  </a:cxn>
                  <a:cxn ang="0">
                    <a:pos x="107" y="4"/>
                  </a:cxn>
                  <a:cxn ang="0">
                    <a:pos x="111" y="4"/>
                  </a:cxn>
                  <a:cxn ang="0">
                    <a:pos x="123" y="8"/>
                  </a:cxn>
                  <a:cxn ang="0">
                    <a:pos x="144" y="17"/>
                  </a:cxn>
                  <a:cxn ang="0">
                    <a:pos x="153" y="26"/>
                  </a:cxn>
                  <a:cxn ang="0">
                    <a:pos x="156" y="32"/>
                  </a:cxn>
                  <a:cxn ang="0">
                    <a:pos x="161" y="43"/>
                  </a:cxn>
                  <a:cxn ang="0">
                    <a:pos x="163" y="73"/>
                  </a:cxn>
                  <a:cxn ang="0">
                    <a:pos x="161" y="91"/>
                  </a:cxn>
                  <a:cxn ang="0">
                    <a:pos x="157" y="103"/>
                  </a:cxn>
                  <a:cxn ang="0">
                    <a:pos x="151" y="114"/>
                  </a:cxn>
                  <a:cxn ang="0">
                    <a:pos x="133" y="132"/>
                  </a:cxn>
                  <a:cxn ang="0">
                    <a:pos x="109" y="143"/>
                  </a:cxn>
                  <a:cxn ang="0">
                    <a:pos x="84" y="147"/>
                  </a:cxn>
                  <a:cxn ang="0">
                    <a:pos x="75" y="45"/>
                  </a:cxn>
                  <a:cxn ang="0">
                    <a:pos x="68" y="45"/>
                  </a:cxn>
                  <a:cxn ang="0">
                    <a:pos x="58" y="48"/>
                  </a:cxn>
                  <a:cxn ang="0">
                    <a:pos x="51" y="54"/>
                  </a:cxn>
                  <a:cxn ang="0">
                    <a:pos x="46" y="68"/>
                  </a:cxn>
                  <a:cxn ang="0">
                    <a:pos x="46" y="74"/>
                  </a:cxn>
                  <a:cxn ang="0">
                    <a:pos x="50" y="85"/>
                  </a:cxn>
                  <a:cxn ang="0">
                    <a:pos x="59" y="94"/>
                  </a:cxn>
                  <a:cxn ang="0">
                    <a:pos x="71" y="100"/>
                  </a:cxn>
                  <a:cxn ang="0">
                    <a:pos x="77" y="101"/>
                  </a:cxn>
                  <a:cxn ang="0">
                    <a:pos x="85" y="102"/>
                  </a:cxn>
                  <a:cxn ang="0">
                    <a:pos x="99" y="100"/>
                  </a:cxn>
                  <a:cxn ang="0">
                    <a:pos x="108" y="94"/>
                  </a:cxn>
                  <a:cxn ang="0">
                    <a:pos x="114" y="83"/>
                  </a:cxn>
                  <a:cxn ang="0">
                    <a:pos x="117" y="70"/>
                  </a:cxn>
                  <a:cxn ang="0">
                    <a:pos x="116" y="54"/>
                  </a:cxn>
                  <a:cxn ang="0">
                    <a:pos x="114" y="53"/>
                  </a:cxn>
                  <a:cxn ang="0">
                    <a:pos x="99" y="48"/>
                  </a:cxn>
                  <a:cxn ang="0">
                    <a:pos x="92" y="46"/>
                  </a:cxn>
                  <a:cxn ang="0">
                    <a:pos x="91" y="45"/>
                  </a:cxn>
                  <a:cxn ang="0">
                    <a:pos x="84" y="45"/>
                  </a:cxn>
                  <a:cxn ang="0">
                    <a:pos x="75" y="45"/>
                  </a:cxn>
                </a:cxnLst>
                <a:rect l="0" t="0" r="r" b="b"/>
                <a:pathLst>
                  <a:path w="163" h="147">
                    <a:moveTo>
                      <a:pt x="84" y="147"/>
                    </a:moveTo>
                    <a:lnTo>
                      <a:pt x="84" y="147"/>
                    </a:lnTo>
                    <a:lnTo>
                      <a:pt x="74" y="147"/>
                    </a:lnTo>
                    <a:lnTo>
                      <a:pt x="64" y="145"/>
                    </a:lnTo>
                    <a:lnTo>
                      <a:pt x="64" y="145"/>
                    </a:lnTo>
                    <a:lnTo>
                      <a:pt x="49" y="139"/>
                    </a:lnTo>
                    <a:lnTo>
                      <a:pt x="35" y="131"/>
                    </a:lnTo>
                    <a:lnTo>
                      <a:pt x="23" y="123"/>
                    </a:lnTo>
                    <a:lnTo>
                      <a:pt x="18" y="117"/>
                    </a:lnTo>
                    <a:lnTo>
                      <a:pt x="14" y="112"/>
                    </a:lnTo>
                    <a:lnTo>
                      <a:pt x="10" y="106"/>
                    </a:lnTo>
                    <a:lnTo>
                      <a:pt x="7" y="101"/>
                    </a:lnTo>
                    <a:lnTo>
                      <a:pt x="5" y="95"/>
                    </a:lnTo>
                    <a:lnTo>
                      <a:pt x="3" y="88"/>
                    </a:lnTo>
                    <a:lnTo>
                      <a:pt x="1" y="81"/>
                    </a:lnTo>
                    <a:lnTo>
                      <a:pt x="0" y="75"/>
                    </a:lnTo>
                    <a:lnTo>
                      <a:pt x="0" y="68"/>
                    </a:lnTo>
                    <a:lnTo>
                      <a:pt x="1" y="61"/>
                    </a:lnTo>
                    <a:lnTo>
                      <a:pt x="1" y="61"/>
                    </a:lnTo>
                    <a:lnTo>
                      <a:pt x="3" y="53"/>
                    </a:lnTo>
                    <a:lnTo>
                      <a:pt x="5" y="45"/>
                    </a:lnTo>
                    <a:lnTo>
                      <a:pt x="8" y="38"/>
                    </a:lnTo>
                    <a:lnTo>
                      <a:pt x="11" y="31"/>
                    </a:lnTo>
                    <a:lnTo>
                      <a:pt x="15" y="24"/>
                    </a:lnTo>
                    <a:lnTo>
                      <a:pt x="19" y="18"/>
                    </a:lnTo>
                    <a:lnTo>
                      <a:pt x="24" y="13"/>
                    </a:lnTo>
                    <a:lnTo>
                      <a:pt x="29" y="10"/>
                    </a:lnTo>
                    <a:lnTo>
                      <a:pt x="29" y="10"/>
                    </a:lnTo>
                    <a:lnTo>
                      <a:pt x="43" y="5"/>
                    </a:lnTo>
                    <a:lnTo>
                      <a:pt x="55" y="2"/>
                    </a:lnTo>
                    <a:lnTo>
                      <a:pt x="68" y="1"/>
                    </a:lnTo>
                    <a:lnTo>
                      <a:pt x="81" y="0"/>
                    </a:lnTo>
                    <a:lnTo>
                      <a:pt x="81" y="0"/>
                    </a:lnTo>
                    <a:lnTo>
                      <a:pt x="92" y="0"/>
                    </a:lnTo>
                    <a:lnTo>
                      <a:pt x="92" y="0"/>
                    </a:lnTo>
                    <a:lnTo>
                      <a:pt x="98" y="1"/>
                    </a:lnTo>
                    <a:lnTo>
                      <a:pt x="103" y="3"/>
                    </a:lnTo>
                    <a:lnTo>
                      <a:pt x="105" y="4"/>
                    </a:lnTo>
                    <a:lnTo>
                      <a:pt x="105" y="4"/>
                    </a:lnTo>
                    <a:lnTo>
                      <a:pt x="107" y="4"/>
                    </a:lnTo>
                    <a:lnTo>
                      <a:pt x="107" y="4"/>
                    </a:lnTo>
                    <a:lnTo>
                      <a:pt x="111" y="4"/>
                    </a:lnTo>
                    <a:lnTo>
                      <a:pt x="111" y="4"/>
                    </a:lnTo>
                    <a:lnTo>
                      <a:pt x="123" y="8"/>
                    </a:lnTo>
                    <a:lnTo>
                      <a:pt x="137" y="13"/>
                    </a:lnTo>
                    <a:lnTo>
                      <a:pt x="144" y="17"/>
                    </a:lnTo>
                    <a:lnTo>
                      <a:pt x="149" y="21"/>
                    </a:lnTo>
                    <a:lnTo>
                      <a:pt x="153" y="26"/>
                    </a:lnTo>
                    <a:lnTo>
                      <a:pt x="156" y="32"/>
                    </a:lnTo>
                    <a:lnTo>
                      <a:pt x="156" y="32"/>
                    </a:lnTo>
                    <a:lnTo>
                      <a:pt x="158" y="37"/>
                    </a:lnTo>
                    <a:lnTo>
                      <a:pt x="161" y="43"/>
                    </a:lnTo>
                    <a:lnTo>
                      <a:pt x="163" y="57"/>
                    </a:lnTo>
                    <a:lnTo>
                      <a:pt x="163" y="73"/>
                    </a:lnTo>
                    <a:lnTo>
                      <a:pt x="161" y="91"/>
                    </a:lnTo>
                    <a:lnTo>
                      <a:pt x="161" y="91"/>
                    </a:lnTo>
                    <a:lnTo>
                      <a:pt x="160" y="97"/>
                    </a:lnTo>
                    <a:lnTo>
                      <a:pt x="157" y="103"/>
                    </a:lnTo>
                    <a:lnTo>
                      <a:pt x="154" y="109"/>
                    </a:lnTo>
                    <a:lnTo>
                      <a:pt x="151" y="114"/>
                    </a:lnTo>
                    <a:lnTo>
                      <a:pt x="143" y="124"/>
                    </a:lnTo>
                    <a:lnTo>
                      <a:pt x="133" y="132"/>
                    </a:lnTo>
                    <a:lnTo>
                      <a:pt x="121" y="139"/>
                    </a:lnTo>
                    <a:lnTo>
                      <a:pt x="109" y="143"/>
                    </a:lnTo>
                    <a:lnTo>
                      <a:pt x="97" y="146"/>
                    </a:lnTo>
                    <a:lnTo>
                      <a:pt x="84" y="147"/>
                    </a:lnTo>
                    <a:lnTo>
                      <a:pt x="84" y="147"/>
                    </a:lnTo>
                    <a:close/>
                    <a:moveTo>
                      <a:pt x="75" y="45"/>
                    </a:moveTo>
                    <a:lnTo>
                      <a:pt x="75" y="45"/>
                    </a:lnTo>
                    <a:lnTo>
                      <a:pt x="68" y="45"/>
                    </a:lnTo>
                    <a:lnTo>
                      <a:pt x="63" y="46"/>
                    </a:lnTo>
                    <a:lnTo>
                      <a:pt x="58" y="48"/>
                    </a:lnTo>
                    <a:lnTo>
                      <a:pt x="54" y="50"/>
                    </a:lnTo>
                    <a:lnTo>
                      <a:pt x="51" y="54"/>
                    </a:lnTo>
                    <a:lnTo>
                      <a:pt x="48" y="61"/>
                    </a:lnTo>
                    <a:lnTo>
                      <a:pt x="46" y="68"/>
                    </a:lnTo>
                    <a:lnTo>
                      <a:pt x="46" y="68"/>
                    </a:lnTo>
                    <a:lnTo>
                      <a:pt x="46" y="74"/>
                    </a:lnTo>
                    <a:lnTo>
                      <a:pt x="47" y="80"/>
                    </a:lnTo>
                    <a:lnTo>
                      <a:pt x="50" y="85"/>
                    </a:lnTo>
                    <a:lnTo>
                      <a:pt x="54" y="91"/>
                    </a:lnTo>
                    <a:lnTo>
                      <a:pt x="59" y="94"/>
                    </a:lnTo>
                    <a:lnTo>
                      <a:pt x="64" y="98"/>
                    </a:lnTo>
                    <a:lnTo>
                      <a:pt x="71" y="100"/>
                    </a:lnTo>
                    <a:lnTo>
                      <a:pt x="77" y="101"/>
                    </a:lnTo>
                    <a:lnTo>
                      <a:pt x="77" y="101"/>
                    </a:lnTo>
                    <a:lnTo>
                      <a:pt x="85" y="102"/>
                    </a:lnTo>
                    <a:lnTo>
                      <a:pt x="85" y="102"/>
                    </a:lnTo>
                    <a:lnTo>
                      <a:pt x="92" y="101"/>
                    </a:lnTo>
                    <a:lnTo>
                      <a:pt x="99" y="100"/>
                    </a:lnTo>
                    <a:lnTo>
                      <a:pt x="104" y="97"/>
                    </a:lnTo>
                    <a:lnTo>
                      <a:pt x="108" y="94"/>
                    </a:lnTo>
                    <a:lnTo>
                      <a:pt x="112" y="88"/>
                    </a:lnTo>
                    <a:lnTo>
                      <a:pt x="114" y="83"/>
                    </a:lnTo>
                    <a:lnTo>
                      <a:pt x="116" y="77"/>
                    </a:lnTo>
                    <a:lnTo>
                      <a:pt x="117" y="70"/>
                    </a:lnTo>
                    <a:lnTo>
                      <a:pt x="117" y="59"/>
                    </a:lnTo>
                    <a:lnTo>
                      <a:pt x="116" y="54"/>
                    </a:lnTo>
                    <a:lnTo>
                      <a:pt x="114" y="53"/>
                    </a:lnTo>
                    <a:lnTo>
                      <a:pt x="114" y="53"/>
                    </a:lnTo>
                    <a:lnTo>
                      <a:pt x="106" y="50"/>
                    </a:lnTo>
                    <a:lnTo>
                      <a:pt x="99" y="48"/>
                    </a:lnTo>
                    <a:lnTo>
                      <a:pt x="99" y="48"/>
                    </a:lnTo>
                    <a:lnTo>
                      <a:pt x="92" y="46"/>
                    </a:lnTo>
                    <a:lnTo>
                      <a:pt x="91" y="45"/>
                    </a:lnTo>
                    <a:lnTo>
                      <a:pt x="91" y="45"/>
                    </a:lnTo>
                    <a:lnTo>
                      <a:pt x="84" y="45"/>
                    </a:lnTo>
                    <a:lnTo>
                      <a:pt x="84" y="45"/>
                    </a:lnTo>
                    <a:lnTo>
                      <a:pt x="75" y="45"/>
                    </a:lnTo>
                    <a:lnTo>
                      <a:pt x="75" y="45"/>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4" name="Freeform 798">
                <a:extLst>
                  <a:ext uri="{FF2B5EF4-FFF2-40B4-BE49-F238E27FC236}">
                    <a16:creationId xmlns:a16="http://schemas.microsoft.com/office/drawing/2014/main" id="{6D07B816-CB48-4E3F-9577-CAF9EFCD9664}"/>
                  </a:ext>
                </a:extLst>
              </p:cNvPr>
              <p:cNvSpPr>
                <a:spLocks noEditPoints="1"/>
              </p:cNvSpPr>
              <p:nvPr/>
            </p:nvSpPr>
            <p:spPr bwMode="auto">
              <a:xfrm>
                <a:off x="6596063" y="4487863"/>
                <a:ext cx="85725" cy="77788"/>
              </a:xfrm>
              <a:custGeom>
                <a:avLst/>
                <a:gdLst/>
                <a:ahLst/>
                <a:cxnLst>
                  <a:cxn ang="0">
                    <a:pos x="84" y="147"/>
                  </a:cxn>
                  <a:cxn ang="0">
                    <a:pos x="64" y="144"/>
                  </a:cxn>
                  <a:cxn ang="0">
                    <a:pos x="48" y="138"/>
                  </a:cxn>
                  <a:cxn ang="0">
                    <a:pos x="23" y="121"/>
                  </a:cxn>
                  <a:cxn ang="0">
                    <a:pos x="13" y="111"/>
                  </a:cxn>
                  <a:cxn ang="0">
                    <a:pos x="6" y="100"/>
                  </a:cxn>
                  <a:cxn ang="0">
                    <a:pos x="2" y="87"/>
                  </a:cxn>
                  <a:cxn ang="0">
                    <a:pos x="0" y="74"/>
                  </a:cxn>
                  <a:cxn ang="0">
                    <a:pos x="1" y="60"/>
                  </a:cxn>
                  <a:cxn ang="0">
                    <a:pos x="2" y="52"/>
                  </a:cxn>
                  <a:cxn ang="0">
                    <a:pos x="7" y="37"/>
                  </a:cxn>
                  <a:cxn ang="0">
                    <a:pos x="14" y="23"/>
                  </a:cxn>
                  <a:cxn ang="0">
                    <a:pos x="24" y="13"/>
                  </a:cxn>
                  <a:cxn ang="0">
                    <a:pos x="29" y="9"/>
                  </a:cxn>
                  <a:cxn ang="0">
                    <a:pos x="55" y="2"/>
                  </a:cxn>
                  <a:cxn ang="0">
                    <a:pos x="80" y="0"/>
                  </a:cxn>
                  <a:cxn ang="0">
                    <a:pos x="92" y="0"/>
                  </a:cxn>
                  <a:cxn ang="0">
                    <a:pos x="97" y="1"/>
                  </a:cxn>
                  <a:cxn ang="0">
                    <a:pos x="104" y="4"/>
                  </a:cxn>
                  <a:cxn ang="0">
                    <a:pos x="106" y="4"/>
                  </a:cxn>
                  <a:cxn ang="0">
                    <a:pos x="111" y="4"/>
                  </a:cxn>
                  <a:cxn ang="0">
                    <a:pos x="124" y="7"/>
                  </a:cxn>
                  <a:cxn ang="0">
                    <a:pos x="143" y="17"/>
                  </a:cxn>
                  <a:cxn ang="0">
                    <a:pos x="153" y="25"/>
                  </a:cxn>
                  <a:cxn ang="0">
                    <a:pos x="156" y="30"/>
                  </a:cxn>
                  <a:cxn ang="0">
                    <a:pos x="160" y="43"/>
                  </a:cxn>
                  <a:cxn ang="0">
                    <a:pos x="162" y="72"/>
                  </a:cxn>
                  <a:cxn ang="0">
                    <a:pos x="161" y="90"/>
                  </a:cxn>
                  <a:cxn ang="0">
                    <a:pos x="157" y="103"/>
                  </a:cxn>
                  <a:cxn ang="0">
                    <a:pos x="151" y="113"/>
                  </a:cxn>
                  <a:cxn ang="0">
                    <a:pos x="132" y="132"/>
                  </a:cxn>
                  <a:cxn ang="0">
                    <a:pos x="109" y="143"/>
                  </a:cxn>
                  <a:cxn ang="0">
                    <a:pos x="84" y="147"/>
                  </a:cxn>
                  <a:cxn ang="0">
                    <a:pos x="74" y="44"/>
                  </a:cxn>
                  <a:cxn ang="0">
                    <a:pos x="67" y="45"/>
                  </a:cxn>
                  <a:cxn ang="0">
                    <a:pos x="59" y="47"/>
                  </a:cxn>
                  <a:cxn ang="0">
                    <a:pos x="50" y="54"/>
                  </a:cxn>
                  <a:cxn ang="0">
                    <a:pos x="45" y="68"/>
                  </a:cxn>
                  <a:cxn ang="0">
                    <a:pos x="45" y="74"/>
                  </a:cxn>
                  <a:cxn ang="0">
                    <a:pos x="49" y="84"/>
                  </a:cxn>
                  <a:cxn ang="0">
                    <a:pos x="59" y="93"/>
                  </a:cxn>
                  <a:cxn ang="0">
                    <a:pos x="70" y="99"/>
                  </a:cxn>
                  <a:cxn ang="0">
                    <a:pos x="77" y="101"/>
                  </a:cxn>
                  <a:cxn ang="0">
                    <a:pos x="85" y="101"/>
                  </a:cxn>
                  <a:cxn ang="0">
                    <a:pos x="98" y="99"/>
                  </a:cxn>
                  <a:cxn ang="0">
                    <a:pos x="107" y="92"/>
                  </a:cxn>
                  <a:cxn ang="0">
                    <a:pos x="115" y="82"/>
                  </a:cxn>
                  <a:cxn ang="0">
                    <a:pos x="117" y="70"/>
                  </a:cxn>
                  <a:cxn ang="0">
                    <a:pos x="116" y="54"/>
                  </a:cxn>
                  <a:cxn ang="0">
                    <a:pos x="113" y="53"/>
                  </a:cxn>
                  <a:cxn ang="0">
                    <a:pos x="98" y="47"/>
                  </a:cxn>
                  <a:cxn ang="0">
                    <a:pos x="92" y="45"/>
                  </a:cxn>
                  <a:cxn ang="0">
                    <a:pos x="91" y="45"/>
                  </a:cxn>
                  <a:cxn ang="0">
                    <a:pos x="84" y="45"/>
                  </a:cxn>
                  <a:cxn ang="0">
                    <a:pos x="74" y="44"/>
                  </a:cxn>
                </a:cxnLst>
                <a:rect l="0" t="0" r="r" b="b"/>
                <a:pathLst>
                  <a:path w="162" h="147">
                    <a:moveTo>
                      <a:pt x="84" y="147"/>
                    </a:moveTo>
                    <a:lnTo>
                      <a:pt x="84" y="147"/>
                    </a:lnTo>
                    <a:lnTo>
                      <a:pt x="74" y="146"/>
                    </a:lnTo>
                    <a:lnTo>
                      <a:pt x="64" y="144"/>
                    </a:lnTo>
                    <a:lnTo>
                      <a:pt x="64" y="144"/>
                    </a:lnTo>
                    <a:lnTo>
                      <a:pt x="48" y="138"/>
                    </a:lnTo>
                    <a:lnTo>
                      <a:pt x="34" y="131"/>
                    </a:lnTo>
                    <a:lnTo>
                      <a:pt x="23" y="121"/>
                    </a:lnTo>
                    <a:lnTo>
                      <a:pt x="17" y="116"/>
                    </a:lnTo>
                    <a:lnTo>
                      <a:pt x="13" y="111"/>
                    </a:lnTo>
                    <a:lnTo>
                      <a:pt x="9" y="106"/>
                    </a:lnTo>
                    <a:lnTo>
                      <a:pt x="6" y="100"/>
                    </a:lnTo>
                    <a:lnTo>
                      <a:pt x="4" y="93"/>
                    </a:lnTo>
                    <a:lnTo>
                      <a:pt x="2" y="87"/>
                    </a:lnTo>
                    <a:lnTo>
                      <a:pt x="1" y="81"/>
                    </a:lnTo>
                    <a:lnTo>
                      <a:pt x="0" y="74"/>
                    </a:lnTo>
                    <a:lnTo>
                      <a:pt x="0" y="67"/>
                    </a:lnTo>
                    <a:lnTo>
                      <a:pt x="1" y="60"/>
                    </a:lnTo>
                    <a:lnTo>
                      <a:pt x="1" y="60"/>
                    </a:lnTo>
                    <a:lnTo>
                      <a:pt x="2" y="52"/>
                    </a:lnTo>
                    <a:lnTo>
                      <a:pt x="4" y="45"/>
                    </a:lnTo>
                    <a:lnTo>
                      <a:pt x="7" y="37"/>
                    </a:lnTo>
                    <a:lnTo>
                      <a:pt x="10" y="29"/>
                    </a:lnTo>
                    <a:lnTo>
                      <a:pt x="14" y="23"/>
                    </a:lnTo>
                    <a:lnTo>
                      <a:pt x="18" y="17"/>
                    </a:lnTo>
                    <a:lnTo>
                      <a:pt x="24" y="13"/>
                    </a:lnTo>
                    <a:lnTo>
                      <a:pt x="29" y="9"/>
                    </a:lnTo>
                    <a:lnTo>
                      <a:pt x="29" y="9"/>
                    </a:lnTo>
                    <a:lnTo>
                      <a:pt x="42" y="4"/>
                    </a:lnTo>
                    <a:lnTo>
                      <a:pt x="55" y="2"/>
                    </a:lnTo>
                    <a:lnTo>
                      <a:pt x="67" y="0"/>
                    </a:lnTo>
                    <a:lnTo>
                      <a:pt x="80" y="0"/>
                    </a:lnTo>
                    <a:lnTo>
                      <a:pt x="80" y="0"/>
                    </a:lnTo>
                    <a:lnTo>
                      <a:pt x="92" y="0"/>
                    </a:lnTo>
                    <a:lnTo>
                      <a:pt x="92" y="0"/>
                    </a:lnTo>
                    <a:lnTo>
                      <a:pt x="97" y="1"/>
                    </a:lnTo>
                    <a:lnTo>
                      <a:pt x="102" y="3"/>
                    </a:lnTo>
                    <a:lnTo>
                      <a:pt x="104" y="4"/>
                    </a:lnTo>
                    <a:lnTo>
                      <a:pt x="104" y="4"/>
                    </a:lnTo>
                    <a:lnTo>
                      <a:pt x="106" y="4"/>
                    </a:lnTo>
                    <a:lnTo>
                      <a:pt x="106" y="4"/>
                    </a:lnTo>
                    <a:lnTo>
                      <a:pt x="111" y="4"/>
                    </a:lnTo>
                    <a:lnTo>
                      <a:pt x="111" y="4"/>
                    </a:lnTo>
                    <a:lnTo>
                      <a:pt x="124" y="7"/>
                    </a:lnTo>
                    <a:lnTo>
                      <a:pt x="137" y="13"/>
                    </a:lnTo>
                    <a:lnTo>
                      <a:pt x="143" y="17"/>
                    </a:lnTo>
                    <a:lnTo>
                      <a:pt x="149" y="21"/>
                    </a:lnTo>
                    <a:lnTo>
                      <a:pt x="153" y="25"/>
                    </a:lnTo>
                    <a:lnTo>
                      <a:pt x="156" y="30"/>
                    </a:lnTo>
                    <a:lnTo>
                      <a:pt x="156" y="30"/>
                    </a:lnTo>
                    <a:lnTo>
                      <a:pt x="159" y="37"/>
                    </a:lnTo>
                    <a:lnTo>
                      <a:pt x="160" y="43"/>
                    </a:lnTo>
                    <a:lnTo>
                      <a:pt x="162" y="56"/>
                    </a:lnTo>
                    <a:lnTo>
                      <a:pt x="162" y="72"/>
                    </a:lnTo>
                    <a:lnTo>
                      <a:pt x="161" y="90"/>
                    </a:lnTo>
                    <a:lnTo>
                      <a:pt x="161" y="90"/>
                    </a:lnTo>
                    <a:lnTo>
                      <a:pt x="159" y="97"/>
                    </a:lnTo>
                    <a:lnTo>
                      <a:pt x="157" y="103"/>
                    </a:lnTo>
                    <a:lnTo>
                      <a:pt x="155" y="108"/>
                    </a:lnTo>
                    <a:lnTo>
                      <a:pt x="151" y="113"/>
                    </a:lnTo>
                    <a:lnTo>
                      <a:pt x="142" y="123"/>
                    </a:lnTo>
                    <a:lnTo>
                      <a:pt x="132" y="132"/>
                    </a:lnTo>
                    <a:lnTo>
                      <a:pt x="121" y="138"/>
                    </a:lnTo>
                    <a:lnTo>
                      <a:pt x="109" y="143"/>
                    </a:lnTo>
                    <a:lnTo>
                      <a:pt x="96" y="146"/>
                    </a:lnTo>
                    <a:lnTo>
                      <a:pt x="84" y="147"/>
                    </a:lnTo>
                    <a:lnTo>
                      <a:pt x="84" y="147"/>
                    </a:lnTo>
                    <a:close/>
                    <a:moveTo>
                      <a:pt x="74" y="44"/>
                    </a:moveTo>
                    <a:lnTo>
                      <a:pt x="74" y="44"/>
                    </a:lnTo>
                    <a:lnTo>
                      <a:pt x="67" y="45"/>
                    </a:lnTo>
                    <a:lnTo>
                      <a:pt x="63" y="45"/>
                    </a:lnTo>
                    <a:lnTo>
                      <a:pt x="59" y="47"/>
                    </a:lnTo>
                    <a:lnTo>
                      <a:pt x="54" y="50"/>
                    </a:lnTo>
                    <a:lnTo>
                      <a:pt x="50" y="54"/>
                    </a:lnTo>
                    <a:lnTo>
                      <a:pt x="47" y="59"/>
                    </a:lnTo>
                    <a:lnTo>
                      <a:pt x="45" y="68"/>
                    </a:lnTo>
                    <a:lnTo>
                      <a:pt x="45" y="68"/>
                    </a:lnTo>
                    <a:lnTo>
                      <a:pt x="45" y="74"/>
                    </a:lnTo>
                    <a:lnTo>
                      <a:pt x="46" y="79"/>
                    </a:lnTo>
                    <a:lnTo>
                      <a:pt x="49" y="84"/>
                    </a:lnTo>
                    <a:lnTo>
                      <a:pt x="54" y="89"/>
                    </a:lnTo>
                    <a:lnTo>
                      <a:pt x="59" y="93"/>
                    </a:lnTo>
                    <a:lnTo>
                      <a:pt x="64" y="97"/>
                    </a:lnTo>
                    <a:lnTo>
                      <a:pt x="70" y="99"/>
                    </a:lnTo>
                    <a:lnTo>
                      <a:pt x="77" y="101"/>
                    </a:lnTo>
                    <a:lnTo>
                      <a:pt x="77" y="101"/>
                    </a:lnTo>
                    <a:lnTo>
                      <a:pt x="85" y="101"/>
                    </a:lnTo>
                    <a:lnTo>
                      <a:pt x="85" y="101"/>
                    </a:lnTo>
                    <a:lnTo>
                      <a:pt x="92" y="101"/>
                    </a:lnTo>
                    <a:lnTo>
                      <a:pt x="98" y="99"/>
                    </a:lnTo>
                    <a:lnTo>
                      <a:pt x="103" y="97"/>
                    </a:lnTo>
                    <a:lnTo>
                      <a:pt x="107" y="92"/>
                    </a:lnTo>
                    <a:lnTo>
                      <a:pt x="111" y="88"/>
                    </a:lnTo>
                    <a:lnTo>
                      <a:pt x="115" y="82"/>
                    </a:lnTo>
                    <a:lnTo>
                      <a:pt x="116" y="76"/>
                    </a:lnTo>
                    <a:lnTo>
                      <a:pt x="117" y="70"/>
                    </a:lnTo>
                    <a:lnTo>
                      <a:pt x="117" y="58"/>
                    </a:lnTo>
                    <a:lnTo>
                      <a:pt x="116" y="54"/>
                    </a:lnTo>
                    <a:lnTo>
                      <a:pt x="113" y="53"/>
                    </a:lnTo>
                    <a:lnTo>
                      <a:pt x="113" y="53"/>
                    </a:lnTo>
                    <a:lnTo>
                      <a:pt x="106" y="49"/>
                    </a:lnTo>
                    <a:lnTo>
                      <a:pt x="98" y="47"/>
                    </a:lnTo>
                    <a:lnTo>
                      <a:pt x="98" y="47"/>
                    </a:lnTo>
                    <a:lnTo>
                      <a:pt x="92" y="45"/>
                    </a:lnTo>
                    <a:lnTo>
                      <a:pt x="91" y="45"/>
                    </a:lnTo>
                    <a:lnTo>
                      <a:pt x="91" y="45"/>
                    </a:lnTo>
                    <a:lnTo>
                      <a:pt x="84" y="45"/>
                    </a:lnTo>
                    <a:lnTo>
                      <a:pt x="84" y="45"/>
                    </a:lnTo>
                    <a:lnTo>
                      <a:pt x="74" y="44"/>
                    </a:lnTo>
                    <a:lnTo>
                      <a:pt x="74" y="4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5" name="Freeform 799">
                <a:extLst>
                  <a:ext uri="{FF2B5EF4-FFF2-40B4-BE49-F238E27FC236}">
                    <a16:creationId xmlns:a16="http://schemas.microsoft.com/office/drawing/2014/main" id="{7BF1EFA2-3F61-4520-92BC-87824EF744B4}"/>
                  </a:ext>
                </a:extLst>
              </p:cNvPr>
              <p:cNvSpPr>
                <a:spLocks noEditPoints="1"/>
              </p:cNvSpPr>
              <p:nvPr/>
            </p:nvSpPr>
            <p:spPr bwMode="auto">
              <a:xfrm>
                <a:off x="6692901" y="4487863"/>
                <a:ext cx="85725" cy="77788"/>
              </a:xfrm>
              <a:custGeom>
                <a:avLst/>
                <a:gdLst/>
                <a:ahLst/>
                <a:cxnLst>
                  <a:cxn ang="0">
                    <a:pos x="83" y="147"/>
                  </a:cxn>
                  <a:cxn ang="0">
                    <a:pos x="64" y="144"/>
                  </a:cxn>
                  <a:cxn ang="0">
                    <a:pos x="48" y="138"/>
                  </a:cxn>
                  <a:cxn ang="0">
                    <a:pos x="22" y="121"/>
                  </a:cxn>
                  <a:cxn ang="0">
                    <a:pos x="13" y="111"/>
                  </a:cxn>
                  <a:cxn ang="0">
                    <a:pos x="6" y="100"/>
                  </a:cxn>
                  <a:cxn ang="0">
                    <a:pos x="2" y="87"/>
                  </a:cxn>
                  <a:cxn ang="0">
                    <a:pos x="0" y="74"/>
                  </a:cxn>
                  <a:cxn ang="0">
                    <a:pos x="1" y="60"/>
                  </a:cxn>
                  <a:cxn ang="0">
                    <a:pos x="2" y="52"/>
                  </a:cxn>
                  <a:cxn ang="0">
                    <a:pos x="7" y="37"/>
                  </a:cxn>
                  <a:cxn ang="0">
                    <a:pos x="14" y="23"/>
                  </a:cxn>
                  <a:cxn ang="0">
                    <a:pos x="23" y="13"/>
                  </a:cxn>
                  <a:cxn ang="0">
                    <a:pos x="29" y="9"/>
                  </a:cxn>
                  <a:cxn ang="0">
                    <a:pos x="54" y="2"/>
                  </a:cxn>
                  <a:cxn ang="0">
                    <a:pos x="80" y="0"/>
                  </a:cxn>
                  <a:cxn ang="0">
                    <a:pos x="92" y="0"/>
                  </a:cxn>
                  <a:cxn ang="0">
                    <a:pos x="97" y="1"/>
                  </a:cxn>
                  <a:cxn ang="0">
                    <a:pos x="104" y="4"/>
                  </a:cxn>
                  <a:cxn ang="0">
                    <a:pos x="106" y="4"/>
                  </a:cxn>
                  <a:cxn ang="0">
                    <a:pos x="110" y="4"/>
                  </a:cxn>
                  <a:cxn ang="0">
                    <a:pos x="123" y="7"/>
                  </a:cxn>
                  <a:cxn ang="0">
                    <a:pos x="143" y="17"/>
                  </a:cxn>
                  <a:cxn ang="0">
                    <a:pos x="153" y="25"/>
                  </a:cxn>
                  <a:cxn ang="0">
                    <a:pos x="156" y="30"/>
                  </a:cxn>
                  <a:cxn ang="0">
                    <a:pos x="160" y="43"/>
                  </a:cxn>
                  <a:cxn ang="0">
                    <a:pos x="162" y="72"/>
                  </a:cxn>
                  <a:cxn ang="0">
                    <a:pos x="161" y="90"/>
                  </a:cxn>
                  <a:cxn ang="0">
                    <a:pos x="157" y="103"/>
                  </a:cxn>
                  <a:cxn ang="0">
                    <a:pos x="150" y="113"/>
                  </a:cxn>
                  <a:cxn ang="0">
                    <a:pos x="132" y="132"/>
                  </a:cxn>
                  <a:cxn ang="0">
                    <a:pos x="109" y="143"/>
                  </a:cxn>
                  <a:cxn ang="0">
                    <a:pos x="83" y="147"/>
                  </a:cxn>
                  <a:cxn ang="0">
                    <a:pos x="74" y="44"/>
                  </a:cxn>
                  <a:cxn ang="0">
                    <a:pos x="67" y="45"/>
                  </a:cxn>
                  <a:cxn ang="0">
                    <a:pos x="59" y="47"/>
                  </a:cxn>
                  <a:cxn ang="0">
                    <a:pos x="50" y="54"/>
                  </a:cxn>
                  <a:cxn ang="0">
                    <a:pos x="45" y="68"/>
                  </a:cxn>
                  <a:cxn ang="0">
                    <a:pos x="45" y="74"/>
                  </a:cxn>
                  <a:cxn ang="0">
                    <a:pos x="49" y="84"/>
                  </a:cxn>
                  <a:cxn ang="0">
                    <a:pos x="59" y="93"/>
                  </a:cxn>
                  <a:cxn ang="0">
                    <a:pos x="70" y="99"/>
                  </a:cxn>
                  <a:cxn ang="0">
                    <a:pos x="77" y="101"/>
                  </a:cxn>
                  <a:cxn ang="0">
                    <a:pos x="84" y="101"/>
                  </a:cxn>
                  <a:cxn ang="0">
                    <a:pos x="98" y="99"/>
                  </a:cxn>
                  <a:cxn ang="0">
                    <a:pos x="107" y="92"/>
                  </a:cxn>
                  <a:cxn ang="0">
                    <a:pos x="114" y="82"/>
                  </a:cxn>
                  <a:cxn ang="0">
                    <a:pos x="116" y="70"/>
                  </a:cxn>
                  <a:cxn ang="0">
                    <a:pos x="116" y="57"/>
                  </a:cxn>
                  <a:cxn ang="0">
                    <a:pos x="113" y="53"/>
                  </a:cxn>
                  <a:cxn ang="0">
                    <a:pos x="106" y="49"/>
                  </a:cxn>
                  <a:cxn ang="0">
                    <a:pos x="98" y="47"/>
                  </a:cxn>
                  <a:cxn ang="0">
                    <a:pos x="91" y="45"/>
                  </a:cxn>
                  <a:cxn ang="0">
                    <a:pos x="83" y="45"/>
                  </a:cxn>
                  <a:cxn ang="0">
                    <a:pos x="74" y="44"/>
                  </a:cxn>
                </a:cxnLst>
                <a:rect l="0" t="0" r="r" b="b"/>
                <a:pathLst>
                  <a:path w="162" h="147">
                    <a:moveTo>
                      <a:pt x="83" y="147"/>
                    </a:moveTo>
                    <a:lnTo>
                      <a:pt x="83" y="147"/>
                    </a:lnTo>
                    <a:lnTo>
                      <a:pt x="73" y="146"/>
                    </a:lnTo>
                    <a:lnTo>
                      <a:pt x="64" y="144"/>
                    </a:lnTo>
                    <a:lnTo>
                      <a:pt x="64" y="144"/>
                    </a:lnTo>
                    <a:lnTo>
                      <a:pt x="48" y="138"/>
                    </a:lnTo>
                    <a:lnTo>
                      <a:pt x="34" y="131"/>
                    </a:lnTo>
                    <a:lnTo>
                      <a:pt x="22" y="121"/>
                    </a:lnTo>
                    <a:lnTo>
                      <a:pt x="17" y="116"/>
                    </a:lnTo>
                    <a:lnTo>
                      <a:pt x="13" y="111"/>
                    </a:lnTo>
                    <a:lnTo>
                      <a:pt x="9" y="106"/>
                    </a:lnTo>
                    <a:lnTo>
                      <a:pt x="6" y="100"/>
                    </a:lnTo>
                    <a:lnTo>
                      <a:pt x="4" y="93"/>
                    </a:lnTo>
                    <a:lnTo>
                      <a:pt x="2" y="87"/>
                    </a:lnTo>
                    <a:lnTo>
                      <a:pt x="1" y="81"/>
                    </a:lnTo>
                    <a:lnTo>
                      <a:pt x="0" y="74"/>
                    </a:lnTo>
                    <a:lnTo>
                      <a:pt x="0" y="67"/>
                    </a:lnTo>
                    <a:lnTo>
                      <a:pt x="1" y="60"/>
                    </a:lnTo>
                    <a:lnTo>
                      <a:pt x="1" y="60"/>
                    </a:lnTo>
                    <a:lnTo>
                      <a:pt x="2" y="52"/>
                    </a:lnTo>
                    <a:lnTo>
                      <a:pt x="4" y="45"/>
                    </a:lnTo>
                    <a:lnTo>
                      <a:pt x="7" y="37"/>
                    </a:lnTo>
                    <a:lnTo>
                      <a:pt x="10" y="29"/>
                    </a:lnTo>
                    <a:lnTo>
                      <a:pt x="14" y="23"/>
                    </a:lnTo>
                    <a:lnTo>
                      <a:pt x="18" y="17"/>
                    </a:lnTo>
                    <a:lnTo>
                      <a:pt x="23" y="13"/>
                    </a:lnTo>
                    <a:lnTo>
                      <a:pt x="29" y="9"/>
                    </a:lnTo>
                    <a:lnTo>
                      <a:pt x="29" y="9"/>
                    </a:lnTo>
                    <a:lnTo>
                      <a:pt x="42" y="4"/>
                    </a:lnTo>
                    <a:lnTo>
                      <a:pt x="54" y="2"/>
                    </a:lnTo>
                    <a:lnTo>
                      <a:pt x="67" y="0"/>
                    </a:lnTo>
                    <a:lnTo>
                      <a:pt x="80" y="0"/>
                    </a:lnTo>
                    <a:lnTo>
                      <a:pt x="80" y="0"/>
                    </a:lnTo>
                    <a:lnTo>
                      <a:pt x="92" y="0"/>
                    </a:lnTo>
                    <a:lnTo>
                      <a:pt x="92" y="0"/>
                    </a:lnTo>
                    <a:lnTo>
                      <a:pt x="97" y="1"/>
                    </a:lnTo>
                    <a:lnTo>
                      <a:pt x="102" y="3"/>
                    </a:lnTo>
                    <a:lnTo>
                      <a:pt x="104" y="4"/>
                    </a:lnTo>
                    <a:lnTo>
                      <a:pt x="104" y="4"/>
                    </a:lnTo>
                    <a:lnTo>
                      <a:pt x="106" y="4"/>
                    </a:lnTo>
                    <a:lnTo>
                      <a:pt x="106" y="4"/>
                    </a:lnTo>
                    <a:lnTo>
                      <a:pt x="110" y="4"/>
                    </a:lnTo>
                    <a:lnTo>
                      <a:pt x="110" y="4"/>
                    </a:lnTo>
                    <a:lnTo>
                      <a:pt x="123" y="7"/>
                    </a:lnTo>
                    <a:lnTo>
                      <a:pt x="136" y="13"/>
                    </a:lnTo>
                    <a:lnTo>
                      <a:pt x="143" y="17"/>
                    </a:lnTo>
                    <a:lnTo>
                      <a:pt x="148" y="21"/>
                    </a:lnTo>
                    <a:lnTo>
                      <a:pt x="153" y="25"/>
                    </a:lnTo>
                    <a:lnTo>
                      <a:pt x="156" y="30"/>
                    </a:lnTo>
                    <a:lnTo>
                      <a:pt x="156" y="30"/>
                    </a:lnTo>
                    <a:lnTo>
                      <a:pt x="159" y="37"/>
                    </a:lnTo>
                    <a:lnTo>
                      <a:pt x="160" y="43"/>
                    </a:lnTo>
                    <a:lnTo>
                      <a:pt x="162" y="56"/>
                    </a:lnTo>
                    <a:lnTo>
                      <a:pt x="162" y="72"/>
                    </a:lnTo>
                    <a:lnTo>
                      <a:pt x="161" y="90"/>
                    </a:lnTo>
                    <a:lnTo>
                      <a:pt x="161" y="90"/>
                    </a:lnTo>
                    <a:lnTo>
                      <a:pt x="159" y="97"/>
                    </a:lnTo>
                    <a:lnTo>
                      <a:pt x="157" y="103"/>
                    </a:lnTo>
                    <a:lnTo>
                      <a:pt x="155" y="108"/>
                    </a:lnTo>
                    <a:lnTo>
                      <a:pt x="150" y="113"/>
                    </a:lnTo>
                    <a:lnTo>
                      <a:pt x="142" y="123"/>
                    </a:lnTo>
                    <a:lnTo>
                      <a:pt x="132" y="132"/>
                    </a:lnTo>
                    <a:lnTo>
                      <a:pt x="121" y="138"/>
                    </a:lnTo>
                    <a:lnTo>
                      <a:pt x="109" y="143"/>
                    </a:lnTo>
                    <a:lnTo>
                      <a:pt x="96" y="146"/>
                    </a:lnTo>
                    <a:lnTo>
                      <a:pt x="83" y="147"/>
                    </a:lnTo>
                    <a:lnTo>
                      <a:pt x="83" y="147"/>
                    </a:lnTo>
                    <a:close/>
                    <a:moveTo>
                      <a:pt x="74" y="44"/>
                    </a:moveTo>
                    <a:lnTo>
                      <a:pt x="74" y="44"/>
                    </a:lnTo>
                    <a:lnTo>
                      <a:pt x="67" y="45"/>
                    </a:lnTo>
                    <a:lnTo>
                      <a:pt x="63" y="45"/>
                    </a:lnTo>
                    <a:lnTo>
                      <a:pt x="59" y="47"/>
                    </a:lnTo>
                    <a:lnTo>
                      <a:pt x="53" y="50"/>
                    </a:lnTo>
                    <a:lnTo>
                      <a:pt x="50" y="54"/>
                    </a:lnTo>
                    <a:lnTo>
                      <a:pt x="47" y="59"/>
                    </a:lnTo>
                    <a:lnTo>
                      <a:pt x="45" y="68"/>
                    </a:lnTo>
                    <a:lnTo>
                      <a:pt x="45" y="68"/>
                    </a:lnTo>
                    <a:lnTo>
                      <a:pt x="45" y="74"/>
                    </a:lnTo>
                    <a:lnTo>
                      <a:pt x="46" y="79"/>
                    </a:lnTo>
                    <a:lnTo>
                      <a:pt x="49" y="84"/>
                    </a:lnTo>
                    <a:lnTo>
                      <a:pt x="53" y="89"/>
                    </a:lnTo>
                    <a:lnTo>
                      <a:pt x="59" y="93"/>
                    </a:lnTo>
                    <a:lnTo>
                      <a:pt x="64" y="97"/>
                    </a:lnTo>
                    <a:lnTo>
                      <a:pt x="70" y="99"/>
                    </a:lnTo>
                    <a:lnTo>
                      <a:pt x="77" y="101"/>
                    </a:lnTo>
                    <a:lnTo>
                      <a:pt x="77" y="101"/>
                    </a:lnTo>
                    <a:lnTo>
                      <a:pt x="84" y="101"/>
                    </a:lnTo>
                    <a:lnTo>
                      <a:pt x="84" y="101"/>
                    </a:lnTo>
                    <a:lnTo>
                      <a:pt x="92" y="101"/>
                    </a:lnTo>
                    <a:lnTo>
                      <a:pt x="98" y="99"/>
                    </a:lnTo>
                    <a:lnTo>
                      <a:pt x="103" y="97"/>
                    </a:lnTo>
                    <a:lnTo>
                      <a:pt x="107" y="92"/>
                    </a:lnTo>
                    <a:lnTo>
                      <a:pt x="111" y="88"/>
                    </a:lnTo>
                    <a:lnTo>
                      <a:pt x="114" y="82"/>
                    </a:lnTo>
                    <a:lnTo>
                      <a:pt x="115" y="76"/>
                    </a:lnTo>
                    <a:lnTo>
                      <a:pt x="116" y="70"/>
                    </a:lnTo>
                    <a:lnTo>
                      <a:pt x="116" y="58"/>
                    </a:lnTo>
                    <a:lnTo>
                      <a:pt x="116" y="57"/>
                    </a:lnTo>
                    <a:lnTo>
                      <a:pt x="115" y="54"/>
                    </a:lnTo>
                    <a:lnTo>
                      <a:pt x="113" y="53"/>
                    </a:lnTo>
                    <a:lnTo>
                      <a:pt x="113" y="53"/>
                    </a:lnTo>
                    <a:lnTo>
                      <a:pt x="106" y="49"/>
                    </a:lnTo>
                    <a:lnTo>
                      <a:pt x="98" y="47"/>
                    </a:lnTo>
                    <a:lnTo>
                      <a:pt x="98" y="47"/>
                    </a:lnTo>
                    <a:lnTo>
                      <a:pt x="92" y="45"/>
                    </a:lnTo>
                    <a:lnTo>
                      <a:pt x="91" y="45"/>
                    </a:lnTo>
                    <a:lnTo>
                      <a:pt x="91" y="45"/>
                    </a:lnTo>
                    <a:lnTo>
                      <a:pt x="83" y="45"/>
                    </a:lnTo>
                    <a:lnTo>
                      <a:pt x="83" y="45"/>
                    </a:lnTo>
                    <a:lnTo>
                      <a:pt x="74" y="44"/>
                    </a:lnTo>
                    <a:lnTo>
                      <a:pt x="74" y="4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6" name="Freeform 800">
                <a:extLst>
                  <a:ext uri="{FF2B5EF4-FFF2-40B4-BE49-F238E27FC236}">
                    <a16:creationId xmlns:a16="http://schemas.microsoft.com/office/drawing/2014/main" id="{4033B949-B940-4749-B2C6-D37BAAB068F0}"/>
                  </a:ext>
                </a:extLst>
              </p:cNvPr>
              <p:cNvSpPr>
                <a:spLocks noEditPoints="1"/>
              </p:cNvSpPr>
              <p:nvPr/>
            </p:nvSpPr>
            <p:spPr bwMode="auto">
              <a:xfrm>
                <a:off x="6788151" y="4487863"/>
                <a:ext cx="85725" cy="77788"/>
              </a:xfrm>
              <a:custGeom>
                <a:avLst/>
                <a:gdLst/>
                <a:ahLst/>
                <a:cxnLst>
                  <a:cxn ang="0">
                    <a:pos x="84" y="147"/>
                  </a:cxn>
                  <a:cxn ang="0">
                    <a:pos x="64" y="144"/>
                  </a:cxn>
                  <a:cxn ang="0">
                    <a:pos x="49" y="138"/>
                  </a:cxn>
                  <a:cxn ang="0">
                    <a:pos x="23" y="121"/>
                  </a:cxn>
                  <a:cxn ang="0">
                    <a:pos x="14" y="111"/>
                  </a:cxn>
                  <a:cxn ang="0">
                    <a:pos x="7" y="100"/>
                  </a:cxn>
                  <a:cxn ang="0">
                    <a:pos x="3" y="87"/>
                  </a:cxn>
                  <a:cxn ang="0">
                    <a:pos x="0" y="74"/>
                  </a:cxn>
                  <a:cxn ang="0">
                    <a:pos x="1" y="60"/>
                  </a:cxn>
                  <a:cxn ang="0">
                    <a:pos x="3" y="52"/>
                  </a:cxn>
                  <a:cxn ang="0">
                    <a:pos x="8" y="37"/>
                  </a:cxn>
                  <a:cxn ang="0">
                    <a:pos x="15" y="23"/>
                  </a:cxn>
                  <a:cxn ang="0">
                    <a:pos x="24" y="13"/>
                  </a:cxn>
                  <a:cxn ang="0">
                    <a:pos x="29" y="9"/>
                  </a:cxn>
                  <a:cxn ang="0">
                    <a:pos x="55" y="2"/>
                  </a:cxn>
                  <a:cxn ang="0">
                    <a:pos x="81" y="0"/>
                  </a:cxn>
                  <a:cxn ang="0">
                    <a:pos x="92" y="0"/>
                  </a:cxn>
                  <a:cxn ang="0">
                    <a:pos x="98" y="1"/>
                  </a:cxn>
                  <a:cxn ang="0">
                    <a:pos x="105" y="4"/>
                  </a:cxn>
                  <a:cxn ang="0">
                    <a:pos x="107" y="4"/>
                  </a:cxn>
                  <a:cxn ang="0">
                    <a:pos x="111" y="4"/>
                  </a:cxn>
                  <a:cxn ang="0">
                    <a:pos x="123" y="7"/>
                  </a:cxn>
                  <a:cxn ang="0">
                    <a:pos x="144" y="17"/>
                  </a:cxn>
                  <a:cxn ang="0">
                    <a:pos x="153" y="25"/>
                  </a:cxn>
                  <a:cxn ang="0">
                    <a:pos x="156" y="30"/>
                  </a:cxn>
                  <a:cxn ang="0">
                    <a:pos x="161" y="43"/>
                  </a:cxn>
                  <a:cxn ang="0">
                    <a:pos x="163" y="72"/>
                  </a:cxn>
                  <a:cxn ang="0">
                    <a:pos x="161" y="90"/>
                  </a:cxn>
                  <a:cxn ang="0">
                    <a:pos x="157" y="103"/>
                  </a:cxn>
                  <a:cxn ang="0">
                    <a:pos x="151" y="113"/>
                  </a:cxn>
                  <a:cxn ang="0">
                    <a:pos x="133" y="132"/>
                  </a:cxn>
                  <a:cxn ang="0">
                    <a:pos x="109" y="143"/>
                  </a:cxn>
                  <a:cxn ang="0">
                    <a:pos x="84" y="147"/>
                  </a:cxn>
                  <a:cxn ang="0">
                    <a:pos x="75" y="44"/>
                  </a:cxn>
                  <a:cxn ang="0">
                    <a:pos x="68" y="45"/>
                  </a:cxn>
                  <a:cxn ang="0">
                    <a:pos x="58" y="47"/>
                  </a:cxn>
                  <a:cxn ang="0">
                    <a:pos x="51" y="54"/>
                  </a:cxn>
                  <a:cxn ang="0">
                    <a:pos x="46" y="68"/>
                  </a:cxn>
                  <a:cxn ang="0">
                    <a:pos x="46" y="74"/>
                  </a:cxn>
                  <a:cxn ang="0">
                    <a:pos x="50" y="84"/>
                  </a:cxn>
                  <a:cxn ang="0">
                    <a:pos x="59" y="93"/>
                  </a:cxn>
                  <a:cxn ang="0">
                    <a:pos x="71" y="99"/>
                  </a:cxn>
                  <a:cxn ang="0">
                    <a:pos x="77" y="101"/>
                  </a:cxn>
                  <a:cxn ang="0">
                    <a:pos x="85" y="101"/>
                  </a:cxn>
                  <a:cxn ang="0">
                    <a:pos x="99" y="99"/>
                  </a:cxn>
                  <a:cxn ang="0">
                    <a:pos x="108" y="92"/>
                  </a:cxn>
                  <a:cxn ang="0">
                    <a:pos x="114" y="82"/>
                  </a:cxn>
                  <a:cxn ang="0">
                    <a:pos x="117" y="70"/>
                  </a:cxn>
                  <a:cxn ang="0">
                    <a:pos x="116" y="54"/>
                  </a:cxn>
                  <a:cxn ang="0">
                    <a:pos x="114" y="53"/>
                  </a:cxn>
                  <a:cxn ang="0">
                    <a:pos x="99" y="47"/>
                  </a:cxn>
                  <a:cxn ang="0">
                    <a:pos x="92" y="45"/>
                  </a:cxn>
                  <a:cxn ang="0">
                    <a:pos x="91" y="45"/>
                  </a:cxn>
                  <a:cxn ang="0">
                    <a:pos x="84" y="45"/>
                  </a:cxn>
                  <a:cxn ang="0">
                    <a:pos x="75" y="44"/>
                  </a:cxn>
                </a:cxnLst>
                <a:rect l="0" t="0" r="r" b="b"/>
                <a:pathLst>
                  <a:path w="163" h="147">
                    <a:moveTo>
                      <a:pt x="84" y="147"/>
                    </a:moveTo>
                    <a:lnTo>
                      <a:pt x="84" y="147"/>
                    </a:lnTo>
                    <a:lnTo>
                      <a:pt x="74" y="146"/>
                    </a:lnTo>
                    <a:lnTo>
                      <a:pt x="64" y="144"/>
                    </a:lnTo>
                    <a:lnTo>
                      <a:pt x="64" y="144"/>
                    </a:lnTo>
                    <a:lnTo>
                      <a:pt x="49" y="138"/>
                    </a:lnTo>
                    <a:lnTo>
                      <a:pt x="35" y="131"/>
                    </a:lnTo>
                    <a:lnTo>
                      <a:pt x="23" y="121"/>
                    </a:lnTo>
                    <a:lnTo>
                      <a:pt x="18" y="116"/>
                    </a:lnTo>
                    <a:lnTo>
                      <a:pt x="14" y="111"/>
                    </a:lnTo>
                    <a:lnTo>
                      <a:pt x="10" y="106"/>
                    </a:lnTo>
                    <a:lnTo>
                      <a:pt x="7" y="100"/>
                    </a:lnTo>
                    <a:lnTo>
                      <a:pt x="5" y="93"/>
                    </a:lnTo>
                    <a:lnTo>
                      <a:pt x="3" y="87"/>
                    </a:lnTo>
                    <a:lnTo>
                      <a:pt x="1" y="81"/>
                    </a:lnTo>
                    <a:lnTo>
                      <a:pt x="0" y="74"/>
                    </a:lnTo>
                    <a:lnTo>
                      <a:pt x="0" y="67"/>
                    </a:lnTo>
                    <a:lnTo>
                      <a:pt x="1" y="60"/>
                    </a:lnTo>
                    <a:lnTo>
                      <a:pt x="1" y="60"/>
                    </a:lnTo>
                    <a:lnTo>
                      <a:pt x="3" y="52"/>
                    </a:lnTo>
                    <a:lnTo>
                      <a:pt x="5" y="45"/>
                    </a:lnTo>
                    <a:lnTo>
                      <a:pt x="8" y="37"/>
                    </a:lnTo>
                    <a:lnTo>
                      <a:pt x="11" y="29"/>
                    </a:lnTo>
                    <a:lnTo>
                      <a:pt x="15" y="23"/>
                    </a:lnTo>
                    <a:lnTo>
                      <a:pt x="19" y="17"/>
                    </a:lnTo>
                    <a:lnTo>
                      <a:pt x="24" y="13"/>
                    </a:lnTo>
                    <a:lnTo>
                      <a:pt x="29" y="9"/>
                    </a:lnTo>
                    <a:lnTo>
                      <a:pt x="29" y="9"/>
                    </a:lnTo>
                    <a:lnTo>
                      <a:pt x="43" y="4"/>
                    </a:lnTo>
                    <a:lnTo>
                      <a:pt x="55" y="2"/>
                    </a:lnTo>
                    <a:lnTo>
                      <a:pt x="68" y="0"/>
                    </a:lnTo>
                    <a:lnTo>
                      <a:pt x="81" y="0"/>
                    </a:lnTo>
                    <a:lnTo>
                      <a:pt x="81" y="0"/>
                    </a:lnTo>
                    <a:lnTo>
                      <a:pt x="92" y="0"/>
                    </a:lnTo>
                    <a:lnTo>
                      <a:pt x="92" y="0"/>
                    </a:lnTo>
                    <a:lnTo>
                      <a:pt x="98" y="1"/>
                    </a:lnTo>
                    <a:lnTo>
                      <a:pt x="103" y="3"/>
                    </a:lnTo>
                    <a:lnTo>
                      <a:pt x="105" y="4"/>
                    </a:lnTo>
                    <a:lnTo>
                      <a:pt x="105" y="4"/>
                    </a:lnTo>
                    <a:lnTo>
                      <a:pt x="107" y="4"/>
                    </a:lnTo>
                    <a:lnTo>
                      <a:pt x="107" y="4"/>
                    </a:lnTo>
                    <a:lnTo>
                      <a:pt x="111" y="4"/>
                    </a:lnTo>
                    <a:lnTo>
                      <a:pt x="111" y="4"/>
                    </a:lnTo>
                    <a:lnTo>
                      <a:pt x="123" y="7"/>
                    </a:lnTo>
                    <a:lnTo>
                      <a:pt x="137" y="13"/>
                    </a:lnTo>
                    <a:lnTo>
                      <a:pt x="144" y="17"/>
                    </a:lnTo>
                    <a:lnTo>
                      <a:pt x="149" y="21"/>
                    </a:lnTo>
                    <a:lnTo>
                      <a:pt x="153" y="25"/>
                    </a:lnTo>
                    <a:lnTo>
                      <a:pt x="156" y="30"/>
                    </a:lnTo>
                    <a:lnTo>
                      <a:pt x="156" y="30"/>
                    </a:lnTo>
                    <a:lnTo>
                      <a:pt x="158" y="37"/>
                    </a:lnTo>
                    <a:lnTo>
                      <a:pt x="161" y="43"/>
                    </a:lnTo>
                    <a:lnTo>
                      <a:pt x="163" y="56"/>
                    </a:lnTo>
                    <a:lnTo>
                      <a:pt x="163" y="72"/>
                    </a:lnTo>
                    <a:lnTo>
                      <a:pt x="161" y="90"/>
                    </a:lnTo>
                    <a:lnTo>
                      <a:pt x="161" y="90"/>
                    </a:lnTo>
                    <a:lnTo>
                      <a:pt x="160" y="97"/>
                    </a:lnTo>
                    <a:lnTo>
                      <a:pt x="157" y="103"/>
                    </a:lnTo>
                    <a:lnTo>
                      <a:pt x="154" y="108"/>
                    </a:lnTo>
                    <a:lnTo>
                      <a:pt x="151" y="113"/>
                    </a:lnTo>
                    <a:lnTo>
                      <a:pt x="143" y="123"/>
                    </a:lnTo>
                    <a:lnTo>
                      <a:pt x="133" y="132"/>
                    </a:lnTo>
                    <a:lnTo>
                      <a:pt x="121" y="138"/>
                    </a:lnTo>
                    <a:lnTo>
                      <a:pt x="109" y="143"/>
                    </a:lnTo>
                    <a:lnTo>
                      <a:pt x="97" y="146"/>
                    </a:lnTo>
                    <a:lnTo>
                      <a:pt x="84" y="147"/>
                    </a:lnTo>
                    <a:lnTo>
                      <a:pt x="84" y="147"/>
                    </a:lnTo>
                    <a:close/>
                    <a:moveTo>
                      <a:pt x="75" y="44"/>
                    </a:moveTo>
                    <a:lnTo>
                      <a:pt x="75" y="44"/>
                    </a:lnTo>
                    <a:lnTo>
                      <a:pt x="68" y="45"/>
                    </a:lnTo>
                    <a:lnTo>
                      <a:pt x="63" y="45"/>
                    </a:lnTo>
                    <a:lnTo>
                      <a:pt x="58" y="47"/>
                    </a:lnTo>
                    <a:lnTo>
                      <a:pt x="54" y="50"/>
                    </a:lnTo>
                    <a:lnTo>
                      <a:pt x="51" y="54"/>
                    </a:lnTo>
                    <a:lnTo>
                      <a:pt x="48" y="59"/>
                    </a:lnTo>
                    <a:lnTo>
                      <a:pt x="46" y="68"/>
                    </a:lnTo>
                    <a:lnTo>
                      <a:pt x="46" y="68"/>
                    </a:lnTo>
                    <a:lnTo>
                      <a:pt x="46" y="74"/>
                    </a:lnTo>
                    <a:lnTo>
                      <a:pt x="47" y="79"/>
                    </a:lnTo>
                    <a:lnTo>
                      <a:pt x="50" y="84"/>
                    </a:lnTo>
                    <a:lnTo>
                      <a:pt x="54" y="89"/>
                    </a:lnTo>
                    <a:lnTo>
                      <a:pt x="59" y="93"/>
                    </a:lnTo>
                    <a:lnTo>
                      <a:pt x="64" y="97"/>
                    </a:lnTo>
                    <a:lnTo>
                      <a:pt x="71" y="99"/>
                    </a:lnTo>
                    <a:lnTo>
                      <a:pt x="77" y="101"/>
                    </a:lnTo>
                    <a:lnTo>
                      <a:pt x="77" y="101"/>
                    </a:lnTo>
                    <a:lnTo>
                      <a:pt x="85" y="101"/>
                    </a:lnTo>
                    <a:lnTo>
                      <a:pt x="85" y="101"/>
                    </a:lnTo>
                    <a:lnTo>
                      <a:pt x="92" y="101"/>
                    </a:lnTo>
                    <a:lnTo>
                      <a:pt x="99" y="99"/>
                    </a:lnTo>
                    <a:lnTo>
                      <a:pt x="104" y="97"/>
                    </a:lnTo>
                    <a:lnTo>
                      <a:pt x="108" y="92"/>
                    </a:lnTo>
                    <a:lnTo>
                      <a:pt x="112" y="88"/>
                    </a:lnTo>
                    <a:lnTo>
                      <a:pt x="114" y="82"/>
                    </a:lnTo>
                    <a:lnTo>
                      <a:pt x="116" y="76"/>
                    </a:lnTo>
                    <a:lnTo>
                      <a:pt x="117" y="70"/>
                    </a:lnTo>
                    <a:lnTo>
                      <a:pt x="117" y="58"/>
                    </a:lnTo>
                    <a:lnTo>
                      <a:pt x="116" y="54"/>
                    </a:lnTo>
                    <a:lnTo>
                      <a:pt x="114" y="53"/>
                    </a:lnTo>
                    <a:lnTo>
                      <a:pt x="114" y="53"/>
                    </a:lnTo>
                    <a:lnTo>
                      <a:pt x="106" y="49"/>
                    </a:lnTo>
                    <a:lnTo>
                      <a:pt x="99" y="47"/>
                    </a:lnTo>
                    <a:lnTo>
                      <a:pt x="99" y="47"/>
                    </a:lnTo>
                    <a:lnTo>
                      <a:pt x="92" y="45"/>
                    </a:lnTo>
                    <a:lnTo>
                      <a:pt x="91" y="45"/>
                    </a:lnTo>
                    <a:lnTo>
                      <a:pt x="91" y="45"/>
                    </a:lnTo>
                    <a:lnTo>
                      <a:pt x="84" y="45"/>
                    </a:lnTo>
                    <a:lnTo>
                      <a:pt x="84" y="45"/>
                    </a:lnTo>
                    <a:lnTo>
                      <a:pt x="75" y="44"/>
                    </a:lnTo>
                    <a:lnTo>
                      <a:pt x="75" y="44"/>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7" name="Freeform 801">
                <a:extLst>
                  <a:ext uri="{FF2B5EF4-FFF2-40B4-BE49-F238E27FC236}">
                    <a16:creationId xmlns:a16="http://schemas.microsoft.com/office/drawing/2014/main" id="{E7C27AA2-98C1-48C0-928D-F3F15E2DC4E9}"/>
                  </a:ext>
                </a:extLst>
              </p:cNvPr>
              <p:cNvSpPr>
                <a:spLocks noEditPoints="1"/>
              </p:cNvSpPr>
              <p:nvPr/>
            </p:nvSpPr>
            <p:spPr bwMode="auto">
              <a:xfrm>
                <a:off x="6596063" y="4584700"/>
                <a:ext cx="85725" cy="77788"/>
              </a:xfrm>
              <a:custGeom>
                <a:avLst/>
                <a:gdLst/>
                <a:ahLst/>
                <a:cxnLst>
                  <a:cxn ang="0">
                    <a:pos x="84" y="148"/>
                  </a:cxn>
                  <a:cxn ang="0">
                    <a:pos x="64" y="146"/>
                  </a:cxn>
                  <a:cxn ang="0">
                    <a:pos x="48" y="140"/>
                  </a:cxn>
                  <a:cxn ang="0">
                    <a:pos x="23" y="123"/>
                  </a:cxn>
                  <a:cxn ang="0">
                    <a:pos x="13" y="113"/>
                  </a:cxn>
                  <a:cxn ang="0">
                    <a:pos x="6" y="102"/>
                  </a:cxn>
                  <a:cxn ang="0">
                    <a:pos x="2" y="89"/>
                  </a:cxn>
                  <a:cxn ang="0">
                    <a:pos x="0" y="76"/>
                  </a:cxn>
                  <a:cxn ang="0">
                    <a:pos x="1" y="61"/>
                  </a:cxn>
                  <a:cxn ang="0">
                    <a:pos x="2" y="54"/>
                  </a:cxn>
                  <a:cxn ang="0">
                    <a:pos x="7" y="39"/>
                  </a:cxn>
                  <a:cxn ang="0">
                    <a:pos x="14" y="24"/>
                  </a:cxn>
                  <a:cxn ang="0">
                    <a:pos x="24" y="14"/>
                  </a:cxn>
                  <a:cxn ang="0">
                    <a:pos x="29" y="11"/>
                  </a:cxn>
                  <a:cxn ang="0">
                    <a:pos x="55" y="2"/>
                  </a:cxn>
                  <a:cxn ang="0">
                    <a:pos x="80" y="0"/>
                  </a:cxn>
                  <a:cxn ang="0">
                    <a:pos x="92" y="0"/>
                  </a:cxn>
                  <a:cxn ang="0">
                    <a:pos x="97" y="1"/>
                  </a:cxn>
                  <a:cxn ang="0">
                    <a:pos x="104" y="4"/>
                  </a:cxn>
                  <a:cxn ang="0">
                    <a:pos x="106" y="4"/>
                  </a:cxn>
                  <a:cxn ang="0">
                    <a:pos x="111" y="4"/>
                  </a:cxn>
                  <a:cxn ang="0">
                    <a:pos x="124" y="9"/>
                  </a:cxn>
                  <a:cxn ang="0">
                    <a:pos x="143" y="18"/>
                  </a:cxn>
                  <a:cxn ang="0">
                    <a:pos x="153" y="27"/>
                  </a:cxn>
                  <a:cxn ang="0">
                    <a:pos x="156" y="31"/>
                  </a:cxn>
                  <a:cxn ang="0">
                    <a:pos x="160" y="44"/>
                  </a:cxn>
                  <a:cxn ang="0">
                    <a:pos x="162" y="74"/>
                  </a:cxn>
                  <a:cxn ang="0">
                    <a:pos x="161" y="91"/>
                  </a:cxn>
                  <a:cxn ang="0">
                    <a:pos x="157" y="104"/>
                  </a:cxn>
                  <a:cxn ang="0">
                    <a:pos x="151" y="115"/>
                  </a:cxn>
                  <a:cxn ang="0">
                    <a:pos x="132" y="133"/>
                  </a:cxn>
                  <a:cxn ang="0">
                    <a:pos x="109" y="144"/>
                  </a:cxn>
                  <a:cxn ang="0">
                    <a:pos x="84" y="148"/>
                  </a:cxn>
                  <a:cxn ang="0">
                    <a:pos x="74" y="46"/>
                  </a:cxn>
                  <a:cxn ang="0">
                    <a:pos x="67" y="46"/>
                  </a:cxn>
                  <a:cxn ang="0">
                    <a:pos x="59" y="49"/>
                  </a:cxn>
                  <a:cxn ang="0">
                    <a:pos x="50" y="55"/>
                  </a:cxn>
                  <a:cxn ang="0">
                    <a:pos x="45" y="69"/>
                  </a:cxn>
                  <a:cxn ang="0">
                    <a:pos x="45" y="75"/>
                  </a:cxn>
                  <a:cxn ang="0">
                    <a:pos x="49" y="86"/>
                  </a:cxn>
                  <a:cxn ang="0">
                    <a:pos x="59" y="94"/>
                  </a:cxn>
                  <a:cxn ang="0">
                    <a:pos x="70" y="101"/>
                  </a:cxn>
                  <a:cxn ang="0">
                    <a:pos x="77" y="102"/>
                  </a:cxn>
                  <a:cxn ang="0">
                    <a:pos x="85" y="103"/>
                  </a:cxn>
                  <a:cxn ang="0">
                    <a:pos x="98" y="101"/>
                  </a:cxn>
                  <a:cxn ang="0">
                    <a:pos x="107" y="94"/>
                  </a:cxn>
                  <a:cxn ang="0">
                    <a:pos x="115" y="84"/>
                  </a:cxn>
                  <a:cxn ang="0">
                    <a:pos x="117" y="71"/>
                  </a:cxn>
                  <a:cxn ang="0">
                    <a:pos x="116" y="55"/>
                  </a:cxn>
                  <a:cxn ang="0">
                    <a:pos x="113" y="54"/>
                  </a:cxn>
                  <a:cxn ang="0">
                    <a:pos x="98" y="49"/>
                  </a:cxn>
                  <a:cxn ang="0">
                    <a:pos x="92" y="47"/>
                  </a:cxn>
                  <a:cxn ang="0">
                    <a:pos x="91" y="46"/>
                  </a:cxn>
                  <a:cxn ang="0">
                    <a:pos x="84" y="46"/>
                  </a:cxn>
                  <a:cxn ang="0">
                    <a:pos x="74" y="46"/>
                  </a:cxn>
                </a:cxnLst>
                <a:rect l="0" t="0" r="r" b="b"/>
                <a:pathLst>
                  <a:path w="162" h="148">
                    <a:moveTo>
                      <a:pt x="84" y="148"/>
                    </a:moveTo>
                    <a:lnTo>
                      <a:pt x="84" y="148"/>
                    </a:lnTo>
                    <a:lnTo>
                      <a:pt x="74" y="148"/>
                    </a:lnTo>
                    <a:lnTo>
                      <a:pt x="64" y="146"/>
                    </a:lnTo>
                    <a:lnTo>
                      <a:pt x="64" y="146"/>
                    </a:lnTo>
                    <a:lnTo>
                      <a:pt x="48" y="140"/>
                    </a:lnTo>
                    <a:lnTo>
                      <a:pt x="34" y="132"/>
                    </a:lnTo>
                    <a:lnTo>
                      <a:pt x="23" y="123"/>
                    </a:lnTo>
                    <a:lnTo>
                      <a:pt x="17" y="118"/>
                    </a:lnTo>
                    <a:lnTo>
                      <a:pt x="13" y="113"/>
                    </a:lnTo>
                    <a:lnTo>
                      <a:pt x="9" y="107"/>
                    </a:lnTo>
                    <a:lnTo>
                      <a:pt x="6" y="102"/>
                    </a:lnTo>
                    <a:lnTo>
                      <a:pt x="4" y="95"/>
                    </a:lnTo>
                    <a:lnTo>
                      <a:pt x="2" y="89"/>
                    </a:lnTo>
                    <a:lnTo>
                      <a:pt x="1" y="82"/>
                    </a:lnTo>
                    <a:lnTo>
                      <a:pt x="0" y="76"/>
                    </a:lnTo>
                    <a:lnTo>
                      <a:pt x="0" y="69"/>
                    </a:lnTo>
                    <a:lnTo>
                      <a:pt x="1" y="61"/>
                    </a:lnTo>
                    <a:lnTo>
                      <a:pt x="1" y="61"/>
                    </a:lnTo>
                    <a:lnTo>
                      <a:pt x="2" y="54"/>
                    </a:lnTo>
                    <a:lnTo>
                      <a:pt x="4" y="46"/>
                    </a:lnTo>
                    <a:lnTo>
                      <a:pt x="7" y="39"/>
                    </a:lnTo>
                    <a:lnTo>
                      <a:pt x="10" y="31"/>
                    </a:lnTo>
                    <a:lnTo>
                      <a:pt x="14" y="24"/>
                    </a:lnTo>
                    <a:lnTo>
                      <a:pt x="18" y="19"/>
                    </a:lnTo>
                    <a:lnTo>
                      <a:pt x="24" y="14"/>
                    </a:lnTo>
                    <a:lnTo>
                      <a:pt x="29" y="11"/>
                    </a:lnTo>
                    <a:lnTo>
                      <a:pt x="29" y="11"/>
                    </a:lnTo>
                    <a:lnTo>
                      <a:pt x="42" y="5"/>
                    </a:lnTo>
                    <a:lnTo>
                      <a:pt x="55" y="2"/>
                    </a:lnTo>
                    <a:lnTo>
                      <a:pt x="67" y="1"/>
                    </a:lnTo>
                    <a:lnTo>
                      <a:pt x="80" y="0"/>
                    </a:lnTo>
                    <a:lnTo>
                      <a:pt x="80" y="0"/>
                    </a:lnTo>
                    <a:lnTo>
                      <a:pt x="92" y="0"/>
                    </a:lnTo>
                    <a:lnTo>
                      <a:pt x="92" y="0"/>
                    </a:lnTo>
                    <a:lnTo>
                      <a:pt x="97" y="1"/>
                    </a:lnTo>
                    <a:lnTo>
                      <a:pt x="102" y="3"/>
                    </a:lnTo>
                    <a:lnTo>
                      <a:pt x="104" y="4"/>
                    </a:lnTo>
                    <a:lnTo>
                      <a:pt x="104" y="4"/>
                    </a:lnTo>
                    <a:lnTo>
                      <a:pt x="106" y="4"/>
                    </a:lnTo>
                    <a:lnTo>
                      <a:pt x="106" y="4"/>
                    </a:lnTo>
                    <a:lnTo>
                      <a:pt x="111" y="4"/>
                    </a:lnTo>
                    <a:lnTo>
                      <a:pt x="111" y="4"/>
                    </a:lnTo>
                    <a:lnTo>
                      <a:pt x="124" y="9"/>
                    </a:lnTo>
                    <a:lnTo>
                      <a:pt x="137" y="14"/>
                    </a:lnTo>
                    <a:lnTo>
                      <a:pt x="143" y="18"/>
                    </a:lnTo>
                    <a:lnTo>
                      <a:pt x="149" y="22"/>
                    </a:lnTo>
                    <a:lnTo>
                      <a:pt x="153" y="27"/>
                    </a:lnTo>
                    <a:lnTo>
                      <a:pt x="156" y="31"/>
                    </a:lnTo>
                    <a:lnTo>
                      <a:pt x="156" y="31"/>
                    </a:lnTo>
                    <a:lnTo>
                      <a:pt x="159" y="38"/>
                    </a:lnTo>
                    <a:lnTo>
                      <a:pt x="160" y="44"/>
                    </a:lnTo>
                    <a:lnTo>
                      <a:pt x="162" y="58"/>
                    </a:lnTo>
                    <a:lnTo>
                      <a:pt x="162" y="74"/>
                    </a:lnTo>
                    <a:lnTo>
                      <a:pt x="161" y="91"/>
                    </a:lnTo>
                    <a:lnTo>
                      <a:pt x="161" y="91"/>
                    </a:lnTo>
                    <a:lnTo>
                      <a:pt x="159" y="97"/>
                    </a:lnTo>
                    <a:lnTo>
                      <a:pt x="157" y="104"/>
                    </a:lnTo>
                    <a:lnTo>
                      <a:pt x="155" y="110"/>
                    </a:lnTo>
                    <a:lnTo>
                      <a:pt x="151" y="115"/>
                    </a:lnTo>
                    <a:lnTo>
                      <a:pt x="142" y="124"/>
                    </a:lnTo>
                    <a:lnTo>
                      <a:pt x="132" y="133"/>
                    </a:lnTo>
                    <a:lnTo>
                      <a:pt x="121" y="140"/>
                    </a:lnTo>
                    <a:lnTo>
                      <a:pt x="109" y="144"/>
                    </a:lnTo>
                    <a:lnTo>
                      <a:pt x="96" y="147"/>
                    </a:lnTo>
                    <a:lnTo>
                      <a:pt x="84" y="148"/>
                    </a:lnTo>
                    <a:lnTo>
                      <a:pt x="84" y="148"/>
                    </a:lnTo>
                    <a:close/>
                    <a:moveTo>
                      <a:pt x="74" y="46"/>
                    </a:moveTo>
                    <a:lnTo>
                      <a:pt x="74" y="46"/>
                    </a:lnTo>
                    <a:lnTo>
                      <a:pt x="67" y="46"/>
                    </a:lnTo>
                    <a:lnTo>
                      <a:pt x="63" y="47"/>
                    </a:lnTo>
                    <a:lnTo>
                      <a:pt x="59" y="49"/>
                    </a:lnTo>
                    <a:lnTo>
                      <a:pt x="54" y="51"/>
                    </a:lnTo>
                    <a:lnTo>
                      <a:pt x="50" y="55"/>
                    </a:lnTo>
                    <a:lnTo>
                      <a:pt x="47" y="61"/>
                    </a:lnTo>
                    <a:lnTo>
                      <a:pt x="45" y="69"/>
                    </a:lnTo>
                    <a:lnTo>
                      <a:pt x="45" y="69"/>
                    </a:lnTo>
                    <a:lnTo>
                      <a:pt x="45" y="75"/>
                    </a:lnTo>
                    <a:lnTo>
                      <a:pt x="46" y="81"/>
                    </a:lnTo>
                    <a:lnTo>
                      <a:pt x="49" y="86"/>
                    </a:lnTo>
                    <a:lnTo>
                      <a:pt x="54" y="90"/>
                    </a:lnTo>
                    <a:lnTo>
                      <a:pt x="59" y="94"/>
                    </a:lnTo>
                    <a:lnTo>
                      <a:pt x="64" y="97"/>
                    </a:lnTo>
                    <a:lnTo>
                      <a:pt x="70" y="101"/>
                    </a:lnTo>
                    <a:lnTo>
                      <a:pt x="77" y="102"/>
                    </a:lnTo>
                    <a:lnTo>
                      <a:pt x="77" y="102"/>
                    </a:lnTo>
                    <a:lnTo>
                      <a:pt x="85" y="103"/>
                    </a:lnTo>
                    <a:lnTo>
                      <a:pt x="85" y="103"/>
                    </a:lnTo>
                    <a:lnTo>
                      <a:pt x="92" y="102"/>
                    </a:lnTo>
                    <a:lnTo>
                      <a:pt x="98" y="101"/>
                    </a:lnTo>
                    <a:lnTo>
                      <a:pt x="103" y="97"/>
                    </a:lnTo>
                    <a:lnTo>
                      <a:pt x="107" y="94"/>
                    </a:lnTo>
                    <a:lnTo>
                      <a:pt x="111" y="89"/>
                    </a:lnTo>
                    <a:lnTo>
                      <a:pt x="115" y="84"/>
                    </a:lnTo>
                    <a:lnTo>
                      <a:pt x="116" y="78"/>
                    </a:lnTo>
                    <a:lnTo>
                      <a:pt x="117" y="71"/>
                    </a:lnTo>
                    <a:lnTo>
                      <a:pt x="117" y="59"/>
                    </a:lnTo>
                    <a:lnTo>
                      <a:pt x="116" y="55"/>
                    </a:lnTo>
                    <a:lnTo>
                      <a:pt x="113" y="54"/>
                    </a:lnTo>
                    <a:lnTo>
                      <a:pt x="113" y="54"/>
                    </a:lnTo>
                    <a:lnTo>
                      <a:pt x="106" y="51"/>
                    </a:lnTo>
                    <a:lnTo>
                      <a:pt x="98" y="49"/>
                    </a:lnTo>
                    <a:lnTo>
                      <a:pt x="98" y="49"/>
                    </a:lnTo>
                    <a:lnTo>
                      <a:pt x="92" y="47"/>
                    </a:lnTo>
                    <a:lnTo>
                      <a:pt x="91" y="46"/>
                    </a:lnTo>
                    <a:lnTo>
                      <a:pt x="91" y="46"/>
                    </a:lnTo>
                    <a:lnTo>
                      <a:pt x="84" y="46"/>
                    </a:lnTo>
                    <a:lnTo>
                      <a:pt x="84" y="46"/>
                    </a:lnTo>
                    <a:lnTo>
                      <a:pt x="74" y="46"/>
                    </a:lnTo>
                    <a:lnTo>
                      <a:pt x="74" y="46"/>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8" name="Freeform 802">
                <a:extLst>
                  <a:ext uri="{FF2B5EF4-FFF2-40B4-BE49-F238E27FC236}">
                    <a16:creationId xmlns:a16="http://schemas.microsoft.com/office/drawing/2014/main" id="{43380D23-93EC-4E96-88F6-C5D416BA71A7}"/>
                  </a:ext>
                </a:extLst>
              </p:cNvPr>
              <p:cNvSpPr>
                <a:spLocks noEditPoints="1"/>
              </p:cNvSpPr>
              <p:nvPr/>
            </p:nvSpPr>
            <p:spPr bwMode="auto">
              <a:xfrm>
                <a:off x="6692901" y="4584700"/>
                <a:ext cx="85725" cy="77788"/>
              </a:xfrm>
              <a:custGeom>
                <a:avLst/>
                <a:gdLst/>
                <a:ahLst/>
                <a:cxnLst>
                  <a:cxn ang="0">
                    <a:pos x="83" y="148"/>
                  </a:cxn>
                  <a:cxn ang="0">
                    <a:pos x="64" y="146"/>
                  </a:cxn>
                  <a:cxn ang="0">
                    <a:pos x="48" y="140"/>
                  </a:cxn>
                  <a:cxn ang="0">
                    <a:pos x="22" y="123"/>
                  </a:cxn>
                  <a:cxn ang="0">
                    <a:pos x="13" y="113"/>
                  </a:cxn>
                  <a:cxn ang="0">
                    <a:pos x="6" y="102"/>
                  </a:cxn>
                  <a:cxn ang="0">
                    <a:pos x="2" y="89"/>
                  </a:cxn>
                  <a:cxn ang="0">
                    <a:pos x="0" y="76"/>
                  </a:cxn>
                  <a:cxn ang="0">
                    <a:pos x="1" y="61"/>
                  </a:cxn>
                  <a:cxn ang="0">
                    <a:pos x="2" y="54"/>
                  </a:cxn>
                  <a:cxn ang="0">
                    <a:pos x="7" y="39"/>
                  </a:cxn>
                  <a:cxn ang="0">
                    <a:pos x="14" y="24"/>
                  </a:cxn>
                  <a:cxn ang="0">
                    <a:pos x="23" y="14"/>
                  </a:cxn>
                  <a:cxn ang="0">
                    <a:pos x="29" y="11"/>
                  </a:cxn>
                  <a:cxn ang="0">
                    <a:pos x="54" y="2"/>
                  </a:cxn>
                  <a:cxn ang="0">
                    <a:pos x="80" y="0"/>
                  </a:cxn>
                  <a:cxn ang="0">
                    <a:pos x="92" y="0"/>
                  </a:cxn>
                  <a:cxn ang="0">
                    <a:pos x="97" y="1"/>
                  </a:cxn>
                  <a:cxn ang="0">
                    <a:pos x="104" y="4"/>
                  </a:cxn>
                  <a:cxn ang="0">
                    <a:pos x="106" y="4"/>
                  </a:cxn>
                  <a:cxn ang="0">
                    <a:pos x="110" y="4"/>
                  </a:cxn>
                  <a:cxn ang="0">
                    <a:pos x="123" y="9"/>
                  </a:cxn>
                  <a:cxn ang="0">
                    <a:pos x="143" y="18"/>
                  </a:cxn>
                  <a:cxn ang="0">
                    <a:pos x="153" y="27"/>
                  </a:cxn>
                  <a:cxn ang="0">
                    <a:pos x="156" y="31"/>
                  </a:cxn>
                  <a:cxn ang="0">
                    <a:pos x="160" y="44"/>
                  </a:cxn>
                  <a:cxn ang="0">
                    <a:pos x="162" y="74"/>
                  </a:cxn>
                  <a:cxn ang="0">
                    <a:pos x="161" y="91"/>
                  </a:cxn>
                  <a:cxn ang="0">
                    <a:pos x="157" y="104"/>
                  </a:cxn>
                  <a:cxn ang="0">
                    <a:pos x="150" y="115"/>
                  </a:cxn>
                  <a:cxn ang="0">
                    <a:pos x="132" y="133"/>
                  </a:cxn>
                  <a:cxn ang="0">
                    <a:pos x="109" y="144"/>
                  </a:cxn>
                  <a:cxn ang="0">
                    <a:pos x="83" y="148"/>
                  </a:cxn>
                  <a:cxn ang="0">
                    <a:pos x="74" y="46"/>
                  </a:cxn>
                  <a:cxn ang="0">
                    <a:pos x="67" y="46"/>
                  </a:cxn>
                  <a:cxn ang="0">
                    <a:pos x="59" y="49"/>
                  </a:cxn>
                  <a:cxn ang="0">
                    <a:pos x="50" y="55"/>
                  </a:cxn>
                  <a:cxn ang="0">
                    <a:pos x="45" y="69"/>
                  </a:cxn>
                  <a:cxn ang="0">
                    <a:pos x="45" y="75"/>
                  </a:cxn>
                  <a:cxn ang="0">
                    <a:pos x="49" y="86"/>
                  </a:cxn>
                  <a:cxn ang="0">
                    <a:pos x="59" y="94"/>
                  </a:cxn>
                  <a:cxn ang="0">
                    <a:pos x="70" y="101"/>
                  </a:cxn>
                  <a:cxn ang="0">
                    <a:pos x="77" y="102"/>
                  </a:cxn>
                  <a:cxn ang="0">
                    <a:pos x="84" y="103"/>
                  </a:cxn>
                  <a:cxn ang="0">
                    <a:pos x="98" y="101"/>
                  </a:cxn>
                  <a:cxn ang="0">
                    <a:pos x="107" y="94"/>
                  </a:cxn>
                  <a:cxn ang="0">
                    <a:pos x="114" y="84"/>
                  </a:cxn>
                  <a:cxn ang="0">
                    <a:pos x="116" y="71"/>
                  </a:cxn>
                  <a:cxn ang="0">
                    <a:pos x="116" y="58"/>
                  </a:cxn>
                  <a:cxn ang="0">
                    <a:pos x="113" y="54"/>
                  </a:cxn>
                  <a:cxn ang="0">
                    <a:pos x="106" y="51"/>
                  </a:cxn>
                  <a:cxn ang="0">
                    <a:pos x="98" y="49"/>
                  </a:cxn>
                  <a:cxn ang="0">
                    <a:pos x="91" y="46"/>
                  </a:cxn>
                  <a:cxn ang="0">
                    <a:pos x="83" y="46"/>
                  </a:cxn>
                  <a:cxn ang="0">
                    <a:pos x="74" y="46"/>
                  </a:cxn>
                </a:cxnLst>
                <a:rect l="0" t="0" r="r" b="b"/>
                <a:pathLst>
                  <a:path w="162" h="148">
                    <a:moveTo>
                      <a:pt x="83" y="148"/>
                    </a:moveTo>
                    <a:lnTo>
                      <a:pt x="83" y="148"/>
                    </a:lnTo>
                    <a:lnTo>
                      <a:pt x="73" y="148"/>
                    </a:lnTo>
                    <a:lnTo>
                      <a:pt x="64" y="146"/>
                    </a:lnTo>
                    <a:lnTo>
                      <a:pt x="64" y="146"/>
                    </a:lnTo>
                    <a:lnTo>
                      <a:pt x="48" y="140"/>
                    </a:lnTo>
                    <a:lnTo>
                      <a:pt x="34" y="132"/>
                    </a:lnTo>
                    <a:lnTo>
                      <a:pt x="22" y="123"/>
                    </a:lnTo>
                    <a:lnTo>
                      <a:pt x="17" y="118"/>
                    </a:lnTo>
                    <a:lnTo>
                      <a:pt x="13" y="113"/>
                    </a:lnTo>
                    <a:lnTo>
                      <a:pt x="9" y="107"/>
                    </a:lnTo>
                    <a:lnTo>
                      <a:pt x="6" y="102"/>
                    </a:lnTo>
                    <a:lnTo>
                      <a:pt x="4" y="95"/>
                    </a:lnTo>
                    <a:lnTo>
                      <a:pt x="2" y="89"/>
                    </a:lnTo>
                    <a:lnTo>
                      <a:pt x="1" y="82"/>
                    </a:lnTo>
                    <a:lnTo>
                      <a:pt x="0" y="76"/>
                    </a:lnTo>
                    <a:lnTo>
                      <a:pt x="0" y="69"/>
                    </a:lnTo>
                    <a:lnTo>
                      <a:pt x="1" y="61"/>
                    </a:lnTo>
                    <a:lnTo>
                      <a:pt x="1" y="61"/>
                    </a:lnTo>
                    <a:lnTo>
                      <a:pt x="2" y="54"/>
                    </a:lnTo>
                    <a:lnTo>
                      <a:pt x="4" y="46"/>
                    </a:lnTo>
                    <a:lnTo>
                      <a:pt x="7" y="39"/>
                    </a:lnTo>
                    <a:lnTo>
                      <a:pt x="10" y="31"/>
                    </a:lnTo>
                    <a:lnTo>
                      <a:pt x="14" y="24"/>
                    </a:lnTo>
                    <a:lnTo>
                      <a:pt x="18" y="19"/>
                    </a:lnTo>
                    <a:lnTo>
                      <a:pt x="23" y="14"/>
                    </a:lnTo>
                    <a:lnTo>
                      <a:pt x="29" y="11"/>
                    </a:lnTo>
                    <a:lnTo>
                      <a:pt x="29" y="11"/>
                    </a:lnTo>
                    <a:lnTo>
                      <a:pt x="42" y="5"/>
                    </a:lnTo>
                    <a:lnTo>
                      <a:pt x="54" y="2"/>
                    </a:lnTo>
                    <a:lnTo>
                      <a:pt x="67" y="1"/>
                    </a:lnTo>
                    <a:lnTo>
                      <a:pt x="80" y="0"/>
                    </a:lnTo>
                    <a:lnTo>
                      <a:pt x="80" y="0"/>
                    </a:lnTo>
                    <a:lnTo>
                      <a:pt x="92" y="0"/>
                    </a:lnTo>
                    <a:lnTo>
                      <a:pt x="92" y="0"/>
                    </a:lnTo>
                    <a:lnTo>
                      <a:pt x="97" y="1"/>
                    </a:lnTo>
                    <a:lnTo>
                      <a:pt x="102" y="3"/>
                    </a:lnTo>
                    <a:lnTo>
                      <a:pt x="104" y="4"/>
                    </a:lnTo>
                    <a:lnTo>
                      <a:pt x="104" y="4"/>
                    </a:lnTo>
                    <a:lnTo>
                      <a:pt x="106" y="4"/>
                    </a:lnTo>
                    <a:lnTo>
                      <a:pt x="106" y="4"/>
                    </a:lnTo>
                    <a:lnTo>
                      <a:pt x="110" y="4"/>
                    </a:lnTo>
                    <a:lnTo>
                      <a:pt x="110" y="4"/>
                    </a:lnTo>
                    <a:lnTo>
                      <a:pt x="123" y="9"/>
                    </a:lnTo>
                    <a:lnTo>
                      <a:pt x="136" y="14"/>
                    </a:lnTo>
                    <a:lnTo>
                      <a:pt x="143" y="18"/>
                    </a:lnTo>
                    <a:lnTo>
                      <a:pt x="148" y="22"/>
                    </a:lnTo>
                    <a:lnTo>
                      <a:pt x="153" y="27"/>
                    </a:lnTo>
                    <a:lnTo>
                      <a:pt x="156" y="31"/>
                    </a:lnTo>
                    <a:lnTo>
                      <a:pt x="156" y="31"/>
                    </a:lnTo>
                    <a:lnTo>
                      <a:pt x="159" y="38"/>
                    </a:lnTo>
                    <a:lnTo>
                      <a:pt x="160" y="44"/>
                    </a:lnTo>
                    <a:lnTo>
                      <a:pt x="162" y="57"/>
                    </a:lnTo>
                    <a:lnTo>
                      <a:pt x="162" y="74"/>
                    </a:lnTo>
                    <a:lnTo>
                      <a:pt x="161" y="91"/>
                    </a:lnTo>
                    <a:lnTo>
                      <a:pt x="161" y="91"/>
                    </a:lnTo>
                    <a:lnTo>
                      <a:pt x="159" y="97"/>
                    </a:lnTo>
                    <a:lnTo>
                      <a:pt x="157" y="104"/>
                    </a:lnTo>
                    <a:lnTo>
                      <a:pt x="155" y="110"/>
                    </a:lnTo>
                    <a:lnTo>
                      <a:pt x="150" y="115"/>
                    </a:lnTo>
                    <a:lnTo>
                      <a:pt x="142" y="124"/>
                    </a:lnTo>
                    <a:lnTo>
                      <a:pt x="132" y="133"/>
                    </a:lnTo>
                    <a:lnTo>
                      <a:pt x="121" y="140"/>
                    </a:lnTo>
                    <a:lnTo>
                      <a:pt x="109" y="144"/>
                    </a:lnTo>
                    <a:lnTo>
                      <a:pt x="96" y="147"/>
                    </a:lnTo>
                    <a:lnTo>
                      <a:pt x="83" y="148"/>
                    </a:lnTo>
                    <a:lnTo>
                      <a:pt x="83" y="148"/>
                    </a:lnTo>
                    <a:close/>
                    <a:moveTo>
                      <a:pt x="74" y="46"/>
                    </a:moveTo>
                    <a:lnTo>
                      <a:pt x="74" y="46"/>
                    </a:lnTo>
                    <a:lnTo>
                      <a:pt x="67" y="46"/>
                    </a:lnTo>
                    <a:lnTo>
                      <a:pt x="63" y="47"/>
                    </a:lnTo>
                    <a:lnTo>
                      <a:pt x="59" y="49"/>
                    </a:lnTo>
                    <a:lnTo>
                      <a:pt x="53" y="51"/>
                    </a:lnTo>
                    <a:lnTo>
                      <a:pt x="50" y="55"/>
                    </a:lnTo>
                    <a:lnTo>
                      <a:pt x="47" y="61"/>
                    </a:lnTo>
                    <a:lnTo>
                      <a:pt x="45" y="69"/>
                    </a:lnTo>
                    <a:lnTo>
                      <a:pt x="45" y="69"/>
                    </a:lnTo>
                    <a:lnTo>
                      <a:pt x="45" y="75"/>
                    </a:lnTo>
                    <a:lnTo>
                      <a:pt x="46" y="81"/>
                    </a:lnTo>
                    <a:lnTo>
                      <a:pt x="49" y="86"/>
                    </a:lnTo>
                    <a:lnTo>
                      <a:pt x="53" y="90"/>
                    </a:lnTo>
                    <a:lnTo>
                      <a:pt x="59" y="94"/>
                    </a:lnTo>
                    <a:lnTo>
                      <a:pt x="64" y="97"/>
                    </a:lnTo>
                    <a:lnTo>
                      <a:pt x="70" y="101"/>
                    </a:lnTo>
                    <a:lnTo>
                      <a:pt x="77" y="102"/>
                    </a:lnTo>
                    <a:lnTo>
                      <a:pt x="77" y="102"/>
                    </a:lnTo>
                    <a:lnTo>
                      <a:pt x="84" y="103"/>
                    </a:lnTo>
                    <a:lnTo>
                      <a:pt x="84" y="103"/>
                    </a:lnTo>
                    <a:lnTo>
                      <a:pt x="92" y="102"/>
                    </a:lnTo>
                    <a:lnTo>
                      <a:pt x="98" y="101"/>
                    </a:lnTo>
                    <a:lnTo>
                      <a:pt x="103" y="97"/>
                    </a:lnTo>
                    <a:lnTo>
                      <a:pt x="107" y="94"/>
                    </a:lnTo>
                    <a:lnTo>
                      <a:pt x="111" y="89"/>
                    </a:lnTo>
                    <a:lnTo>
                      <a:pt x="114" y="84"/>
                    </a:lnTo>
                    <a:lnTo>
                      <a:pt x="115" y="78"/>
                    </a:lnTo>
                    <a:lnTo>
                      <a:pt x="116" y="71"/>
                    </a:lnTo>
                    <a:lnTo>
                      <a:pt x="116" y="59"/>
                    </a:lnTo>
                    <a:lnTo>
                      <a:pt x="116" y="58"/>
                    </a:lnTo>
                    <a:lnTo>
                      <a:pt x="115" y="55"/>
                    </a:lnTo>
                    <a:lnTo>
                      <a:pt x="113" y="54"/>
                    </a:lnTo>
                    <a:lnTo>
                      <a:pt x="113" y="54"/>
                    </a:lnTo>
                    <a:lnTo>
                      <a:pt x="106" y="51"/>
                    </a:lnTo>
                    <a:lnTo>
                      <a:pt x="98" y="49"/>
                    </a:lnTo>
                    <a:lnTo>
                      <a:pt x="98" y="49"/>
                    </a:lnTo>
                    <a:lnTo>
                      <a:pt x="92" y="47"/>
                    </a:lnTo>
                    <a:lnTo>
                      <a:pt x="91" y="46"/>
                    </a:lnTo>
                    <a:lnTo>
                      <a:pt x="91" y="46"/>
                    </a:lnTo>
                    <a:lnTo>
                      <a:pt x="83" y="46"/>
                    </a:lnTo>
                    <a:lnTo>
                      <a:pt x="83" y="46"/>
                    </a:lnTo>
                    <a:lnTo>
                      <a:pt x="74" y="46"/>
                    </a:lnTo>
                    <a:lnTo>
                      <a:pt x="74" y="46"/>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9" name="Freeform 803">
                <a:extLst>
                  <a:ext uri="{FF2B5EF4-FFF2-40B4-BE49-F238E27FC236}">
                    <a16:creationId xmlns:a16="http://schemas.microsoft.com/office/drawing/2014/main" id="{589FB3B7-39AC-408C-95D4-C184AFAADDCD}"/>
                  </a:ext>
                </a:extLst>
              </p:cNvPr>
              <p:cNvSpPr>
                <a:spLocks noEditPoints="1"/>
              </p:cNvSpPr>
              <p:nvPr/>
            </p:nvSpPr>
            <p:spPr bwMode="auto">
              <a:xfrm>
                <a:off x="6788151" y="4584700"/>
                <a:ext cx="85725" cy="77788"/>
              </a:xfrm>
              <a:custGeom>
                <a:avLst/>
                <a:gdLst/>
                <a:ahLst/>
                <a:cxnLst>
                  <a:cxn ang="0">
                    <a:pos x="84" y="148"/>
                  </a:cxn>
                  <a:cxn ang="0">
                    <a:pos x="64" y="146"/>
                  </a:cxn>
                  <a:cxn ang="0">
                    <a:pos x="49" y="140"/>
                  </a:cxn>
                  <a:cxn ang="0">
                    <a:pos x="23" y="123"/>
                  </a:cxn>
                  <a:cxn ang="0">
                    <a:pos x="14" y="113"/>
                  </a:cxn>
                  <a:cxn ang="0">
                    <a:pos x="7" y="102"/>
                  </a:cxn>
                  <a:cxn ang="0">
                    <a:pos x="3" y="89"/>
                  </a:cxn>
                  <a:cxn ang="0">
                    <a:pos x="0" y="76"/>
                  </a:cxn>
                  <a:cxn ang="0">
                    <a:pos x="1" y="61"/>
                  </a:cxn>
                  <a:cxn ang="0">
                    <a:pos x="3" y="54"/>
                  </a:cxn>
                  <a:cxn ang="0">
                    <a:pos x="8" y="39"/>
                  </a:cxn>
                  <a:cxn ang="0">
                    <a:pos x="15" y="24"/>
                  </a:cxn>
                  <a:cxn ang="0">
                    <a:pos x="24" y="14"/>
                  </a:cxn>
                  <a:cxn ang="0">
                    <a:pos x="29" y="11"/>
                  </a:cxn>
                  <a:cxn ang="0">
                    <a:pos x="55" y="2"/>
                  </a:cxn>
                  <a:cxn ang="0">
                    <a:pos x="81" y="0"/>
                  </a:cxn>
                  <a:cxn ang="0">
                    <a:pos x="92" y="0"/>
                  </a:cxn>
                  <a:cxn ang="0">
                    <a:pos x="98" y="1"/>
                  </a:cxn>
                  <a:cxn ang="0">
                    <a:pos x="105" y="4"/>
                  </a:cxn>
                  <a:cxn ang="0">
                    <a:pos x="107" y="4"/>
                  </a:cxn>
                  <a:cxn ang="0">
                    <a:pos x="111" y="4"/>
                  </a:cxn>
                  <a:cxn ang="0">
                    <a:pos x="123" y="9"/>
                  </a:cxn>
                  <a:cxn ang="0">
                    <a:pos x="144" y="18"/>
                  </a:cxn>
                  <a:cxn ang="0">
                    <a:pos x="153" y="27"/>
                  </a:cxn>
                  <a:cxn ang="0">
                    <a:pos x="156" y="31"/>
                  </a:cxn>
                  <a:cxn ang="0">
                    <a:pos x="161" y="44"/>
                  </a:cxn>
                  <a:cxn ang="0">
                    <a:pos x="163" y="74"/>
                  </a:cxn>
                  <a:cxn ang="0">
                    <a:pos x="161" y="91"/>
                  </a:cxn>
                  <a:cxn ang="0">
                    <a:pos x="157" y="104"/>
                  </a:cxn>
                  <a:cxn ang="0">
                    <a:pos x="151" y="115"/>
                  </a:cxn>
                  <a:cxn ang="0">
                    <a:pos x="133" y="133"/>
                  </a:cxn>
                  <a:cxn ang="0">
                    <a:pos x="109" y="144"/>
                  </a:cxn>
                  <a:cxn ang="0">
                    <a:pos x="84" y="148"/>
                  </a:cxn>
                  <a:cxn ang="0">
                    <a:pos x="75" y="46"/>
                  </a:cxn>
                  <a:cxn ang="0">
                    <a:pos x="68" y="46"/>
                  </a:cxn>
                  <a:cxn ang="0">
                    <a:pos x="58" y="49"/>
                  </a:cxn>
                  <a:cxn ang="0">
                    <a:pos x="51" y="55"/>
                  </a:cxn>
                  <a:cxn ang="0">
                    <a:pos x="46" y="69"/>
                  </a:cxn>
                  <a:cxn ang="0">
                    <a:pos x="46" y="75"/>
                  </a:cxn>
                  <a:cxn ang="0">
                    <a:pos x="50" y="86"/>
                  </a:cxn>
                  <a:cxn ang="0">
                    <a:pos x="59" y="94"/>
                  </a:cxn>
                  <a:cxn ang="0">
                    <a:pos x="71" y="101"/>
                  </a:cxn>
                  <a:cxn ang="0">
                    <a:pos x="77" y="102"/>
                  </a:cxn>
                  <a:cxn ang="0">
                    <a:pos x="85" y="103"/>
                  </a:cxn>
                  <a:cxn ang="0">
                    <a:pos x="99" y="101"/>
                  </a:cxn>
                  <a:cxn ang="0">
                    <a:pos x="108" y="94"/>
                  </a:cxn>
                  <a:cxn ang="0">
                    <a:pos x="114" y="84"/>
                  </a:cxn>
                  <a:cxn ang="0">
                    <a:pos x="117" y="71"/>
                  </a:cxn>
                  <a:cxn ang="0">
                    <a:pos x="116" y="55"/>
                  </a:cxn>
                  <a:cxn ang="0">
                    <a:pos x="114" y="54"/>
                  </a:cxn>
                  <a:cxn ang="0">
                    <a:pos x="99" y="49"/>
                  </a:cxn>
                  <a:cxn ang="0">
                    <a:pos x="92" y="47"/>
                  </a:cxn>
                  <a:cxn ang="0">
                    <a:pos x="91" y="46"/>
                  </a:cxn>
                  <a:cxn ang="0">
                    <a:pos x="84" y="46"/>
                  </a:cxn>
                  <a:cxn ang="0">
                    <a:pos x="75" y="46"/>
                  </a:cxn>
                </a:cxnLst>
                <a:rect l="0" t="0" r="r" b="b"/>
                <a:pathLst>
                  <a:path w="163" h="148">
                    <a:moveTo>
                      <a:pt x="84" y="148"/>
                    </a:moveTo>
                    <a:lnTo>
                      <a:pt x="84" y="148"/>
                    </a:lnTo>
                    <a:lnTo>
                      <a:pt x="74" y="148"/>
                    </a:lnTo>
                    <a:lnTo>
                      <a:pt x="64" y="146"/>
                    </a:lnTo>
                    <a:lnTo>
                      <a:pt x="64" y="146"/>
                    </a:lnTo>
                    <a:lnTo>
                      <a:pt x="49" y="140"/>
                    </a:lnTo>
                    <a:lnTo>
                      <a:pt x="35" y="132"/>
                    </a:lnTo>
                    <a:lnTo>
                      <a:pt x="23" y="123"/>
                    </a:lnTo>
                    <a:lnTo>
                      <a:pt x="18" y="118"/>
                    </a:lnTo>
                    <a:lnTo>
                      <a:pt x="14" y="113"/>
                    </a:lnTo>
                    <a:lnTo>
                      <a:pt x="10" y="107"/>
                    </a:lnTo>
                    <a:lnTo>
                      <a:pt x="7" y="102"/>
                    </a:lnTo>
                    <a:lnTo>
                      <a:pt x="5" y="95"/>
                    </a:lnTo>
                    <a:lnTo>
                      <a:pt x="3" y="89"/>
                    </a:lnTo>
                    <a:lnTo>
                      <a:pt x="1" y="82"/>
                    </a:lnTo>
                    <a:lnTo>
                      <a:pt x="0" y="76"/>
                    </a:lnTo>
                    <a:lnTo>
                      <a:pt x="0" y="69"/>
                    </a:lnTo>
                    <a:lnTo>
                      <a:pt x="1" y="61"/>
                    </a:lnTo>
                    <a:lnTo>
                      <a:pt x="1" y="61"/>
                    </a:lnTo>
                    <a:lnTo>
                      <a:pt x="3" y="54"/>
                    </a:lnTo>
                    <a:lnTo>
                      <a:pt x="5" y="46"/>
                    </a:lnTo>
                    <a:lnTo>
                      <a:pt x="8" y="39"/>
                    </a:lnTo>
                    <a:lnTo>
                      <a:pt x="11" y="31"/>
                    </a:lnTo>
                    <a:lnTo>
                      <a:pt x="15" y="24"/>
                    </a:lnTo>
                    <a:lnTo>
                      <a:pt x="19" y="19"/>
                    </a:lnTo>
                    <a:lnTo>
                      <a:pt x="24" y="14"/>
                    </a:lnTo>
                    <a:lnTo>
                      <a:pt x="29" y="11"/>
                    </a:lnTo>
                    <a:lnTo>
                      <a:pt x="29" y="11"/>
                    </a:lnTo>
                    <a:lnTo>
                      <a:pt x="43" y="5"/>
                    </a:lnTo>
                    <a:lnTo>
                      <a:pt x="55" y="2"/>
                    </a:lnTo>
                    <a:lnTo>
                      <a:pt x="68" y="1"/>
                    </a:lnTo>
                    <a:lnTo>
                      <a:pt x="81" y="0"/>
                    </a:lnTo>
                    <a:lnTo>
                      <a:pt x="81" y="0"/>
                    </a:lnTo>
                    <a:lnTo>
                      <a:pt x="92" y="0"/>
                    </a:lnTo>
                    <a:lnTo>
                      <a:pt x="92" y="0"/>
                    </a:lnTo>
                    <a:lnTo>
                      <a:pt x="98" y="1"/>
                    </a:lnTo>
                    <a:lnTo>
                      <a:pt x="103" y="3"/>
                    </a:lnTo>
                    <a:lnTo>
                      <a:pt x="105" y="4"/>
                    </a:lnTo>
                    <a:lnTo>
                      <a:pt x="105" y="4"/>
                    </a:lnTo>
                    <a:lnTo>
                      <a:pt x="107" y="4"/>
                    </a:lnTo>
                    <a:lnTo>
                      <a:pt x="107" y="4"/>
                    </a:lnTo>
                    <a:lnTo>
                      <a:pt x="111" y="4"/>
                    </a:lnTo>
                    <a:lnTo>
                      <a:pt x="111" y="4"/>
                    </a:lnTo>
                    <a:lnTo>
                      <a:pt x="123" y="9"/>
                    </a:lnTo>
                    <a:lnTo>
                      <a:pt x="137" y="14"/>
                    </a:lnTo>
                    <a:lnTo>
                      <a:pt x="144" y="18"/>
                    </a:lnTo>
                    <a:lnTo>
                      <a:pt x="149" y="22"/>
                    </a:lnTo>
                    <a:lnTo>
                      <a:pt x="153" y="27"/>
                    </a:lnTo>
                    <a:lnTo>
                      <a:pt x="156" y="31"/>
                    </a:lnTo>
                    <a:lnTo>
                      <a:pt x="156" y="31"/>
                    </a:lnTo>
                    <a:lnTo>
                      <a:pt x="158" y="38"/>
                    </a:lnTo>
                    <a:lnTo>
                      <a:pt x="161" y="44"/>
                    </a:lnTo>
                    <a:lnTo>
                      <a:pt x="163" y="58"/>
                    </a:lnTo>
                    <a:lnTo>
                      <a:pt x="163" y="74"/>
                    </a:lnTo>
                    <a:lnTo>
                      <a:pt x="161" y="91"/>
                    </a:lnTo>
                    <a:lnTo>
                      <a:pt x="161" y="91"/>
                    </a:lnTo>
                    <a:lnTo>
                      <a:pt x="160" y="97"/>
                    </a:lnTo>
                    <a:lnTo>
                      <a:pt x="157" y="104"/>
                    </a:lnTo>
                    <a:lnTo>
                      <a:pt x="154" y="110"/>
                    </a:lnTo>
                    <a:lnTo>
                      <a:pt x="151" y="115"/>
                    </a:lnTo>
                    <a:lnTo>
                      <a:pt x="143" y="124"/>
                    </a:lnTo>
                    <a:lnTo>
                      <a:pt x="133" y="133"/>
                    </a:lnTo>
                    <a:lnTo>
                      <a:pt x="121" y="140"/>
                    </a:lnTo>
                    <a:lnTo>
                      <a:pt x="109" y="144"/>
                    </a:lnTo>
                    <a:lnTo>
                      <a:pt x="97" y="147"/>
                    </a:lnTo>
                    <a:lnTo>
                      <a:pt x="84" y="148"/>
                    </a:lnTo>
                    <a:lnTo>
                      <a:pt x="84" y="148"/>
                    </a:lnTo>
                    <a:close/>
                    <a:moveTo>
                      <a:pt x="75" y="46"/>
                    </a:moveTo>
                    <a:lnTo>
                      <a:pt x="75" y="46"/>
                    </a:lnTo>
                    <a:lnTo>
                      <a:pt x="68" y="46"/>
                    </a:lnTo>
                    <a:lnTo>
                      <a:pt x="63" y="47"/>
                    </a:lnTo>
                    <a:lnTo>
                      <a:pt x="58" y="49"/>
                    </a:lnTo>
                    <a:lnTo>
                      <a:pt x="54" y="51"/>
                    </a:lnTo>
                    <a:lnTo>
                      <a:pt x="51" y="55"/>
                    </a:lnTo>
                    <a:lnTo>
                      <a:pt x="48" y="61"/>
                    </a:lnTo>
                    <a:lnTo>
                      <a:pt x="46" y="69"/>
                    </a:lnTo>
                    <a:lnTo>
                      <a:pt x="46" y="69"/>
                    </a:lnTo>
                    <a:lnTo>
                      <a:pt x="46" y="75"/>
                    </a:lnTo>
                    <a:lnTo>
                      <a:pt x="47" y="81"/>
                    </a:lnTo>
                    <a:lnTo>
                      <a:pt x="50" y="86"/>
                    </a:lnTo>
                    <a:lnTo>
                      <a:pt x="54" y="90"/>
                    </a:lnTo>
                    <a:lnTo>
                      <a:pt x="59" y="94"/>
                    </a:lnTo>
                    <a:lnTo>
                      <a:pt x="64" y="97"/>
                    </a:lnTo>
                    <a:lnTo>
                      <a:pt x="71" y="101"/>
                    </a:lnTo>
                    <a:lnTo>
                      <a:pt x="77" y="102"/>
                    </a:lnTo>
                    <a:lnTo>
                      <a:pt x="77" y="102"/>
                    </a:lnTo>
                    <a:lnTo>
                      <a:pt x="85" y="103"/>
                    </a:lnTo>
                    <a:lnTo>
                      <a:pt x="85" y="103"/>
                    </a:lnTo>
                    <a:lnTo>
                      <a:pt x="92" y="102"/>
                    </a:lnTo>
                    <a:lnTo>
                      <a:pt x="99" y="101"/>
                    </a:lnTo>
                    <a:lnTo>
                      <a:pt x="104" y="97"/>
                    </a:lnTo>
                    <a:lnTo>
                      <a:pt x="108" y="94"/>
                    </a:lnTo>
                    <a:lnTo>
                      <a:pt x="112" y="89"/>
                    </a:lnTo>
                    <a:lnTo>
                      <a:pt x="114" y="84"/>
                    </a:lnTo>
                    <a:lnTo>
                      <a:pt x="116" y="78"/>
                    </a:lnTo>
                    <a:lnTo>
                      <a:pt x="117" y="71"/>
                    </a:lnTo>
                    <a:lnTo>
                      <a:pt x="117" y="59"/>
                    </a:lnTo>
                    <a:lnTo>
                      <a:pt x="116" y="55"/>
                    </a:lnTo>
                    <a:lnTo>
                      <a:pt x="114" y="54"/>
                    </a:lnTo>
                    <a:lnTo>
                      <a:pt x="114" y="54"/>
                    </a:lnTo>
                    <a:lnTo>
                      <a:pt x="106" y="51"/>
                    </a:lnTo>
                    <a:lnTo>
                      <a:pt x="99" y="49"/>
                    </a:lnTo>
                    <a:lnTo>
                      <a:pt x="99" y="49"/>
                    </a:lnTo>
                    <a:lnTo>
                      <a:pt x="92" y="47"/>
                    </a:lnTo>
                    <a:lnTo>
                      <a:pt x="91" y="46"/>
                    </a:lnTo>
                    <a:lnTo>
                      <a:pt x="91" y="46"/>
                    </a:lnTo>
                    <a:lnTo>
                      <a:pt x="84" y="46"/>
                    </a:lnTo>
                    <a:lnTo>
                      <a:pt x="84" y="46"/>
                    </a:lnTo>
                    <a:lnTo>
                      <a:pt x="75" y="46"/>
                    </a:lnTo>
                    <a:lnTo>
                      <a:pt x="75" y="46"/>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436" name="文本框 435">
              <a:extLst>
                <a:ext uri="{FF2B5EF4-FFF2-40B4-BE49-F238E27FC236}">
                  <a16:creationId xmlns:a16="http://schemas.microsoft.com/office/drawing/2014/main" id="{02308939-A8B6-4680-8073-0B47602F5A0D}"/>
                </a:ext>
              </a:extLst>
            </p:cNvPr>
            <p:cNvSpPr txBox="1"/>
            <p:nvPr/>
          </p:nvSpPr>
          <p:spPr>
            <a:xfrm>
              <a:off x="2187659" y="4573078"/>
              <a:ext cx="1424489" cy="477903"/>
            </a:xfrm>
            <a:prstGeom prst="rect">
              <a:avLst/>
            </a:prstGeom>
            <a:noFill/>
          </p:spPr>
          <p:txBody>
            <a:bodyPr wrap="square" rtlCol="0">
              <a:spAutoFit/>
            </a:bodyPr>
            <a:lstStyle>
              <a:defPPr>
                <a:defRPr lang="zh-CN"/>
              </a:defPPr>
              <a:lvl1pPr lvl="0">
                <a:defRPr sz="1600" b="1">
                  <a:solidFill>
                    <a:prstClr val="white"/>
                  </a:solidFill>
                  <a:latin typeface="方正静蕾简体" panose="02000000000000000000" pitchFamily="2" charset="-122"/>
                  <a:ea typeface="方正静蕾简体" panose="02000000000000000000" pitchFamily="2" charset="-122"/>
                </a:defRPr>
              </a:lvl1pPr>
            </a:lstStyle>
            <a:p>
              <a:r>
                <a:rPr lang="zh-CN" altLang="en-US" dirty="0"/>
                <a:t>强制培训</a:t>
              </a:r>
              <a:endParaRPr lang="en-US" altLang="zh-CN" dirty="0"/>
            </a:p>
          </p:txBody>
        </p:sp>
        <p:sp>
          <p:nvSpPr>
            <p:cNvPr id="437" name="文本框 436">
              <a:extLst>
                <a:ext uri="{FF2B5EF4-FFF2-40B4-BE49-F238E27FC236}">
                  <a16:creationId xmlns:a16="http://schemas.microsoft.com/office/drawing/2014/main" id="{E66D5B9E-CD25-4ABD-82DA-99622B93A267}"/>
                </a:ext>
              </a:extLst>
            </p:cNvPr>
            <p:cNvSpPr txBox="1"/>
            <p:nvPr/>
          </p:nvSpPr>
          <p:spPr>
            <a:xfrm>
              <a:off x="1427271" y="5687758"/>
              <a:ext cx="2503984" cy="477903"/>
            </a:xfrm>
            <a:prstGeom prst="rect">
              <a:avLst/>
            </a:prstGeom>
            <a:noFill/>
          </p:spPr>
          <p:txBody>
            <a:bodyPr wrap="square" rtlCol="0">
              <a:spAutoFit/>
            </a:bodyPr>
            <a:lstStyle>
              <a:defPPr>
                <a:defRPr lang="zh-CN"/>
              </a:defPPr>
              <a:lvl1pPr lvl="0">
                <a:defRPr sz="1600" b="1">
                  <a:solidFill>
                    <a:prstClr val="white"/>
                  </a:solidFill>
                  <a:latin typeface="方正静蕾简体" panose="02000000000000000000" pitchFamily="2" charset="-122"/>
                  <a:ea typeface="方正静蕾简体" panose="02000000000000000000" pitchFamily="2" charset="-122"/>
                </a:defRPr>
              </a:lvl1pPr>
            </a:lstStyle>
            <a:p>
              <a:r>
                <a:rPr lang="zh-CN" altLang="en-US" dirty="0"/>
                <a:t>暂停基金从业资格</a:t>
              </a:r>
              <a:endParaRPr lang="en-US" altLang="zh-CN" dirty="0"/>
            </a:p>
          </p:txBody>
        </p:sp>
        <p:sp>
          <p:nvSpPr>
            <p:cNvPr id="438" name="文本框 437">
              <a:extLst>
                <a:ext uri="{FF2B5EF4-FFF2-40B4-BE49-F238E27FC236}">
                  <a16:creationId xmlns:a16="http://schemas.microsoft.com/office/drawing/2014/main" id="{4FA33B9E-B2C2-4F99-AF87-D1E4FBE5447E}"/>
                </a:ext>
              </a:extLst>
            </p:cNvPr>
            <p:cNvSpPr txBox="1"/>
            <p:nvPr/>
          </p:nvSpPr>
          <p:spPr>
            <a:xfrm>
              <a:off x="8703717" y="5702064"/>
              <a:ext cx="2625296" cy="477903"/>
            </a:xfrm>
            <a:prstGeom prst="rect">
              <a:avLst/>
            </a:prstGeom>
            <a:noFill/>
          </p:spPr>
          <p:txBody>
            <a:bodyPr wrap="square" rtlCol="0">
              <a:spAutoFit/>
            </a:bodyPr>
            <a:lstStyle>
              <a:defPPr>
                <a:defRPr lang="zh-CN"/>
              </a:defPPr>
              <a:lvl1pPr lvl="0">
                <a:defRPr sz="1600" b="1">
                  <a:solidFill>
                    <a:prstClr val="white"/>
                  </a:solidFill>
                  <a:latin typeface="方正静蕾简体" panose="02000000000000000000" pitchFamily="2" charset="-122"/>
                  <a:ea typeface="方正静蕾简体" panose="02000000000000000000" pitchFamily="2" charset="-122"/>
                </a:defRPr>
              </a:lvl1pPr>
            </a:lstStyle>
            <a:p>
              <a:r>
                <a:rPr lang="zh-CN" altLang="en-US" dirty="0"/>
                <a:t>取消基金从业资格</a:t>
              </a:r>
              <a:endParaRPr lang="en-US" altLang="zh-CN" dirty="0"/>
            </a:p>
          </p:txBody>
        </p:sp>
        <p:sp>
          <p:nvSpPr>
            <p:cNvPr id="439" name="文本框 438">
              <a:extLst>
                <a:ext uri="{FF2B5EF4-FFF2-40B4-BE49-F238E27FC236}">
                  <a16:creationId xmlns:a16="http://schemas.microsoft.com/office/drawing/2014/main" id="{557CEEE6-DA28-43A6-B079-7EDBE900EE81}"/>
                </a:ext>
              </a:extLst>
            </p:cNvPr>
            <p:cNvSpPr txBox="1"/>
            <p:nvPr/>
          </p:nvSpPr>
          <p:spPr>
            <a:xfrm>
              <a:off x="8115380" y="1505269"/>
              <a:ext cx="1859396" cy="477903"/>
            </a:xfrm>
            <a:prstGeom prst="rect">
              <a:avLst/>
            </a:prstGeom>
            <a:noFill/>
          </p:spPr>
          <p:txBody>
            <a:bodyPr wrap="square" rtlCol="0">
              <a:spAutoFit/>
            </a:bodyPr>
            <a:lstStyle>
              <a:defPPr>
                <a:defRPr lang="zh-CN"/>
              </a:defPPr>
              <a:lvl1pPr lvl="0">
                <a:defRPr sz="1600" b="1">
                  <a:solidFill>
                    <a:prstClr val="white"/>
                  </a:solidFill>
                  <a:latin typeface="方正静蕾简体" panose="02000000000000000000" pitchFamily="2" charset="-122"/>
                  <a:ea typeface="方正静蕾简体" panose="02000000000000000000" pitchFamily="2" charset="-122"/>
                </a:defRPr>
              </a:lvl1pPr>
            </a:lstStyle>
            <a:p>
              <a:r>
                <a:rPr lang="zh-CN" altLang="en-US" dirty="0"/>
                <a:t>行业内谴责</a:t>
              </a:r>
              <a:endParaRPr lang="en-US" altLang="zh-CN" dirty="0"/>
            </a:p>
          </p:txBody>
        </p:sp>
        <p:sp>
          <p:nvSpPr>
            <p:cNvPr id="440" name="文本框 439">
              <a:extLst>
                <a:ext uri="{FF2B5EF4-FFF2-40B4-BE49-F238E27FC236}">
                  <a16:creationId xmlns:a16="http://schemas.microsoft.com/office/drawing/2014/main" id="{71D6144B-FEFA-4D6B-A43B-2F95778F7602}"/>
                </a:ext>
              </a:extLst>
            </p:cNvPr>
            <p:cNvSpPr txBox="1"/>
            <p:nvPr/>
          </p:nvSpPr>
          <p:spPr>
            <a:xfrm>
              <a:off x="4751425" y="1133247"/>
              <a:ext cx="1424489" cy="477903"/>
            </a:xfrm>
            <a:prstGeom prst="rect">
              <a:avLst/>
            </a:prstGeom>
            <a:noFill/>
          </p:spPr>
          <p:txBody>
            <a:bodyPr wrap="square" rtlCol="0">
              <a:spAutoFit/>
            </a:bodyPr>
            <a:lstStyle>
              <a:defPPr>
                <a:defRPr lang="zh-CN"/>
              </a:defPPr>
              <a:lvl1pPr lvl="0">
                <a:defRPr sz="1600" b="1">
                  <a:solidFill>
                    <a:prstClr val="white"/>
                  </a:solidFill>
                  <a:latin typeface="方正静蕾简体" panose="02000000000000000000" pitchFamily="2" charset="-122"/>
                  <a:ea typeface="方正静蕾简体" panose="02000000000000000000" pitchFamily="2" charset="-122"/>
                </a:defRPr>
              </a:lvl1pPr>
            </a:lstStyle>
            <a:p>
              <a:r>
                <a:rPr lang="zh-CN" altLang="en-US" dirty="0"/>
                <a:t>公开谴责</a:t>
              </a:r>
              <a:endParaRPr lang="en-US" altLang="zh-CN" dirty="0"/>
            </a:p>
          </p:txBody>
        </p:sp>
        <p:sp>
          <p:nvSpPr>
            <p:cNvPr id="441" name="Freeform 30">
              <a:extLst>
                <a:ext uri="{FF2B5EF4-FFF2-40B4-BE49-F238E27FC236}">
                  <a16:creationId xmlns:a16="http://schemas.microsoft.com/office/drawing/2014/main" id="{3C33E598-6F16-4E1F-BE14-C46D05DE1C45}"/>
                </a:ext>
              </a:extLst>
            </p:cNvPr>
            <p:cNvSpPr>
              <a:spLocks noEditPoints="1"/>
            </p:cNvSpPr>
            <p:nvPr/>
          </p:nvSpPr>
          <p:spPr bwMode="auto">
            <a:xfrm>
              <a:off x="1795835" y="4624513"/>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2" name="Freeform 30">
              <a:extLst>
                <a:ext uri="{FF2B5EF4-FFF2-40B4-BE49-F238E27FC236}">
                  <a16:creationId xmlns:a16="http://schemas.microsoft.com/office/drawing/2014/main" id="{0E851FA7-B6BF-45E3-9BB5-6CD1DC05198E}"/>
                </a:ext>
              </a:extLst>
            </p:cNvPr>
            <p:cNvSpPr>
              <a:spLocks noEditPoints="1"/>
            </p:cNvSpPr>
            <p:nvPr/>
          </p:nvSpPr>
          <p:spPr bwMode="auto">
            <a:xfrm>
              <a:off x="8200455" y="5797617"/>
              <a:ext cx="335491" cy="324805"/>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3" name="Freeform 30">
              <a:extLst>
                <a:ext uri="{FF2B5EF4-FFF2-40B4-BE49-F238E27FC236}">
                  <a16:creationId xmlns:a16="http://schemas.microsoft.com/office/drawing/2014/main" id="{D21C8893-A609-454A-B471-792DAB7BAC3B}"/>
                </a:ext>
              </a:extLst>
            </p:cNvPr>
            <p:cNvSpPr>
              <a:spLocks noEditPoints="1"/>
            </p:cNvSpPr>
            <p:nvPr/>
          </p:nvSpPr>
          <p:spPr bwMode="auto">
            <a:xfrm>
              <a:off x="4387995" y="119513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4" name="Freeform 30">
              <a:extLst>
                <a:ext uri="{FF2B5EF4-FFF2-40B4-BE49-F238E27FC236}">
                  <a16:creationId xmlns:a16="http://schemas.microsoft.com/office/drawing/2014/main" id="{5AB91D27-A964-4936-88C0-9C5FBA0019BC}"/>
                </a:ext>
              </a:extLst>
            </p:cNvPr>
            <p:cNvSpPr>
              <a:spLocks noEditPoints="1"/>
            </p:cNvSpPr>
            <p:nvPr/>
          </p:nvSpPr>
          <p:spPr bwMode="auto">
            <a:xfrm>
              <a:off x="7635608" y="158597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774" name="Freeform 30">
            <a:extLst>
              <a:ext uri="{FF2B5EF4-FFF2-40B4-BE49-F238E27FC236}">
                <a16:creationId xmlns:a16="http://schemas.microsoft.com/office/drawing/2014/main" id="{15DC7EEA-7E0C-468A-80A6-5D2CA8DC0FD3}"/>
              </a:ext>
            </a:extLst>
          </p:cNvPr>
          <p:cNvSpPr>
            <a:spLocks noEditPoints="1"/>
          </p:cNvSpPr>
          <p:nvPr/>
        </p:nvSpPr>
        <p:spPr bwMode="auto">
          <a:xfrm>
            <a:off x="1147516" y="4351393"/>
            <a:ext cx="250727" cy="230097"/>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937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2987824" y="1139437"/>
            <a:ext cx="0" cy="329882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9184" name="TextBox 13"/>
          <p:cNvSpPr txBox="1">
            <a:spLocks noChangeArrowheads="1"/>
          </p:cNvSpPr>
          <p:nvPr/>
        </p:nvSpPr>
        <p:spPr bwMode="auto">
          <a:xfrm>
            <a:off x="465860" y="1406416"/>
            <a:ext cx="2038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eaLnBrk="1" fontAlgn="auto" hangingPunct="1">
              <a:spcBef>
                <a:spcPts val="0"/>
              </a:spcBef>
              <a:spcAft>
                <a:spcPts val="0"/>
              </a:spcAft>
              <a:defRPr/>
            </a:pPr>
            <a:r>
              <a:rPr lang="zh-CN" altLang="en-US" sz="1800" dirty="0">
                <a:gradFill>
                  <a:gsLst>
                    <a:gs pos="0">
                      <a:schemeClr val="accent1"/>
                    </a:gs>
                    <a:gs pos="100000">
                      <a:schemeClr val="accent1">
                        <a:lumMod val="50000"/>
                      </a:schemeClr>
                    </a:gs>
                  </a:gsLst>
                  <a:lin ang="5400000" scaled="1"/>
                </a:gradFill>
              </a:rPr>
              <a:t>私募基金特征</a:t>
            </a:r>
          </a:p>
        </p:txBody>
      </p:sp>
      <p:sp>
        <p:nvSpPr>
          <p:cNvPr id="24" name="TextBox 14"/>
          <p:cNvSpPr txBox="1"/>
          <p:nvPr/>
        </p:nvSpPr>
        <p:spPr bwMode="auto">
          <a:xfrm>
            <a:off x="3598664" y="1388104"/>
            <a:ext cx="2039938" cy="368300"/>
          </a:xfrm>
          <a:prstGeom prst="rect">
            <a:avLst/>
          </a:prstGeom>
          <a:noFill/>
        </p:spPr>
        <p:txBody>
          <a:bodyPr>
            <a:spAutoFit/>
          </a:bodyPr>
          <a:lstStyle>
            <a:defPPr>
              <a:defRPr lang="zh-CN"/>
            </a:defPPr>
            <a:lvl1pPr algn="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pPr algn="l" eaLnBrk="1" fontAlgn="auto" hangingPunct="1">
              <a:spcAft>
                <a:spcPts val="0"/>
              </a:spcAft>
              <a:defRPr/>
            </a:pPr>
            <a:r>
              <a:rPr lang="zh-CN" altLang="en-US" sz="1800" b="0" dirty="0">
                <a:gradFill>
                  <a:gsLst>
                    <a:gs pos="0">
                      <a:schemeClr val="accent1"/>
                    </a:gs>
                    <a:gs pos="100000">
                      <a:schemeClr val="accent1">
                        <a:lumMod val="50000"/>
                      </a:schemeClr>
                    </a:gs>
                  </a:gsLst>
                  <a:lin ang="5400000" scaled="1"/>
                </a:gradFill>
                <a:latin typeface="+mn-lt"/>
              </a:rPr>
              <a:t>基金管理人特征</a:t>
            </a:r>
          </a:p>
        </p:txBody>
      </p:sp>
      <p:grpSp>
        <p:nvGrpSpPr>
          <p:cNvPr id="5" name="组合 4"/>
          <p:cNvGrpSpPr/>
          <p:nvPr/>
        </p:nvGrpSpPr>
        <p:grpSpPr bwMode="auto">
          <a:xfrm>
            <a:off x="177867" y="2113102"/>
            <a:ext cx="2219325" cy="1512115"/>
            <a:chOff x="1512888" y="3268663"/>
            <a:chExt cx="2219325" cy="815975"/>
          </a:xfrm>
        </p:grpSpPr>
        <p:sp>
          <p:nvSpPr>
            <p:cNvPr id="26" name="矩形 25"/>
            <p:cNvSpPr/>
            <p:nvPr/>
          </p:nvSpPr>
          <p:spPr bwMode="auto">
            <a:xfrm>
              <a:off x="2144713" y="3268663"/>
              <a:ext cx="1584325" cy="188912"/>
            </a:xfrm>
            <a:prstGeom prst="rect">
              <a:avLst/>
            </a:prstGeom>
            <a:gradFill>
              <a:gsLst>
                <a:gs pos="0">
                  <a:schemeClr val="accent1"/>
                </a:gs>
                <a:gs pos="100000">
                  <a:schemeClr val="accent1">
                    <a:lumMod val="50000"/>
                  </a:schemeClr>
                </a:gs>
              </a:gsLst>
              <a:lin ang="5400000" scaled="1"/>
            </a:gra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schemeClr val="accent2"/>
                </a:solidFill>
                <a:latin typeface="+mn-lt"/>
                <a:ea typeface="+mn-ea"/>
              </a:endParaRPr>
            </a:p>
          </p:txBody>
        </p:sp>
        <p:sp>
          <p:nvSpPr>
            <p:cNvPr id="27" name="矩形 26"/>
            <p:cNvSpPr/>
            <p:nvPr/>
          </p:nvSpPr>
          <p:spPr bwMode="auto">
            <a:xfrm>
              <a:off x="1512888" y="3568700"/>
              <a:ext cx="2209800" cy="188913"/>
            </a:xfrm>
            <a:prstGeom prst="rect">
              <a:avLst/>
            </a:prstGeom>
            <a:gradFill>
              <a:gsLst>
                <a:gs pos="0">
                  <a:schemeClr val="accent1"/>
                </a:gs>
                <a:gs pos="100000">
                  <a:schemeClr val="accent1">
                    <a:lumMod val="50000"/>
                  </a:schemeClr>
                </a:gs>
              </a:gsLst>
              <a:lin ang="5400000" scaled="1"/>
            </a:gra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schemeClr val="accent2"/>
                </a:solidFill>
                <a:latin typeface="Arial" panose="020B0604020202020204" pitchFamily="34" charset="0"/>
              </a:endParaRPr>
            </a:p>
          </p:txBody>
        </p:sp>
        <p:sp>
          <p:nvSpPr>
            <p:cNvPr id="28" name="矩形 27"/>
            <p:cNvSpPr/>
            <p:nvPr/>
          </p:nvSpPr>
          <p:spPr bwMode="auto">
            <a:xfrm>
              <a:off x="1931988" y="3894138"/>
              <a:ext cx="1800225" cy="190500"/>
            </a:xfrm>
            <a:prstGeom prst="rect">
              <a:avLst/>
            </a:prstGeom>
            <a:gradFill>
              <a:gsLst>
                <a:gs pos="0">
                  <a:schemeClr val="accent1"/>
                </a:gs>
                <a:gs pos="100000">
                  <a:schemeClr val="accent1">
                    <a:lumMod val="50000"/>
                  </a:schemeClr>
                </a:gs>
              </a:gsLst>
              <a:lin ang="5400000" scaled="1"/>
            </a:gra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schemeClr val="accent2"/>
                </a:solidFill>
                <a:latin typeface="+mn-lt"/>
                <a:ea typeface="+mn-ea"/>
              </a:endParaRPr>
            </a:p>
          </p:txBody>
        </p:sp>
        <p:sp>
          <p:nvSpPr>
            <p:cNvPr id="29" name="TextBox 19"/>
            <p:cNvSpPr txBox="1"/>
            <p:nvPr/>
          </p:nvSpPr>
          <p:spPr bwMode="auto">
            <a:xfrm>
              <a:off x="2136372" y="3291387"/>
              <a:ext cx="1595309" cy="132867"/>
            </a:xfrm>
            <a:prstGeom prst="rect">
              <a:avLst/>
            </a:prstGeom>
            <a:noFill/>
          </p:spPr>
          <p:txBody>
            <a:bodyPr wrap="none">
              <a:spAutoFit/>
            </a:bodyPr>
            <a:lstStyle/>
            <a:p>
              <a:pPr>
                <a:defRPr/>
              </a:pPr>
              <a:r>
                <a:rPr lang="zh-CN" altLang="en-US" sz="1000" dirty="0">
                  <a:solidFill>
                    <a:schemeClr val="accent2"/>
                  </a:solidFill>
                  <a:latin typeface="微软雅黑" panose="020B0503020204020204" pitchFamily="34" charset="-122"/>
                </a:rPr>
                <a:t>以非公开方式募集的资金</a:t>
              </a:r>
              <a:endParaRPr lang="zh-CN" altLang="en-US" sz="1000" dirty="0">
                <a:solidFill>
                  <a:schemeClr val="accent2"/>
                </a:solidFill>
                <a:latin typeface="微软雅黑" panose="020B0503020204020204" pitchFamily="34" charset="-122"/>
                <a:ea typeface="+mn-ea"/>
              </a:endParaRPr>
            </a:p>
          </p:txBody>
        </p:sp>
        <p:sp>
          <p:nvSpPr>
            <p:cNvPr id="30" name="TextBox 20"/>
            <p:cNvSpPr txBox="1"/>
            <p:nvPr/>
          </p:nvSpPr>
          <p:spPr bwMode="auto">
            <a:xfrm>
              <a:off x="2479365" y="3602021"/>
              <a:ext cx="1031051" cy="219291"/>
            </a:xfrm>
            <a:prstGeom prst="rect">
              <a:avLst/>
            </a:prstGeom>
            <a:noFill/>
          </p:spPr>
          <p:txBody>
            <a:bodyPr wrap="none">
              <a:spAutoFit/>
            </a:bodyPr>
            <a:lstStyle>
              <a:defPPr>
                <a:defRPr lang="zh-CN"/>
              </a:defPPr>
              <a:lvl1pPr>
                <a:defRPr sz="1000">
                  <a:solidFill>
                    <a:schemeClr val="accent2"/>
                  </a:solidFill>
                  <a:latin typeface="微软雅黑" panose="020B0503020204020204" pitchFamily="34" charset="-122"/>
                </a:defRPr>
              </a:lvl1pPr>
            </a:lstStyle>
            <a:p>
              <a:r>
                <a:rPr lang="zh-CN" altLang="en-US" dirty="0"/>
                <a:t>以投资活动为目的</a:t>
              </a:r>
            </a:p>
          </p:txBody>
        </p:sp>
        <p:sp>
          <p:nvSpPr>
            <p:cNvPr id="31" name="TextBox 21"/>
            <p:cNvSpPr txBox="1"/>
            <p:nvPr/>
          </p:nvSpPr>
          <p:spPr bwMode="auto">
            <a:xfrm>
              <a:off x="1987442" y="3914489"/>
              <a:ext cx="1723549" cy="132867"/>
            </a:xfrm>
            <a:prstGeom prst="rect">
              <a:avLst/>
            </a:prstGeom>
            <a:noFill/>
          </p:spPr>
          <p:txBody>
            <a:bodyPr wrap="none">
              <a:spAutoFit/>
            </a:bodyPr>
            <a:lstStyle>
              <a:defPPr>
                <a:defRPr lang="zh-CN"/>
              </a:defPPr>
              <a:lvl1pPr>
                <a:defRPr sz="1000">
                  <a:solidFill>
                    <a:schemeClr val="accent2"/>
                  </a:solidFill>
                  <a:latin typeface="微软雅黑" panose="020B0503020204020204" pitchFamily="34" charset="-122"/>
                </a:defRPr>
              </a:lvl1pPr>
            </a:lstStyle>
            <a:p>
              <a:r>
                <a:rPr lang="zh-CN" altLang="en-US" dirty="0"/>
                <a:t>财产由私募基金管理人管理</a:t>
              </a:r>
            </a:p>
          </p:txBody>
        </p:sp>
      </p:grpSp>
      <p:grpSp>
        <p:nvGrpSpPr>
          <p:cNvPr id="4" name="组合 3"/>
          <p:cNvGrpSpPr/>
          <p:nvPr/>
        </p:nvGrpSpPr>
        <p:grpSpPr bwMode="auto">
          <a:xfrm>
            <a:off x="3718520" y="2061848"/>
            <a:ext cx="5390107" cy="1569623"/>
            <a:chOff x="5292724" y="3294063"/>
            <a:chExt cx="5390107" cy="808037"/>
          </a:xfrm>
        </p:grpSpPr>
        <p:sp>
          <p:nvSpPr>
            <p:cNvPr id="32" name="矩形 31"/>
            <p:cNvSpPr/>
            <p:nvPr/>
          </p:nvSpPr>
          <p:spPr bwMode="auto">
            <a:xfrm>
              <a:off x="5292725" y="3294063"/>
              <a:ext cx="5164433" cy="188912"/>
            </a:xfrm>
            <a:prstGeom prst="rect">
              <a:avLst/>
            </a:prstGeom>
            <a:gradFill>
              <a:gsLst>
                <a:gs pos="0">
                  <a:schemeClr val="accent1"/>
                </a:gs>
                <a:gs pos="100000">
                  <a:schemeClr val="accent1">
                    <a:lumMod val="50000"/>
                  </a:schemeClr>
                </a:gs>
              </a:gsLst>
              <a:lin ang="5400000" scaled="1"/>
            </a:gra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schemeClr val="accent2"/>
                </a:solidFill>
                <a:latin typeface="+mn-lt"/>
                <a:ea typeface="+mn-ea"/>
              </a:endParaRPr>
            </a:p>
          </p:txBody>
        </p:sp>
        <p:sp>
          <p:nvSpPr>
            <p:cNvPr id="33" name="矩形 32"/>
            <p:cNvSpPr/>
            <p:nvPr/>
          </p:nvSpPr>
          <p:spPr bwMode="auto">
            <a:xfrm>
              <a:off x="5302250" y="3594100"/>
              <a:ext cx="5164434" cy="188913"/>
            </a:xfrm>
            <a:prstGeom prst="rect">
              <a:avLst/>
            </a:prstGeom>
            <a:gradFill>
              <a:gsLst>
                <a:gs pos="0">
                  <a:schemeClr val="accent1"/>
                </a:gs>
                <a:gs pos="100000">
                  <a:schemeClr val="accent1">
                    <a:lumMod val="50000"/>
                  </a:schemeClr>
                </a:gs>
              </a:gsLst>
              <a:lin ang="5400000" scaled="1"/>
            </a:gra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schemeClr val="accent2"/>
                </a:solidFill>
                <a:latin typeface="Arial" panose="020B0604020202020204" pitchFamily="34" charset="0"/>
              </a:endParaRPr>
            </a:p>
          </p:txBody>
        </p:sp>
        <p:sp>
          <p:nvSpPr>
            <p:cNvPr id="34" name="矩形 33"/>
            <p:cNvSpPr/>
            <p:nvPr/>
          </p:nvSpPr>
          <p:spPr bwMode="auto">
            <a:xfrm>
              <a:off x="5292724" y="3911600"/>
              <a:ext cx="3157727" cy="190500"/>
            </a:xfrm>
            <a:prstGeom prst="rect">
              <a:avLst/>
            </a:prstGeom>
            <a:gradFill>
              <a:gsLst>
                <a:gs pos="0">
                  <a:schemeClr val="accent1"/>
                </a:gs>
                <a:gs pos="100000">
                  <a:schemeClr val="accent1">
                    <a:lumMod val="50000"/>
                  </a:schemeClr>
                </a:gs>
              </a:gsLst>
              <a:lin ang="5400000" scaled="1"/>
            </a:gra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schemeClr val="accent2"/>
                </a:solidFill>
                <a:latin typeface="+mn-lt"/>
                <a:ea typeface="+mn-ea"/>
              </a:endParaRPr>
            </a:p>
          </p:txBody>
        </p:sp>
        <p:sp>
          <p:nvSpPr>
            <p:cNvPr id="42" name="TextBox 19"/>
            <p:cNvSpPr txBox="1"/>
            <p:nvPr/>
          </p:nvSpPr>
          <p:spPr bwMode="auto">
            <a:xfrm>
              <a:off x="5302250" y="3320449"/>
              <a:ext cx="5057795" cy="126754"/>
            </a:xfrm>
            <a:prstGeom prst="rect">
              <a:avLst/>
            </a:prstGeom>
            <a:noFill/>
          </p:spPr>
          <p:txBody>
            <a:bodyPr wrap="none">
              <a:spAutoFit/>
            </a:bodyPr>
            <a:lstStyle>
              <a:defPPr>
                <a:defRPr lang="zh-CN"/>
              </a:defPPr>
              <a:lvl1pPr>
                <a:defRPr sz="1000">
                  <a:solidFill>
                    <a:schemeClr val="accent2"/>
                  </a:solidFill>
                  <a:latin typeface="微软雅黑" panose="020B0503020204020204" pitchFamily="34" charset="-122"/>
                </a:defRPr>
              </a:lvl1pPr>
            </a:lstStyle>
            <a:p>
              <a:r>
                <a:rPr lang="zh-CN" altLang="en-US" dirty="0"/>
                <a:t>名称和经营范围中应包含基金管理、投资管理、资产管理、股权投资、创业投资等字样</a:t>
              </a:r>
            </a:p>
          </p:txBody>
        </p:sp>
        <p:sp>
          <p:nvSpPr>
            <p:cNvPr id="43" name="TextBox 20"/>
            <p:cNvSpPr txBox="1"/>
            <p:nvPr/>
          </p:nvSpPr>
          <p:spPr bwMode="auto">
            <a:xfrm>
              <a:off x="5292724" y="3611022"/>
              <a:ext cx="5390107" cy="126754"/>
            </a:xfrm>
            <a:prstGeom prst="rect">
              <a:avLst/>
            </a:prstGeom>
            <a:noFill/>
          </p:spPr>
          <p:txBody>
            <a:bodyPr wrap="square">
              <a:spAutoFit/>
            </a:bodyPr>
            <a:lstStyle>
              <a:defPPr>
                <a:defRPr lang="zh-CN"/>
              </a:defPPr>
              <a:lvl1pPr>
                <a:defRPr sz="1000">
                  <a:solidFill>
                    <a:schemeClr val="accent2"/>
                  </a:solidFill>
                  <a:latin typeface="微软雅黑" panose="020B0503020204020204" pitchFamily="34" charset="-122"/>
                </a:defRPr>
              </a:lvl1pPr>
            </a:lstStyle>
            <a:p>
              <a:r>
                <a:rPr lang="zh-CN" altLang="en-US" dirty="0"/>
                <a:t>专营私募基金财产管理和运用（不得兼营与私募基金管理无关或存在利益冲突的其他业务）</a:t>
              </a:r>
            </a:p>
          </p:txBody>
        </p:sp>
        <p:sp>
          <p:nvSpPr>
            <p:cNvPr id="44" name="TextBox 21"/>
            <p:cNvSpPr txBox="1"/>
            <p:nvPr/>
          </p:nvSpPr>
          <p:spPr bwMode="auto">
            <a:xfrm>
              <a:off x="5347313" y="3936562"/>
              <a:ext cx="3013831" cy="126754"/>
            </a:xfrm>
            <a:prstGeom prst="rect">
              <a:avLst/>
            </a:prstGeom>
            <a:noFill/>
          </p:spPr>
          <p:txBody>
            <a:bodyPr wrap="square">
              <a:spAutoFit/>
            </a:bodyPr>
            <a:lstStyle>
              <a:defPPr>
                <a:defRPr lang="zh-CN"/>
              </a:defPPr>
              <a:lvl1pPr>
                <a:defRPr sz="1000">
                  <a:solidFill>
                    <a:schemeClr val="accent2"/>
                  </a:solidFill>
                  <a:latin typeface="微软雅黑" panose="020B0503020204020204" pitchFamily="34" charset="-122"/>
                </a:defRPr>
              </a:lvl1pPr>
            </a:lstStyle>
            <a:p>
              <a:r>
                <a:rPr lang="zh-CN" altLang="en-US" dirty="0"/>
                <a:t>以收取管理费、业绩报酬（如有）作为收入来源</a:t>
              </a:r>
            </a:p>
          </p:txBody>
        </p:sp>
      </p:grpSp>
      <p:grpSp>
        <p:nvGrpSpPr>
          <p:cNvPr id="3" name="组合 2"/>
          <p:cNvGrpSpPr/>
          <p:nvPr/>
        </p:nvGrpSpPr>
        <p:grpSpPr bwMode="auto">
          <a:xfrm>
            <a:off x="2660693" y="2463181"/>
            <a:ext cx="704850" cy="706438"/>
            <a:chOff x="4219575" y="2254250"/>
            <a:chExt cx="704850" cy="706438"/>
          </a:xfrm>
        </p:grpSpPr>
        <p:sp>
          <p:nvSpPr>
            <p:cNvPr id="21" name="椭圆 20"/>
            <p:cNvSpPr/>
            <p:nvPr/>
          </p:nvSpPr>
          <p:spPr>
            <a:xfrm>
              <a:off x="4219575" y="2254250"/>
              <a:ext cx="704850" cy="706438"/>
            </a:xfrm>
            <a:prstGeom prst="ellipse">
              <a:avLst/>
            </a:prstGeom>
            <a:gradFill>
              <a:gsLst>
                <a:gs pos="0">
                  <a:schemeClr val="accent1"/>
                </a:gs>
                <a:gs pos="100000">
                  <a:schemeClr val="accent1">
                    <a:lumMod val="50000"/>
                  </a:schemeClr>
                </a:gs>
              </a:gsLst>
              <a:lin ang="5400000" scaled="1"/>
            </a:gradFill>
            <a:ln w="15875">
              <a:no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gradFill>
                  <a:gsLst>
                    <a:gs pos="0">
                      <a:schemeClr val="accent1"/>
                    </a:gs>
                    <a:gs pos="100000">
                      <a:schemeClr val="accent1">
                        <a:lumMod val="50000"/>
                      </a:schemeClr>
                    </a:gs>
                  </a:gsLst>
                  <a:lin ang="5400000" scaled="1"/>
                </a:gradFill>
              </a:endParaRPr>
            </a:p>
          </p:txBody>
        </p:sp>
        <p:sp>
          <p:nvSpPr>
            <p:cNvPr id="2" name="文本框 1"/>
            <p:cNvSpPr txBox="1"/>
            <p:nvPr/>
          </p:nvSpPr>
          <p:spPr>
            <a:xfrm>
              <a:off x="4298950" y="2397125"/>
              <a:ext cx="546100" cy="461963"/>
            </a:xfrm>
            <a:prstGeom prst="rect">
              <a:avLst/>
            </a:prstGeom>
            <a:noFill/>
          </p:spPr>
          <p:txBody>
            <a:bodyPr>
              <a:spAutoFit/>
            </a:bodyPr>
            <a:lstStyle/>
            <a:p>
              <a:pPr algn="ctr" eaLnBrk="1" fontAlgn="auto" hangingPunct="1">
                <a:spcBef>
                  <a:spcPts val="0"/>
                </a:spcBef>
                <a:spcAft>
                  <a:spcPts val="0"/>
                </a:spcAft>
                <a:defRPr/>
              </a:pPr>
              <a:r>
                <a:rPr lang="en-US" altLang="zh-CN" sz="2400" dirty="0">
                  <a:solidFill>
                    <a:schemeClr val="accent2"/>
                  </a:solidFill>
                  <a:latin typeface="Impact" panose="020B0806030902050204" pitchFamily="34" charset="0"/>
                  <a:ea typeface="+mn-ea"/>
                </a:rPr>
                <a:t>VS</a:t>
              </a:r>
              <a:endParaRPr lang="zh-CN" altLang="en-US" sz="2400" dirty="0">
                <a:solidFill>
                  <a:schemeClr val="accent2"/>
                </a:solidFill>
                <a:latin typeface="Impact" panose="020B0806030902050204" pitchFamily="34" charset="0"/>
                <a:ea typeface="+mn-ea"/>
              </a:endParaRPr>
            </a:p>
          </p:txBody>
        </p:sp>
      </p:grpSp>
      <p:sp>
        <p:nvSpPr>
          <p:cNvPr id="35" name="文本框 48"/>
          <p:cNvSpPr txBox="1">
            <a:spLocks noChangeArrowheads="1"/>
          </p:cNvSpPr>
          <p:nvPr/>
        </p:nvSpPr>
        <p:spPr bwMode="auto">
          <a:xfrm>
            <a:off x="3863975" y="254000"/>
            <a:ext cx="1416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eaLnBrk="1" fontAlgn="auto" hangingPunct="1">
              <a:spcBef>
                <a:spcPts val="0"/>
              </a:spcBef>
              <a:spcAft>
                <a:spcPts val="0"/>
              </a:spcAft>
              <a:defRPr/>
            </a:pPr>
            <a:r>
              <a:rPr lang="zh-CN" altLang="en-US" sz="2400" dirty="0">
                <a:gradFill>
                  <a:gsLst>
                    <a:gs pos="0">
                      <a:schemeClr val="accent1"/>
                    </a:gs>
                    <a:gs pos="100000">
                      <a:schemeClr val="accent1">
                        <a:lumMod val="50000"/>
                      </a:schemeClr>
                    </a:gs>
                  </a:gsLst>
                  <a:lin ang="5400000" scaled="1"/>
                </a:gradFill>
                <a:latin typeface="微软雅黑" panose="020B0503020204020204" pitchFamily="34" charset="-122"/>
              </a:rPr>
              <a:t>私募基金</a:t>
            </a:r>
          </a:p>
        </p:txBody>
      </p:sp>
      <p:sp>
        <p:nvSpPr>
          <p:cNvPr id="36" name="Content Placeholder 2"/>
          <p:cNvSpPr txBox="1"/>
          <p:nvPr/>
        </p:nvSpPr>
        <p:spPr>
          <a:xfrm>
            <a:off x="1746536" y="729913"/>
            <a:ext cx="1443310" cy="2936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fontAlgn="auto">
              <a:lnSpc>
                <a:spcPct val="120000"/>
              </a:lnSpc>
              <a:spcBef>
                <a:spcPts val="0"/>
              </a:spcBef>
              <a:spcAft>
                <a:spcPts val="0"/>
              </a:spcAft>
              <a:buFont typeface="Arial" panose="020B0604020202020204" pitchFamily="34" charset="0"/>
              <a:buNone/>
              <a:defRPr/>
            </a:pPr>
            <a:r>
              <a:rPr lang="zh-CN" altLang="en-US" sz="1000" dirty="0">
                <a:gradFill>
                  <a:gsLst>
                    <a:gs pos="0">
                      <a:schemeClr val="accent1"/>
                    </a:gs>
                    <a:gs pos="100000">
                      <a:schemeClr val="accent1">
                        <a:lumMod val="50000"/>
                      </a:schemeClr>
                    </a:gs>
                  </a:gsLst>
                  <a:lin ang="5400000" scaled="1"/>
                </a:gradFill>
                <a:latin typeface="+mn-ea"/>
                <a:cs typeface="Arial" panose="020B0604020202020204" pitchFamily="34" charset="0"/>
              </a:rPr>
              <a:t>规避风险</a:t>
            </a:r>
            <a:endParaRPr lang="en-US" altLang="zh-CN" sz="1000" dirty="0">
              <a:gradFill>
                <a:gsLst>
                  <a:gs pos="0">
                    <a:schemeClr val="accent1"/>
                  </a:gs>
                  <a:gs pos="100000">
                    <a:schemeClr val="accent1">
                      <a:lumMod val="50000"/>
                    </a:schemeClr>
                  </a:gs>
                </a:gsLst>
                <a:lin ang="5400000" scaled="1"/>
              </a:gradFill>
              <a:latin typeface="+mn-ea"/>
              <a:cs typeface="Arial" panose="020B0604020202020204" pitchFamily="34" charset="0"/>
            </a:endParaRPr>
          </a:p>
        </p:txBody>
      </p:sp>
      <p:cxnSp>
        <p:nvCxnSpPr>
          <p:cNvPr id="48" name="直接连接符 47"/>
          <p:cNvCxnSpPr/>
          <p:nvPr/>
        </p:nvCxnSpPr>
        <p:spPr>
          <a:xfrm>
            <a:off x="5327650" y="485775"/>
            <a:ext cx="1044575"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771775" y="485775"/>
            <a:ext cx="1044575"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14C9F6E7-D3E3-4241-B36B-E450A8EADAA8}"/>
              </a:ext>
            </a:extLst>
          </p:cNvPr>
          <p:cNvSpPr txBox="1"/>
          <p:nvPr/>
        </p:nvSpPr>
        <p:spPr>
          <a:xfrm>
            <a:off x="3838522" y="729913"/>
            <a:ext cx="1443310" cy="2936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20000"/>
              </a:lnSpc>
              <a:spcBef>
                <a:spcPts val="0"/>
              </a:spcBef>
              <a:buNone/>
              <a:defRPr/>
            </a:pPr>
            <a:r>
              <a:rPr lang="zh-CN" altLang="en-US" sz="1000" dirty="0">
                <a:gradFill>
                  <a:gsLst>
                    <a:gs pos="0">
                      <a:schemeClr val="accent1"/>
                    </a:gs>
                    <a:gs pos="100000">
                      <a:schemeClr val="accent1">
                        <a:lumMod val="50000"/>
                      </a:schemeClr>
                    </a:gs>
                  </a:gsLst>
                  <a:lin ang="5400000" scaled="1"/>
                </a:gradFill>
                <a:latin typeface="+mn-ea"/>
                <a:cs typeface="Arial" panose="020B0604020202020204" pitchFamily="34" charset="0"/>
              </a:rPr>
              <a:t>加速风险资本增值</a:t>
            </a:r>
          </a:p>
        </p:txBody>
      </p:sp>
      <p:sp>
        <p:nvSpPr>
          <p:cNvPr id="41" name="Content Placeholder 2">
            <a:extLst>
              <a:ext uri="{FF2B5EF4-FFF2-40B4-BE49-F238E27FC236}">
                <a16:creationId xmlns:a16="http://schemas.microsoft.com/office/drawing/2014/main" id="{DDFF03F2-AB94-4C62-AC58-365184E6673D}"/>
              </a:ext>
            </a:extLst>
          </p:cNvPr>
          <p:cNvSpPr txBox="1"/>
          <p:nvPr/>
        </p:nvSpPr>
        <p:spPr>
          <a:xfrm>
            <a:off x="5606914" y="715665"/>
            <a:ext cx="1443310" cy="2936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20000"/>
              </a:lnSpc>
              <a:spcBef>
                <a:spcPts val="0"/>
              </a:spcBef>
              <a:buNone/>
              <a:defRPr/>
            </a:pPr>
            <a:r>
              <a:rPr lang="zh-CN" altLang="en-US" sz="1000" dirty="0">
                <a:gradFill>
                  <a:gsLst>
                    <a:gs pos="0">
                      <a:schemeClr val="accent1"/>
                    </a:gs>
                    <a:gs pos="100000">
                      <a:schemeClr val="accent1">
                        <a:lumMod val="50000"/>
                      </a:schemeClr>
                    </a:gs>
                  </a:gsLst>
                  <a:lin ang="5400000" scaled="1"/>
                </a:gradFill>
                <a:latin typeface="+mn-ea"/>
                <a:cs typeface="Arial" panose="020B0604020202020204" pitchFamily="34" charset="0"/>
              </a:rPr>
              <a:t>追求投资收益</a:t>
            </a:r>
          </a:p>
        </p:txBody>
      </p:sp>
    </p:spTree>
    <p:extLst>
      <p:ext uri="{BB962C8B-B14F-4D97-AF65-F5344CB8AC3E}">
        <p14:creationId xmlns:p14="http://schemas.microsoft.com/office/powerpoint/2010/main" val="1791853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par>
                                <p:cTn id="12" presetID="22" presetClass="entr" presetSubtype="2" fill="hold" nodeType="withEffect">
                                  <p:stCondLst>
                                    <p:cond delay="400"/>
                                  </p:stCondLst>
                                  <p:childTnLst>
                                    <p:set>
                                      <p:cBhvr>
                                        <p:cTn id="13" dur="1" fill="hold">
                                          <p:stCondLst>
                                            <p:cond delay="0"/>
                                          </p:stCondLst>
                                        </p:cTn>
                                        <p:tgtEl>
                                          <p:spTgt spid="49"/>
                                        </p:tgtEl>
                                        <p:attrNameLst>
                                          <p:attrName>style.visibility</p:attrName>
                                        </p:attrNameLst>
                                      </p:cBhvr>
                                      <p:to>
                                        <p:strVal val="visible"/>
                                      </p:to>
                                    </p:set>
                                    <p:animEffect transition="in" filter="wipe(right)">
                                      <p:cBhvr>
                                        <p:cTn id="14" dur="500"/>
                                        <p:tgtEl>
                                          <p:spTgt spid="49"/>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600"/>
                                        <p:tgtEl>
                                          <p:spTgt spid="36"/>
                                        </p:tgtEl>
                                      </p:cBhvr>
                                    </p:animEffect>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 calcmode="lin" valueType="num">
                                      <p:cBhvr>
                                        <p:cTn id="24" dur="500" fill="hold"/>
                                        <p:tgtEl>
                                          <p:spTgt spid="3"/>
                                        </p:tgtEl>
                                        <p:attrNameLst>
                                          <p:attrName>style.rotation</p:attrName>
                                        </p:attrNameLst>
                                      </p:cBhvr>
                                      <p:tavLst>
                                        <p:tav tm="0">
                                          <p:val>
                                            <p:fltVal val="360"/>
                                          </p:val>
                                        </p:tav>
                                        <p:tav tm="100000">
                                          <p:val>
                                            <p:fltVal val="0"/>
                                          </p:val>
                                        </p:tav>
                                      </p:tavLst>
                                    </p:anim>
                                    <p:animEffect transition="in" filter="fade">
                                      <p:cBhvr>
                                        <p:cTn id="25" dur="500"/>
                                        <p:tgtEl>
                                          <p:spTgt spid="3"/>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par>
                          <p:cTn id="30" fill="hold">
                            <p:stCondLst>
                              <p:cond delay="2500"/>
                            </p:stCondLst>
                            <p:childTnLst>
                              <p:par>
                                <p:cTn id="31" presetID="2" presetClass="entr" presetSubtype="8" decel="80000" fill="hold" grpId="0" nodeType="afterEffect">
                                  <p:stCondLst>
                                    <p:cond delay="0"/>
                                  </p:stCondLst>
                                  <p:childTnLst>
                                    <p:set>
                                      <p:cBhvr>
                                        <p:cTn id="32" dur="1" fill="hold">
                                          <p:stCondLst>
                                            <p:cond delay="0"/>
                                          </p:stCondLst>
                                        </p:cTn>
                                        <p:tgtEl>
                                          <p:spTgt spid="49184"/>
                                        </p:tgtEl>
                                        <p:attrNameLst>
                                          <p:attrName>style.visibility</p:attrName>
                                        </p:attrNameLst>
                                      </p:cBhvr>
                                      <p:to>
                                        <p:strVal val="visible"/>
                                      </p:to>
                                    </p:set>
                                    <p:anim calcmode="lin" valueType="num">
                                      <p:cBhvr additive="base">
                                        <p:cTn id="33" dur="500" fill="hold"/>
                                        <p:tgtEl>
                                          <p:spTgt spid="49184"/>
                                        </p:tgtEl>
                                        <p:attrNameLst>
                                          <p:attrName>ppt_x</p:attrName>
                                        </p:attrNameLst>
                                      </p:cBhvr>
                                      <p:tavLst>
                                        <p:tav tm="0">
                                          <p:val>
                                            <p:strVal val="0-#ppt_w/2"/>
                                          </p:val>
                                        </p:tav>
                                        <p:tav tm="100000">
                                          <p:val>
                                            <p:strVal val="#ppt_x"/>
                                          </p:val>
                                        </p:tav>
                                      </p:tavLst>
                                    </p:anim>
                                    <p:anim calcmode="lin" valueType="num">
                                      <p:cBhvr additive="base">
                                        <p:cTn id="34" dur="500" fill="hold"/>
                                        <p:tgtEl>
                                          <p:spTgt spid="49184"/>
                                        </p:tgtEl>
                                        <p:attrNameLst>
                                          <p:attrName>ppt_y</p:attrName>
                                        </p:attrNameLst>
                                      </p:cBhvr>
                                      <p:tavLst>
                                        <p:tav tm="0">
                                          <p:val>
                                            <p:strVal val="#ppt_y"/>
                                          </p:val>
                                        </p:tav>
                                        <p:tav tm="100000">
                                          <p:val>
                                            <p:strVal val="#ppt_y"/>
                                          </p:val>
                                        </p:tav>
                                      </p:tavLst>
                                    </p:anim>
                                  </p:childTnLst>
                                </p:cTn>
                              </p:par>
                              <p:par>
                                <p:cTn id="35" presetID="2" presetClass="entr" presetSubtype="2" decel="8000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right)">
                                      <p:cBhvr>
                                        <p:cTn id="42" dur="500"/>
                                        <p:tgtEl>
                                          <p:spTgt spid="5"/>
                                        </p:tgtEl>
                                      </p:cBhvr>
                                    </p:animEffect>
                                  </p:childTnLst>
                                </p:cTn>
                              </p:par>
                              <p:par>
                                <p:cTn id="43" presetID="22" presetClass="entr" presetSubtype="8"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600"/>
                                        <p:tgtEl>
                                          <p:spTgt spid="37"/>
                                        </p:tgtEl>
                                      </p:cBhvr>
                                    </p:animEffect>
                                  </p:childTnLst>
                                </p:cTn>
                              </p:par>
                            </p:childTnLst>
                          </p:cTn>
                        </p:par>
                        <p:par>
                          <p:cTn id="50" fill="hold">
                            <p:stCondLst>
                              <p:cond delay="4100"/>
                            </p:stCondLst>
                            <p:childTnLst>
                              <p:par>
                                <p:cTn id="51" presetID="22" presetClass="entr" presetSubtype="8"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6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4" grpId="0"/>
      <p:bldP spid="24" grpId="0"/>
      <p:bldP spid="35" grpId="0"/>
      <p:bldP spid="36" grpId="0"/>
      <p:bldP spid="37"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DFE5946-A1C6-42F5-9158-E5D11BE5025C}"/>
              </a:ext>
            </a:extLst>
          </p:cNvPr>
          <p:cNvSpPr/>
          <p:nvPr/>
        </p:nvSpPr>
        <p:spPr>
          <a:xfrm>
            <a:off x="1187624" y="1294477"/>
            <a:ext cx="6912768" cy="2554545"/>
          </a:xfrm>
          <a:prstGeom prst="rect">
            <a:avLst/>
          </a:prstGeom>
        </p:spPr>
        <p:txBody>
          <a:bodyPr wrap="square">
            <a:spAutoFit/>
          </a:bodyPr>
          <a:lstStyle/>
          <a:p>
            <a:r>
              <a:rPr lang="zh-CN" altLang="en-US" sz="3200" dirty="0">
                <a:solidFill>
                  <a:schemeClr val="accent4"/>
                </a:solidFill>
              </a:rPr>
              <a:t>募集机构</a:t>
            </a:r>
            <a:r>
              <a:rPr lang="zh-CN" altLang="en-US" sz="3200" dirty="0">
                <a:solidFill>
                  <a:srgbClr val="FF0000"/>
                </a:solidFill>
              </a:rPr>
              <a:t>仅</a:t>
            </a:r>
            <a:r>
              <a:rPr lang="zh-CN" altLang="en-US" sz="3200" dirty="0">
                <a:solidFill>
                  <a:schemeClr val="accent4"/>
                </a:solidFill>
              </a:rPr>
              <a:t>可以通过合法途径公开宣</a:t>
            </a:r>
          </a:p>
          <a:p>
            <a:r>
              <a:rPr lang="zh-CN" altLang="en-US" sz="3200" dirty="0">
                <a:solidFill>
                  <a:schemeClr val="accent4"/>
                </a:solidFill>
              </a:rPr>
              <a:t>传私募基金管理人的品牌、发展战略、</a:t>
            </a:r>
          </a:p>
          <a:p>
            <a:r>
              <a:rPr lang="zh-CN" altLang="en-US" sz="3200" dirty="0">
                <a:solidFill>
                  <a:schemeClr val="accent4"/>
                </a:solidFill>
              </a:rPr>
              <a:t>投资策略、管理团队、高管信息以及</a:t>
            </a:r>
          </a:p>
          <a:p>
            <a:r>
              <a:rPr lang="zh-CN" altLang="en-US" sz="3200" dirty="0">
                <a:solidFill>
                  <a:schemeClr val="accent4"/>
                </a:solidFill>
              </a:rPr>
              <a:t>由中国基金业协会公示的已备案私募</a:t>
            </a:r>
          </a:p>
          <a:p>
            <a:r>
              <a:rPr lang="zh-CN" altLang="en-US" sz="3200" dirty="0">
                <a:solidFill>
                  <a:schemeClr val="accent4"/>
                </a:solidFill>
              </a:rPr>
              <a:t>基金的基本信息。</a:t>
            </a:r>
            <a:endParaRPr lang="zh-CN" altLang="en-US" dirty="0">
              <a:solidFill>
                <a:schemeClr val="accent4"/>
              </a:solidFill>
            </a:endParaRPr>
          </a:p>
        </p:txBody>
      </p:sp>
    </p:spTree>
    <p:extLst>
      <p:ext uri="{BB962C8B-B14F-4D97-AF65-F5344CB8AC3E}">
        <p14:creationId xmlns:p14="http://schemas.microsoft.com/office/powerpoint/2010/main" val="15732255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bwMode="auto">
          <a:xfrm>
            <a:off x="925513" y="2841625"/>
            <a:ext cx="1133475" cy="1136650"/>
            <a:chOff x="925080" y="2842151"/>
            <a:chExt cx="1134462" cy="1136057"/>
          </a:xfrm>
        </p:grpSpPr>
        <p:sp>
          <p:nvSpPr>
            <p:cNvPr id="4" name="MH_Other_3"/>
            <p:cNvSpPr/>
            <p:nvPr>
              <p:custDataLst>
                <p:tags r:id="rId12"/>
              </p:custDataLst>
            </p:nvPr>
          </p:nvSpPr>
          <p:spPr>
            <a:xfrm>
              <a:off x="925080" y="2842151"/>
              <a:ext cx="1134462" cy="1136057"/>
            </a:xfrm>
            <a:prstGeom prst="teardrop">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54000" rIns="81000" anchor="ctr"/>
            <a:lstStyle/>
            <a:p>
              <a:pPr algn="ctr" eaLnBrk="1" fontAlgn="auto" hangingPunct="1">
                <a:spcBef>
                  <a:spcPts val="0"/>
                </a:spcBef>
                <a:spcAft>
                  <a:spcPts val="0"/>
                </a:spcAft>
                <a:defRPr/>
              </a:pPr>
              <a:endParaRPr lang="th-TH" sz="2700" dirty="0">
                <a:gradFill>
                  <a:gsLst>
                    <a:gs pos="0">
                      <a:schemeClr val="accent1"/>
                    </a:gs>
                    <a:gs pos="100000">
                      <a:schemeClr val="accent1">
                        <a:lumMod val="50000"/>
                      </a:schemeClr>
                    </a:gs>
                  </a:gsLst>
                  <a:lin ang="5400000" scaled="1"/>
                </a:gradFill>
              </a:endParaRPr>
            </a:p>
          </p:txBody>
        </p:sp>
        <p:sp>
          <p:nvSpPr>
            <p:cNvPr id="2054" name="MH_Other_5"/>
            <p:cNvSpPr>
              <a:spLocks noEditPoints="1"/>
            </p:cNvSpPr>
            <p:nvPr>
              <p:custDataLst>
                <p:tags r:id="rId13"/>
              </p:custDataLst>
            </p:nvPr>
          </p:nvSpPr>
          <p:spPr bwMode="auto">
            <a:xfrm>
              <a:off x="1258745" y="3129339"/>
              <a:ext cx="467131" cy="502974"/>
            </a:xfrm>
            <a:custGeom>
              <a:avLst/>
              <a:gdLst>
                <a:gd name="T0" fmla="*/ 2147483646 w 67"/>
                <a:gd name="T1" fmla="*/ 2147483646 h 72"/>
                <a:gd name="T2" fmla="*/ 2147483646 w 67"/>
                <a:gd name="T3" fmla="*/ 2147483646 h 72"/>
                <a:gd name="T4" fmla="*/ 2147483646 w 67"/>
                <a:gd name="T5" fmla="*/ 2147483646 h 72"/>
                <a:gd name="T6" fmla="*/ 0 w 67"/>
                <a:gd name="T7" fmla="*/ 2147483646 h 72"/>
                <a:gd name="T8" fmla="*/ 0 w 67"/>
                <a:gd name="T9" fmla="*/ 2147483646 h 72"/>
                <a:gd name="T10" fmla="*/ 2147483646 w 67"/>
                <a:gd name="T11" fmla="*/ 2147483646 h 72"/>
                <a:gd name="T12" fmla="*/ 2147483646 w 67"/>
                <a:gd name="T13" fmla="*/ 2147483646 h 72"/>
                <a:gd name="T14" fmla="*/ 2147483646 w 67"/>
                <a:gd name="T15" fmla="*/ 2147483646 h 72"/>
                <a:gd name="T16" fmla="*/ 2147483646 w 67"/>
                <a:gd name="T17" fmla="*/ 0 h 72"/>
                <a:gd name="T18" fmla="*/ 2147483646 w 67"/>
                <a:gd name="T19" fmla="*/ 0 h 72"/>
                <a:gd name="T20" fmla="*/ 2147483646 w 67"/>
                <a:gd name="T21" fmla="*/ 2147483646 h 72"/>
                <a:gd name="T22" fmla="*/ 2147483646 w 67"/>
                <a:gd name="T23" fmla="*/ 2147483646 h 72"/>
                <a:gd name="T24" fmla="*/ 2147483646 w 67"/>
                <a:gd name="T25" fmla="*/ 2147483646 h 72"/>
                <a:gd name="T26" fmla="*/ 2147483646 w 67"/>
                <a:gd name="T27" fmla="*/ 2147483646 h 72"/>
                <a:gd name="T28" fmla="*/ 2147483646 w 67"/>
                <a:gd name="T29" fmla="*/ 0 h 72"/>
                <a:gd name="T30" fmla="*/ 2147483646 w 67"/>
                <a:gd name="T31" fmla="*/ 0 h 72"/>
                <a:gd name="T32" fmla="*/ 2147483646 w 67"/>
                <a:gd name="T33" fmla="*/ 2147483646 h 72"/>
                <a:gd name="T34" fmla="*/ 2147483646 w 67"/>
                <a:gd name="T35" fmla="*/ 2147483646 h 72"/>
                <a:gd name="T36" fmla="*/ 2147483646 w 67"/>
                <a:gd name="T37" fmla="*/ 2147483646 h 72"/>
                <a:gd name="T38" fmla="*/ 2147483646 w 67"/>
                <a:gd name="T39" fmla="*/ 2147483646 h 72"/>
                <a:gd name="T40" fmla="*/ 2147483646 w 67"/>
                <a:gd name="T41" fmla="*/ 2147483646 h 72"/>
                <a:gd name="T42" fmla="*/ 2147483646 w 67"/>
                <a:gd name="T43" fmla="*/ 2147483646 h 72"/>
                <a:gd name="T44" fmla="*/ 2147483646 w 67"/>
                <a:gd name="T45" fmla="*/ 2147483646 h 72"/>
                <a:gd name="T46" fmla="*/ 2147483646 w 67"/>
                <a:gd name="T47" fmla="*/ 2147483646 h 72"/>
                <a:gd name="T48" fmla="*/ 2147483646 w 67"/>
                <a:gd name="T49" fmla="*/ 2147483646 h 72"/>
                <a:gd name="T50" fmla="*/ 2147483646 w 67"/>
                <a:gd name="T51" fmla="*/ 2147483646 h 72"/>
                <a:gd name="T52" fmla="*/ 2147483646 w 67"/>
                <a:gd name="T53" fmla="*/ 2147483646 h 72"/>
                <a:gd name="T54" fmla="*/ 2147483646 w 67"/>
                <a:gd name="T55" fmla="*/ 2147483646 h 72"/>
                <a:gd name="T56" fmla="*/ 2147483646 w 67"/>
                <a:gd name="T57" fmla="*/ 2147483646 h 72"/>
                <a:gd name="T58" fmla="*/ 2147483646 w 67"/>
                <a:gd name="T59" fmla="*/ 2147483646 h 72"/>
                <a:gd name="T60" fmla="*/ 2147483646 w 67"/>
                <a:gd name="T61" fmla="*/ 2147483646 h 72"/>
                <a:gd name="T62" fmla="*/ 2147483646 w 67"/>
                <a:gd name="T63" fmla="*/ 2147483646 h 72"/>
                <a:gd name="T64" fmla="*/ 2147483646 w 67"/>
                <a:gd name="T65" fmla="*/ 2147483646 h 72"/>
                <a:gd name="T66" fmla="*/ 2147483646 w 67"/>
                <a:gd name="T67" fmla="*/ 2147483646 h 72"/>
                <a:gd name="T68" fmla="*/ 2147483646 w 67"/>
                <a:gd name="T69" fmla="*/ 2147483646 h 72"/>
                <a:gd name="T70" fmla="*/ 2147483646 w 67"/>
                <a:gd name="T71" fmla="*/ 2147483646 h 72"/>
                <a:gd name="T72" fmla="*/ 2147483646 w 67"/>
                <a:gd name="T73" fmla="*/ 2147483646 h 72"/>
                <a:gd name="T74" fmla="*/ 2147483646 w 67"/>
                <a:gd name="T75" fmla="*/ 2147483646 h 72"/>
                <a:gd name="T76" fmla="*/ 2147483646 w 67"/>
                <a:gd name="T77" fmla="*/ 2147483646 h 72"/>
                <a:gd name="T78" fmla="*/ 2147483646 w 67"/>
                <a:gd name="T79" fmla="*/ 2147483646 h 72"/>
                <a:gd name="T80" fmla="*/ 2147483646 w 67"/>
                <a:gd name="T81" fmla="*/ 2147483646 h 72"/>
                <a:gd name="T82" fmla="*/ 2147483646 w 67"/>
                <a:gd name="T83" fmla="*/ 2147483646 h 72"/>
                <a:gd name="T84" fmla="*/ 2147483646 w 67"/>
                <a:gd name="T85" fmla="*/ 2147483646 h 72"/>
                <a:gd name="T86" fmla="*/ 2147483646 w 67"/>
                <a:gd name="T87" fmla="*/ 2147483646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015">
                <a:gradFill>
                  <a:gsLst>
                    <a:gs pos="0">
                      <a:schemeClr val="accent1"/>
                    </a:gs>
                    <a:gs pos="100000">
                      <a:schemeClr val="accent1">
                        <a:lumMod val="50000"/>
                      </a:schemeClr>
                    </a:gs>
                  </a:gsLst>
                  <a:lin ang="5400000" scaled="1"/>
                </a:gradFill>
                <a:latin typeface="+mn-lt"/>
                <a:ea typeface="+mn-ea"/>
              </a:endParaRPr>
            </a:p>
          </p:txBody>
        </p:sp>
      </p:grpSp>
      <p:grpSp>
        <p:nvGrpSpPr>
          <p:cNvPr id="7" name="组合 6"/>
          <p:cNvGrpSpPr/>
          <p:nvPr/>
        </p:nvGrpSpPr>
        <p:grpSpPr bwMode="auto">
          <a:xfrm>
            <a:off x="2116138" y="2841625"/>
            <a:ext cx="1595437" cy="1595438"/>
            <a:chOff x="2115386" y="2842151"/>
            <a:chExt cx="1595585" cy="1595585"/>
          </a:xfrm>
        </p:grpSpPr>
        <p:sp>
          <p:nvSpPr>
            <p:cNvPr id="2" name="MH_Other_1"/>
            <p:cNvSpPr/>
            <p:nvPr>
              <p:custDataLst>
                <p:tags r:id="rId10"/>
              </p:custDataLst>
            </p:nvPr>
          </p:nvSpPr>
          <p:spPr>
            <a:xfrm rot="16200000">
              <a:off x="2115387" y="2842150"/>
              <a:ext cx="1595585" cy="1595585"/>
            </a:xfrm>
            <a:prstGeom prst="teardrop">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 lIns="27000" tIns="27000" rIns="81000" anchor="ctr"/>
            <a:lstStyle/>
            <a:p>
              <a:pPr algn="ctr" eaLnBrk="1" fontAlgn="auto" hangingPunct="1">
                <a:spcBef>
                  <a:spcPts val="0"/>
                </a:spcBef>
                <a:spcAft>
                  <a:spcPts val="0"/>
                </a:spcAft>
                <a:defRPr/>
              </a:pPr>
              <a:endParaRPr lang="th-TH" sz="2700" dirty="0">
                <a:gradFill>
                  <a:gsLst>
                    <a:gs pos="0">
                      <a:schemeClr val="accent1"/>
                    </a:gs>
                    <a:gs pos="100000">
                      <a:schemeClr val="accent1">
                        <a:lumMod val="50000"/>
                      </a:schemeClr>
                    </a:gs>
                  </a:gsLst>
                  <a:lin ang="5400000" scaled="1"/>
                </a:gradFill>
              </a:endParaRPr>
            </a:p>
          </p:txBody>
        </p:sp>
        <p:sp>
          <p:nvSpPr>
            <p:cNvPr id="2055" name="MH_Other_6"/>
            <p:cNvSpPr>
              <a:spLocks noEditPoints="1"/>
            </p:cNvSpPr>
            <p:nvPr>
              <p:custDataLst>
                <p:tags r:id="rId11"/>
              </p:custDataLst>
            </p:nvPr>
          </p:nvSpPr>
          <p:spPr bwMode="auto">
            <a:xfrm>
              <a:off x="2659949" y="3381951"/>
              <a:ext cx="506460" cy="436603"/>
            </a:xfrm>
            <a:custGeom>
              <a:avLst/>
              <a:gdLst>
                <a:gd name="T0" fmla="*/ 2147483646 w 73"/>
                <a:gd name="T1" fmla="*/ 2147483646 h 63"/>
                <a:gd name="T2" fmla="*/ 2147483646 w 73"/>
                <a:gd name="T3" fmla="*/ 2147483646 h 63"/>
                <a:gd name="T4" fmla="*/ 2147483646 w 73"/>
                <a:gd name="T5" fmla="*/ 2147483646 h 63"/>
                <a:gd name="T6" fmla="*/ 2147483646 w 73"/>
                <a:gd name="T7" fmla="*/ 2147483646 h 63"/>
                <a:gd name="T8" fmla="*/ 2147483646 w 73"/>
                <a:gd name="T9" fmla="*/ 2147483646 h 63"/>
                <a:gd name="T10" fmla="*/ 2147483646 w 73"/>
                <a:gd name="T11" fmla="*/ 2147483646 h 63"/>
                <a:gd name="T12" fmla="*/ 2147483646 w 73"/>
                <a:gd name="T13" fmla="*/ 2147483646 h 63"/>
                <a:gd name="T14" fmla="*/ 2147483646 w 73"/>
                <a:gd name="T15" fmla="*/ 2147483646 h 63"/>
                <a:gd name="T16" fmla="*/ 2147483646 w 73"/>
                <a:gd name="T17" fmla="*/ 2147483646 h 63"/>
                <a:gd name="T18" fmla="*/ 0 w 73"/>
                <a:gd name="T19" fmla="*/ 2147483646 h 63"/>
                <a:gd name="T20" fmla="*/ 0 w 73"/>
                <a:gd name="T21" fmla="*/ 2147483646 h 63"/>
                <a:gd name="T22" fmla="*/ 2147483646 w 73"/>
                <a:gd name="T23" fmla="*/ 0 h 63"/>
                <a:gd name="T24" fmla="*/ 2147483646 w 73"/>
                <a:gd name="T25" fmla="*/ 0 h 63"/>
                <a:gd name="T26" fmla="*/ 2147483646 w 73"/>
                <a:gd name="T27" fmla="*/ 2147483646 h 63"/>
                <a:gd name="T28" fmla="*/ 2147483646 w 73"/>
                <a:gd name="T29" fmla="*/ 2147483646 h 63"/>
                <a:gd name="T30" fmla="*/ 2147483646 w 73"/>
                <a:gd name="T31" fmla="*/ 2147483646 h 63"/>
                <a:gd name="T32" fmla="*/ 2147483646 w 73"/>
                <a:gd name="T33" fmla="*/ 2147483646 h 63"/>
                <a:gd name="T34" fmla="*/ 2147483646 w 73"/>
                <a:gd name="T35" fmla="*/ 2147483646 h 63"/>
                <a:gd name="T36" fmla="*/ 2147483646 w 73"/>
                <a:gd name="T37" fmla="*/ 2147483646 h 63"/>
                <a:gd name="T38" fmla="*/ 2147483646 w 73"/>
                <a:gd name="T39" fmla="*/ 2147483646 h 63"/>
                <a:gd name="T40" fmla="*/ 2147483646 w 73"/>
                <a:gd name="T41" fmla="*/ 2147483646 h 63"/>
                <a:gd name="T42" fmla="*/ 2147483646 w 73"/>
                <a:gd name="T43" fmla="*/ 2147483646 h 63"/>
                <a:gd name="T44" fmla="*/ 2147483646 w 73"/>
                <a:gd name="T45" fmla="*/ 2147483646 h 63"/>
                <a:gd name="T46" fmla="*/ 2147483646 w 73"/>
                <a:gd name="T47" fmla="*/ 214748364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015">
                <a:gradFill>
                  <a:gsLst>
                    <a:gs pos="0">
                      <a:schemeClr val="accent1"/>
                    </a:gs>
                    <a:gs pos="100000">
                      <a:schemeClr val="accent1">
                        <a:lumMod val="50000"/>
                      </a:schemeClr>
                    </a:gs>
                  </a:gsLst>
                  <a:lin ang="5400000" scaled="1"/>
                </a:gradFill>
                <a:latin typeface="+mn-lt"/>
                <a:ea typeface="+mn-ea"/>
              </a:endParaRPr>
            </a:p>
          </p:txBody>
        </p:sp>
      </p:grpSp>
      <p:grpSp>
        <p:nvGrpSpPr>
          <p:cNvPr id="8" name="组合 7"/>
          <p:cNvGrpSpPr/>
          <p:nvPr/>
        </p:nvGrpSpPr>
        <p:grpSpPr bwMode="auto">
          <a:xfrm>
            <a:off x="2116138" y="1652588"/>
            <a:ext cx="1135062" cy="1133475"/>
            <a:chOff x="2115386" y="1651845"/>
            <a:chExt cx="1136057" cy="1134461"/>
          </a:xfrm>
        </p:grpSpPr>
        <p:sp>
          <p:nvSpPr>
            <p:cNvPr id="3" name="MH_Other_2"/>
            <p:cNvSpPr/>
            <p:nvPr>
              <p:custDataLst>
                <p:tags r:id="rId8"/>
              </p:custDataLst>
            </p:nvPr>
          </p:nvSpPr>
          <p:spPr>
            <a:xfrm rot="10800000">
              <a:off x="2115386" y="1651845"/>
              <a:ext cx="1136057" cy="1134461"/>
            </a:xfrm>
            <a:prstGeom prst="teardrop">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7000" rIns="27000" anchor="ctr"/>
            <a:lstStyle/>
            <a:p>
              <a:pPr algn="ctr" eaLnBrk="1" fontAlgn="auto" hangingPunct="1">
                <a:spcBef>
                  <a:spcPts val="0"/>
                </a:spcBef>
                <a:spcAft>
                  <a:spcPts val="0"/>
                </a:spcAft>
                <a:defRPr/>
              </a:pPr>
              <a:endParaRPr lang="th-TH" sz="3000" dirty="0">
                <a:gradFill>
                  <a:gsLst>
                    <a:gs pos="0">
                      <a:schemeClr val="accent1"/>
                    </a:gs>
                    <a:gs pos="100000">
                      <a:schemeClr val="accent1">
                        <a:lumMod val="50000"/>
                      </a:schemeClr>
                    </a:gs>
                  </a:gsLst>
                  <a:lin ang="5400000" scaled="1"/>
                </a:gradFill>
              </a:endParaRPr>
            </a:p>
          </p:txBody>
        </p:sp>
        <p:sp>
          <p:nvSpPr>
            <p:cNvPr id="2056" name="MH_Other_7"/>
            <p:cNvSpPr>
              <a:spLocks noEditPoints="1"/>
            </p:cNvSpPr>
            <p:nvPr>
              <p:custDataLst>
                <p:tags r:id="rId9"/>
              </p:custDataLst>
            </p:nvPr>
          </p:nvSpPr>
          <p:spPr bwMode="auto">
            <a:xfrm>
              <a:off x="2429987" y="2039532"/>
              <a:ext cx="506856" cy="382920"/>
            </a:xfrm>
            <a:custGeom>
              <a:avLst/>
              <a:gdLst>
                <a:gd name="T0" fmla="*/ 2147483646 w 158"/>
                <a:gd name="T1" fmla="*/ 2147483646 h 119"/>
                <a:gd name="T2" fmla="*/ 0 w 158"/>
                <a:gd name="T3" fmla="*/ 2147483646 h 119"/>
                <a:gd name="T4" fmla="*/ 0 w 158"/>
                <a:gd name="T5" fmla="*/ 0 h 119"/>
                <a:gd name="T6" fmla="*/ 2147483646 w 158"/>
                <a:gd name="T7" fmla="*/ 0 h 119"/>
                <a:gd name="T8" fmla="*/ 2147483646 w 158"/>
                <a:gd name="T9" fmla="*/ 2147483646 h 119"/>
                <a:gd name="T10" fmla="*/ 2147483646 w 158"/>
                <a:gd name="T11" fmla="*/ 2147483646 h 119"/>
                <a:gd name="T12" fmla="*/ 2147483646 w 158"/>
                <a:gd name="T13" fmla="*/ 2147483646 h 119"/>
                <a:gd name="T14" fmla="*/ 2147483646 w 158"/>
                <a:gd name="T15" fmla="*/ 2147483646 h 119"/>
                <a:gd name="T16" fmla="*/ 2147483646 w 158"/>
                <a:gd name="T17" fmla="*/ 2147483646 h 119"/>
                <a:gd name="T18" fmla="*/ 2147483646 w 158"/>
                <a:gd name="T19" fmla="*/ 2147483646 h 119"/>
                <a:gd name="T20" fmla="*/ 2147483646 w 158"/>
                <a:gd name="T21" fmla="*/ 2147483646 h 119"/>
                <a:gd name="T22" fmla="*/ 2147483646 w 158"/>
                <a:gd name="T23" fmla="*/ 2147483646 h 119"/>
                <a:gd name="T24" fmla="*/ 2147483646 w 158"/>
                <a:gd name="T25" fmla="*/ 2147483646 h 119"/>
                <a:gd name="T26" fmla="*/ 2147483646 w 158"/>
                <a:gd name="T27" fmla="*/ 2147483646 h 119"/>
                <a:gd name="T28" fmla="*/ 2147483646 w 158"/>
                <a:gd name="T29" fmla="*/ 2147483646 h 119"/>
                <a:gd name="T30" fmla="*/ 2147483646 w 158"/>
                <a:gd name="T31" fmla="*/ 2147483646 h 119"/>
                <a:gd name="T32" fmla="*/ 2147483646 w 158"/>
                <a:gd name="T33" fmla="*/ 2147483646 h 119"/>
                <a:gd name="T34" fmla="*/ 2147483646 w 158"/>
                <a:gd name="T35" fmla="*/ 2147483646 h 119"/>
                <a:gd name="T36" fmla="*/ 2147483646 w 158"/>
                <a:gd name="T37" fmla="*/ 2147483646 h 119"/>
                <a:gd name="T38" fmla="*/ 2147483646 w 158"/>
                <a:gd name="T39" fmla="*/ 2147483646 h 119"/>
                <a:gd name="T40" fmla="*/ 2147483646 w 158"/>
                <a:gd name="T41" fmla="*/ 2147483646 h 119"/>
                <a:gd name="T42" fmla="*/ 2147483646 w 158"/>
                <a:gd name="T43" fmla="*/ 2147483646 h 119"/>
                <a:gd name="T44" fmla="*/ 2147483646 w 158"/>
                <a:gd name="T45" fmla="*/ 2147483646 h 119"/>
                <a:gd name="T46" fmla="*/ 2147483646 w 158"/>
                <a:gd name="T47" fmla="*/ 2147483646 h 119"/>
                <a:gd name="T48" fmla="*/ 2147483646 w 158"/>
                <a:gd name="T49" fmla="*/ 2147483646 h 119"/>
                <a:gd name="T50" fmla="*/ 2147483646 w 158"/>
                <a:gd name="T51" fmla="*/ 2147483646 h 119"/>
                <a:gd name="T52" fmla="*/ 2147483646 w 158"/>
                <a:gd name="T53" fmla="*/ 2147483646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015">
                <a:gradFill>
                  <a:gsLst>
                    <a:gs pos="0">
                      <a:schemeClr val="accent1"/>
                    </a:gs>
                    <a:gs pos="100000">
                      <a:schemeClr val="accent1">
                        <a:lumMod val="50000"/>
                      </a:schemeClr>
                    </a:gs>
                  </a:gsLst>
                  <a:lin ang="5400000" scaled="1"/>
                </a:gradFill>
                <a:latin typeface="+mn-lt"/>
                <a:ea typeface="+mn-ea"/>
              </a:endParaRPr>
            </a:p>
          </p:txBody>
        </p:sp>
      </p:grpSp>
      <p:grpSp>
        <p:nvGrpSpPr>
          <p:cNvPr id="9" name="组合 8"/>
          <p:cNvGrpSpPr/>
          <p:nvPr/>
        </p:nvGrpSpPr>
        <p:grpSpPr bwMode="auto">
          <a:xfrm>
            <a:off x="919163" y="1663700"/>
            <a:ext cx="1133475" cy="1133475"/>
            <a:chOff x="918697" y="1663014"/>
            <a:chExt cx="1134462" cy="1134462"/>
          </a:xfrm>
        </p:grpSpPr>
        <p:sp>
          <p:nvSpPr>
            <p:cNvPr id="5" name="MH_Other_4"/>
            <p:cNvSpPr/>
            <p:nvPr>
              <p:custDataLst>
                <p:tags r:id="rId6"/>
              </p:custDataLst>
            </p:nvPr>
          </p:nvSpPr>
          <p:spPr>
            <a:xfrm rot="5400000">
              <a:off x="918697" y="1663014"/>
              <a:ext cx="1134462" cy="1134462"/>
            </a:xfrm>
            <a:prstGeom prst="teardrop">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81000" tIns="27000" rIns="0" anchor="ctr"/>
            <a:lstStyle/>
            <a:p>
              <a:pPr algn="ctr" eaLnBrk="1" fontAlgn="auto" hangingPunct="1">
                <a:spcBef>
                  <a:spcPts val="0"/>
                </a:spcBef>
                <a:spcAft>
                  <a:spcPts val="0"/>
                </a:spcAft>
                <a:defRPr/>
              </a:pPr>
              <a:endParaRPr lang="th-TH" sz="2700" dirty="0">
                <a:gradFill>
                  <a:gsLst>
                    <a:gs pos="0">
                      <a:schemeClr val="accent1"/>
                    </a:gs>
                    <a:gs pos="100000">
                      <a:schemeClr val="accent1">
                        <a:lumMod val="50000"/>
                      </a:schemeClr>
                    </a:gs>
                  </a:gsLst>
                  <a:lin ang="5400000" scaled="1"/>
                </a:gradFill>
              </a:endParaRPr>
            </a:p>
          </p:txBody>
        </p:sp>
        <p:sp>
          <p:nvSpPr>
            <p:cNvPr id="2057" name="MH_Other_8"/>
            <p:cNvSpPr>
              <a:spLocks noEditPoints="1"/>
            </p:cNvSpPr>
            <p:nvPr>
              <p:custDataLst>
                <p:tags r:id="rId7"/>
              </p:custDataLst>
            </p:nvPr>
          </p:nvSpPr>
          <p:spPr bwMode="auto">
            <a:xfrm>
              <a:off x="1319095" y="1961724"/>
              <a:ext cx="347965" cy="584709"/>
            </a:xfrm>
            <a:custGeom>
              <a:avLst/>
              <a:gdLst>
                <a:gd name="T0" fmla="*/ 2147483646 w 29"/>
                <a:gd name="T1" fmla="*/ 2147483646 h 49"/>
                <a:gd name="T2" fmla="*/ 2147483646 w 29"/>
                <a:gd name="T3" fmla="*/ 2147483646 h 49"/>
                <a:gd name="T4" fmla="*/ 2147483646 w 29"/>
                <a:gd name="T5" fmla="*/ 2147483646 h 49"/>
                <a:gd name="T6" fmla="*/ 0 w 29"/>
                <a:gd name="T7" fmla="*/ 2147483646 h 49"/>
                <a:gd name="T8" fmla="*/ 0 w 29"/>
                <a:gd name="T9" fmla="*/ 2147483646 h 49"/>
                <a:gd name="T10" fmla="*/ 2147483646 w 29"/>
                <a:gd name="T11" fmla="*/ 0 h 49"/>
                <a:gd name="T12" fmla="*/ 2147483646 w 29"/>
                <a:gd name="T13" fmla="*/ 0 h 49"/>
                <a:gd name="T14" fmla="*/ 2147483646 w 29"/>
                <a:gd name="T15" fmla="*/ 2147483646 h 49"/>
                <a:gd name="T16" fmla="*/ 2147483646 w 29"/>
                <a:gd name="T17" fmla="*/ 2147483646 h 49"/>
                <a:gd name="T18" fmla="*/ 2147483646 w 29"/>
                <a:gd name="T19" fmla="*/ 2147483646 h 49"/>
                <a:gd name="T20" fmla="*/ 2147483646 w 29"/>
                <a:gd name="T21" fmla="*/ 2147483646 h 49"/>
                <a:gd name="T22" fmla="*/ 2147483646 w 29"/>
                <a:gd name="T23" fmla="*/ 2147483646 h 49"/>
                <a:gd name="T24" fmla="*/ 2147483646 w 29"/>
                <a:gd name="T25" fmla="*/ 2147483646 h 49"/>
                <a:gd name="T26" fmla="*/ 2147483646 w 29"/>
                <a:gd name="T27" fmla="*/ 2147483646 h 49"/>
                <a:gd name="T28" fmla="*/ 2147483646 w 29"/>
                <a:gd name="T29" fmla="*/ 2147483646 h 49"/>
                <a:gd name="T30" fmla="*/ 2147483646 w 29"/>
                <a:gd name="T31" fmla="*/ 2147483646 h 49"/>
                <a:gd name="T32" fmla="*/ 2147483646 w 29"/>
                <a:gd name="T33" fmla="*/ 2147483646 h 49"/>
                <a:gd name="T34" fmla="*/ 2147483646 w 29"/>
                <a:gd name="T35" fmla="*/ 2147483646 h 49"/>
                <a:gd name="T36" fmla="*/ 2147483646 w 29"/>
                <a:gd name="T37" fmla="*/ 2147483646 h 49"/>
                <a:gd name="T38" fmla="*/ 2147483646 w 29"/>
                <a:gd name="T39" fmla="*/ 2147483646 h 49"/>
                <a:gd name="T40" fmla="*/ 2147483646 w 29"/>
                <a:gd name="T41" fmla="*/ 2147483646 h 49"/>
                <a:gd name="T42" fmla="*/ 2147483646 w 29"/>
                <a:gd name="T43" fmla="*/ 2147483646 h 49"/>
                <a:gd name="T44" fmla="*/ 2147483646 w 29"/>
                <a:gd name="T45" fmla="*/ 2147483646 h 49"/>
                <a:gd name="T46" fmla="*/ 2147483646 w 29"/>
                <a:gd name="T47" fmla="*/ 2147483646 h 49"/>
                <a:gd name="T48" fmla="*/ 2147483646 w 29"/>
                <a:gd name="T49" fmla="*/ 2147483646 h 49"/>
                <a:gd name="T50" fmla="*/ 2147483646 w 29"/>
                <a:gd name="T51" fmla="*/ 2147483646 h 49"/>
                <a:gd name="T52" fmla="*/ 2147483646 w 29"/>
                <a:gd name="T53" fmla="*/ 2147483646 h 49"/>
                <a:gd name="T54" fmla="*/ 2147483646 w 29"/>
                <a:gd name="T55" fmla="*/ 2147483646 h 49"/>
                <a:gd name="T56" fmla="*/ 2147483646 w 29"/>
                <a:gd name="T57" fmla="*/ 2147483646 h 49"/>
                <a:gd name="T58" fmla="*/ 2147483646 w 29"/>
                <a:gd name="T59" fmla="*/ 2147483646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015">
                <a:gradFill>
                  <a:gsLst>
                    <a:gs pos="0">
                      <a:schemeClr val="accent1"/>
                    </a:gs>
                    <a:gs pos="100000">
                      <a:schemeClr val="accent1">
                        <a:lumMod val="50000"/>
                      </a:schemeClr>
                    </a:gs>
                  </a:gsLst>
                  <a:lin ang="5400000" scaled="1"/>
                </a:gradFill>
                <a:latin typeface="+mn-lt"/>
                <a:ea typeface="+mn-ea"/>
              </a:endParaRPr>
            </a:p>
          </p:txBody>
        </p:sp>
      </p:grpSp>
      <p:sp>
        <p:nvSpPr>
          <p:cNvPr id="20" name="MH_SubTitle_1"/>
          <p:cNvSpPr/>
          <p:nvPr>
            <p:custDataLst>
              <p:tags r:id="rId2"/>
            </p:custDataLst>
          </p:nvPr>
        </p:nvSpPr>
        <p:spPr>
          <a:xfrm>
            <a:off x="4244975" y="1663700"/>
            <a:ext cx="1395413" cy="379413"/>
          </a:xfrm>
          <a:prstGeom prst="roundRect">
            <a:avLst>
              <a:gd name="adj" fmla="val 21110"/>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dirty="0">
                <a:solidFill>
                  <a:schemeClr val="accent2"/>
                </a:solidFill>
              </a:rPr>
              <a:t>行为形式一</a:t>
            </a:r>
            <a:endParaRPr lang="en-US" altLang="zh-CN" sz="1400" dirty="0">
              <a:solidFill>
                <a:schemeClr val="accent2"/>
              </a:solidFill>
            </a:endParaRPr>
          </a:p>
        </p:txBody>
      </p:sp>
      <p:sp>
        <p:nvSpPr>
          <p:cNvPr id="24" name="MH_SubTitle_2"/>
          <p:cNvSpPr/>
          <p:nvPr>
            <p:custDataLst>
              <p:tags r:id="rId3"/>
            </p:custDataLst>
          </p:nvPr>
        </p:nvSpPr>
        <p:spPr>
          <a:xfrm>
            <a:off x="6380163" y="1663700"/>
            <a:ext cx="1398587" cy="379413"/>
          </a:xfrm>
          <a:prstGeom prst="roundRect">
            <a:avLst>
              <a:gd name="adj" fmla="val 21110"/>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dirty="0">
                <a:solidFill>
                  <a:schemeClr val="accent2"/>
                </a:solidFill>
              </a:rPr>
              <a:t>行为形式二</a:t>
            </a:r>
            <a:endParaRPr lang="en-US" altLang="zh-CN" sz="1400" dirty="0">
              <a:solidFill>
                <a:schemeClr val="accent2"/>
              </a:solidFill>
            </a:endParaRPr>
          </a:p>
        </p:txBody>
      </p:sp>
      <p:sp>
        <p:nvSpPr>
          <p:cNvPr id="27" name="MH_SubTitle_3"/>
          <p:cNvSpPr/>
          <p:nvPr>
            <p:custDataLst>
              <p:tags r:id="rId4"/>
            </p:custDataLst>
          </p:nvPr>
        </p:nvSpPr>
        <p:spPr>
          <a:xfrm>
            <a:off x="4244975" y="3233738"/>
            <a:ext cx="1395413" cy="379412"/>
          </a:xfrm>
          <a:prstGeom prst="roundRect">
            <a:avLst>
              <a:gd name="adj" fmla="val 21110"/>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dirty="0">
                <a:solidFill>
                  <a:schemeClr val="accent2"/>
                </a:solidFill>
              </a:rPr>
              <a:t>行为形式三</a:t>
            </a:r>
            <a:endParaRPr lang="en-US" altLang="zh-CN" sz="1400" dirty="0">
              <a:solidFill>
                <a:schemeClr val="accent2"/>
              </a:solidFill>
            </a:endParaRPr>
          </a:p>
        </p:txBody>
      </p:sp>
      <p:sp>
        <p:nvSpPr>
          <p:cNvPr id="29" name="MH_SubTitle_4"/>
          <p:cNvSpPr/>
          <p:nvPr>
            <p:custDataLst>
              <p:tags r:id="rId5"/>
            </p:custDataLst>
          </p:nvPr>
        </p:nvSpPr>
        <p:spPr>
          <a:xfrm>
            <a:off x="6380163" y="3233738"/>
            <a:ext cx="1398587" cy="379412"/>
          </a:xfrm>
          <a:prstGeom prst="roundRect">
            <a:avLst>
              <a:gd name="adj" fmla="val 21110"/>
            </a:avLst>
          </a:prstGeom>
          <a:gradFill>
            <a:gsLst>
              <a:gs pos="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dirty="0">
                <a:solidFill>
                  <a:schemeClr val="accent2"/>
                </a:solidFill>
              </a:rPr>
              <a:t>行为形式四</a:t>
            </a:r>
            <a:endParaRPr lang="en-US" altLang="zh-CN" sz="1400" dirty="0">
              <a:solidFill>
                <a:schemeClr val="accent2"/>
              </a:solidFill>
            </a:endParaRPr>
          </a:p>
        </p:txBody>
      </p:sp>
      <p:sp>
        <p:nvSpPr>
          <p:cNvPr id="25" name="Text Box 10"/>
          <p:cNvSpPr txBox="1">
            <a:spLocks noChangeArrowheads="1"/>
          </p:cNvSpPr>
          <p:nvPr/>
        </p:nvSpPr>
        <p:spPr bwMode="auto">
          <a:xfrm>
            <a:off x="4135437" y="2149743"/>
            <a:ext cx="1614487" cy="331245"/>
          </a:xfrm>
          <a:prstGeom prst="rect">
            <a:avLst/>
          </a:prstGeom>
          <a:noFill/>
          <a:ln w="9525">
            <a:noFill/>
            <a:miter lim="800000"/>
          </a:ln>
        </p:spPr>
        <p:txBody>
          <a:bodyPr lIns="45720" tIns="22860" rIns="45720" bIns="22860">
            <a:spAutoFit/>
          </a:bodyPr>
          <a:lstStyle/>
          <a:p>
            <a:pPr algn="ctr">
              <a:lnSpc>
                <a:spcPct val="150000"/>
              </a:lnSpc>
              <a:defRPr/>
            </a:pPr>
            <a:r>
              <a:rPr lang="zh-CN" altLang="en-US" sz="1400" dirty="0">
                <a:gradFill>
                  <a:gsLst>
                    <a:gs pos="0">
                      <a:schemeClr val="accent1"/>
                    </a:gs>
                    <a:gs pos="100000">
                      <a:schemeClr val="accent1">
                        <a:lumMod val="50000"/>
                      </a:schemeClr>
                    </a:gs>
                  </a:gsLst>
                  <a:lin ang="5400000" scaled="1"/>
                </a:gradFill>
                <a:latin typeface="微软雅黑" panose="020B0503020204020204" pitchFamily="34" charset="-122"/>
              </a:rPr>
              <a:t>推介私募基金</a:t>
            </a:r>
          </a:p>
        </p:txBody>
      </p:sp>
      <p:sp>
        <p:nvSpPr>
          <p:cNvPr id="26" name="Text Box 10"/>
          <p:cNvSpPr txBox="1">
            <a:spLocks noChangeArrowheads="1"/>
          </p:cNvSpPr>
          <p:nvPr/>
        </p:nvSpPr>
        <p:spPr bwMode="auto">
          <a:xfrm>
            <a:off x="6272213" y="2176463"/>
            <a:ext cx="1952624" cy="331245"/>
          </a:xfrm>
          <a:prstGeom prst="rect">
            <a:avLst/>
          </a:prstGeom>
          <a:noFill/>
          <a:ln w="9525">
            <a:noFill/>
            <a:miter lim="800000"/>
          </a:ln>
        </p:spPr>
        <p:txBody>
          <a:bodyPr wrap="square" lIns="45720" tIns="22860" rIns="45720" bIns="22860">
            <a:spAutoFit/>
          </a:bodyPr>
          <a:lstStyle>
            <a:defPPr>
              <a:defRPr lang="zh-CN"/>
            </a:defPPr>
            <a:lvl1pPr algn="ctr">
              <a:lnSpc>
                <a:spcPct val="150000"/>
              </a:lnSpc>
              <a:defRPr sz="1400">
                <a:gradFill>
                  <a:gsLst>
                    <a:gs pos="0">
                      <a:schemeClr val="accent1"/>
                    </a:gs>
                    <a:gs pos="100000">
                      <a:schemeClr val="accent1">
                        <a:lumMod val="50000"/>
                      </a:schemeClr>
                    </a:gs>
                  </a:gsLst>
                  <a:lin ang="5400000" scaled="1"/>
                </a:gradFill>
                <a:latin typeface="微软雅黑" panose="020B0503020204020204" pitchFamily="34" charset="-122"/>
              </a:defRPr>
            </a:lvl1pPr>
          </a:lstStyle>
          <a:p>
            <a:r>
              <a:rPr lang="zh-CN" altLang="en-US" dirty="0"/>
              <a:t>发售基金份额（权益）</a:t>
            </a:r>
          </a:p>
        </p:txBody>
      </p:sp>
      <p:sp>
        <p:nvSpPr>
          <p:cNvPr id="30" name="Text Box 10"/>
          <p:cNvSpPr txBox="1">
            <a:spLocks noChangeArrowheads="1"/>
          </p:cNvSpPr>
          <p:nvPr/>
        </p:nvSpPr>
        <p:spPr bwMode="auto">
          <a:xfrm>
            <a:off x="4154488" y="3743325"/>
            <a:ext cx="1614487" cy="977575"/>
          </a:xfrm>
          <a:prstGeom prst="rect">
            <a:avLst/>
          </a:prstGeom>
          <a:noFill/>
          <a:ln w="9525">
            <a:noFill/>
            <a:miter lim="800000"/>
          </a:ln>
        </p:spPr>
        <p:txBody>
          <a:bodyPr lIns="45720" tIns="22860" rIns="45720" bIns="22860">
            <a:spAutoFit/>
          </a:bodyPr>
          <a:lstStyle>
            <a:defPPr>
              <a:defRPr lang="zh-CN"/>
            </a:defPPr>
            <a:lvl1pPr algn="ctr">
              <a:lnSpc>
                <a:spcPct val="150000"/>
              </a:lnSpc>
              <a:defRPr sz="1400">
                <a:gradFill>
                  <a:gsLst>
                    <a:gs pos="0">
                      <a:schemeClr val="accent1"/>
                    </a:gs>
                    <a:gs pos="100000">
                      <a:schemeClr val="accent1">
                        <a:lumMod val="50000"/>
                      </a:schemeClr>
                    </a:gs>
                  </a:gsLst>
                  <a:lin ang="5400000" scaled="1"/>
                </a:gradFill>
                <a:latin typeface="微软雅黑" panose="020B0503020204020204" pitchFamily="34" charset="-122"/>
              </a:defRPr>
            </a:lvl1pPr>
          </a:lstStyle>
          <a:p>
            <a:r>
              <a:rPr lang="zh-CN" altLang="en-US" dirty="0"/>
              <a:t>办理基金份额</a:t>
            </a:r>
            <a:endParaRPr lang="en-US" altLang="zh-CN" dirty="0"/>
          </a:p>
          <a:p>
            <a:r>
              <a:rPr lang="zh-CN" altLang="en-US" dirty="0"/>
              <a:t>（权益）认购</a:t>
            </a:r>
            <a:r>
              <a:rPr lang="en-US" altLang="zh-CN" dirty="0"/>
              <a:t>/</a:t>
            </a:r>
            <a:r>
              <a:rPr lang="zh-CN" altLang="en-US" dirty="0"/>
              <a:t>申购（认缴）</a:t>
            </a:r>
          </a:p>
        </p:txBody>
      </p:sp>
      <p:sp>
        <p:nvSpPr>
          <p:cNvPr id="31" name="Text Box 10"/>
          <p:cNvSpPr txBox="1">
            <a:spLocks noChangeArrowheads="1"/>
          </p:cNvSpPr>
          <p:nvPr/>
        </p:nvSpPr>
        <p:spPr bwMode="auto">
          <a:xfrm>
            <a:off x="6291263" y="3765550"/>
            <a:ext cx="1616075" cy="209096"/>
          </a:xfrm>
          <a:prstGeom prst="rect">
            <a:avLst/>
          </a:prstGeom>
          <a:noFill/>
          <a:ln w="9525">
            <a:noFill/>
            <a:miter lim="800000"/>
          </a:ln>
        </p:spPr>
        <p:txBody>
          <a:bodyPr lIns="45720" tIns="22860" rIns="45720" bIns="22860">
            <a:spAutoFit/>
          </a:bodyPr>
          <a:lstStyle>
            <a:defPPr>
              <a:defRPr lang="zh-CN"/>
            </a:defPPr>
            <a:lvl1pPr algn="ctr">
              <a:lnSpc>
                <a:spcPct val="150000"/>
              </a:lnSpc>
              <a:defRPr sz="1400">
                <a:gradFill>
                  <a:gsLst>
                    <a:gs pos="0">
                      <a:schemeClr val="accent1"/>
                    </a:gs>
                    <a:gs pos="100000">
                      <a:schemeClr val="accent1">
                        <a:lumMod val="50000"/>
                      </a:schemeClr>
                    </a:gs>
                  </a:gsLst>
                  <a:lin ang="5400000" scaled="1"/>
                </a:gradFill>
                <a:latin typeface="微软雅黑" panose="020B0503020204020204" pitchFamily="34" charset="-122"/>
              </a:defRPr>
            </a:lvl1pPr>
          </a:lstStyle>
          <a:p>
            <a:r>
              <a:rPr lang="zh-CN" altLang="en-US" dirty="0"/>
              <a:t>赎回（退出）</a:t>
            </a:r>
          </a:p>
        </p:txBody>
      </p:sp>
      <p:sp>
        <p:nvSpPr>
          <p:cNvPr id="33" name="文本框 48"/>
          <p:cNvSpPr txBox="1">
            <a:spLocks noChangeArrowheads="1"/>
          </p:cNvSpPr>
          <p:nvPr/>
        </p:nvSpPr>
        <p:spPr bwMode="auto">
          <a:xfrm>
            <a:off x="3863975" y="2540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gn="ctr" eaLnBrk="1" fontAlgn="auto" hangingPunct="1">
              <a:spcBef>
                <a:spcPts val="0"/>
              </a:spcBef>
              <a:spcAft>
                <a:spcPts val="0"/>
              </a:spcAft>
              <a:defRPr/>
            </a:pPr>
            <a:r>
              <a:rPr lang="zh-CN" altLang="en-US" sz="2400" dirty="0">
                <a:gradFill>
                  <a:gsLst>
                    <a:gs pos="0">
                      <a:schemeClr val="accent1"/>
                    </a:gs>
                    <a:gs pos="100000">
                      <a:schemeClr val="accent1">
                        <a:lumMod val="50000"/>
                      </a:schemeClr>
                    </a:gs>
                  </a:gsLst>
                  <a:lin ang="5400000" scaled="1"/>
                </a:gradFill>
                <a:latin typeface="微软雅黑" panose="020B0503020204020204" pitchFamily="34" charset="-122"/>
              </a:rPr>
              <a:t>募集行为</a:t>
            </a:r>
          </a:p>
        </p:txBody>
      </p:sp>
      <p:sp>
        <p:nvSpPr>
          <p:cNvPr id="34" name="Content Placeholder 2"/>
          <p:cNvSpPr txBox="1"/>
          <p:nvPr/>
        </p:nvSpPr>
        <p:spPr>
          <a:xfrm>
            <a:off x="251520" y="731838"/>
            <a:ext cx="8784976" cy="43338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20000"/>
              </a:lnSpc>
              <a:spcBef>
                <a:spcPts val="0"/>
              </a:spcBef>
              <a:buNone/>
              <a:defRPr/>
            </a:pPr>
            <a:r>
              <a:rPr lang="zh-CN" altLang="en-US" sz="1000" dirty="0">
                <a:gradFill>
                  <a:gsLst>
                    <a:gs pos="0">
                      <a:schemeClr val="accent1"/>
                    </a:gs>
                    <a:gs pos="100000">
                      <a:schemeClr val="accent1">
                        <a:lumMod val="50000"/>
                      </a:schemeClr>
                    </a:gs>
                  </a:gsLst>
                  <a:lin ang="5400000" scaled="1"/>
                </a:gradFill>
                <a:latin typeface="+mn-ea"/>
                <a:cs typeface="Arial" panose="020B0604020202020204" pitchFamily="34" charset="0"/>
              </a:rPr>
              <a:t>私募基金可由私募基金管理人自行募集，也可由私募基金管理人委托基金销售机构进行募集</a:t>
            </a:r>
          </a:p>
        </p:txBody>
      </p:sp>
      <p:cxnSp>
        <p:nvCxnSpPr>
          <p:cNvPr id="35" name="直接连接符 34"/>
          <p:cNvCxnSpPr/>
          <p:nvPr/>
        </p:nvCxnSpPr>
        <p:spPr>
          <a:xfrm>
            <a:off x="5327650" y="485775"/>
            <a:ext cx="1044575"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771775" y="485775"/>
            <a:ext cx="1044575"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22" presetClass="entr" presetSubtype="2" fill="hold" nodeType="withEffect">
                                  <p:stCondLst>
                                    <p:cond delay="400"/>
                                  </p:stCondLst>
                                  <p:childTnLst>
                                    <p:set>
                                      <p:cBhvr>
                                        <p:cTn id="13" dur="1" fill="hold">
                                          <p:stCondLst>
                                            <p:cond delay="0"/>
                                          </p:stCondLst>
                                        </p:cTn>
                                        <p:tgtEl>
                                          <p:spTgt spid="36"/>
                                        </p:tgtEl>
                                        <p:attrNameLst>
                                          <p:attrName>style.visibility</p:attrName>
                                        </p:attrNameLst>
                                      </p:cBhvr>
                                      <p:to>
                                        <p:strVal val="visible"/>
                                      </p:to>
                                    </p:set>
                                    <p:animEffect transition="in" filter="wipe(right)">
                                      <p:cBhvr>
                                        <p:cTn id="14" dur="500"/>
                                        <p:tgtEl>
                                          <p:spTgt spid="3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600"/>
                                        <p:tgtEl>
                                          <p:spTgt spid="34"/>
                                        </p:tgtEl>
                                      </p:cBhvr>
                                    </p:animEffect>
                                  </p:childTnLst>
                                </p:cTn>
                              </p:par>
                            </p:childTnLst>
                          </p:cTn>
                        </p:par>
                        <p:par>
                          <p:cTn id="19" fill="hold">
                            <p:stCondLst>
                              <p:cond delay="1500"/>
                            </p:stCondLst>
                            <p:childTnLst>
                              <p:par>
                                <p:cTn id="20" presetID="2" presetClass="entr" presetSubtype="9" decel="10000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par>
                                <p:cTn id="24" presetID="2" presetClass="entr" presetSubtype="3"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par>
                                <p:cTn id="28" presetID="2" presetClass="entr" presetSubtype="12" decel="10000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6" decel="10000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49" presetClass="entr" presetSubtype="0" decel="10000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360"/>
                                          </p:val>
                                        </p:tav>
                                        <p:tav tm="100000">
                                          <p:val>
                                            <p:fltVal val="0"/>
                                          </p:val>
                                        </p:tav>
                                      </p:tavLst>
                                    </p:anim>
                                    <p:animEffect transition="in" filter="fade">
                                      <p:cBhvr>
                                        <p:cTn id="42" dur="500"/>
                                        <p:tgtEl>
                                          <p:spTgt spid="20"/>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 calcmode="lin" valueType="num">
                                      <p:cBhvr>
                                        <p:cTn id="47" dur="500" fill="hold"/>
                                        <p:tgtEl>
                                          <p:spTgt spid="24"/>
                                        </p:tgtEl>
                                        <p:attrNameLst>
                                          <p:attrName>style.rotation</p:attrName>
                                        </p:attrNameLst>
                                      </p:cBhvr>
                                      <p:tavLst>
                                        <p:tav tm="0">
                                          <p:val>
                                            <p:fltVal val="360"/>
                                          </p:val>
                                        </p:tav>
                                        <p:tav tm="100000">
                                          <p:val>
                                            <p:fltVal val="0"/>
                                          </p:val>
                                        </p:tav>
                                      </p:tavLst>
                                    </p:anim>
                                    <p:animEffect transition="in" filter="fade">
                                      <p:cBhvr>
                                        <p:cTn id="48" dur="500"/>
                                        <p:tgtEl>
                                          <p:spTgt spid="24"/>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 calcmode="lin" valueType="num">
                                      <p:cBhvr>
                                        <p:cTn id="53" dur="500" fill="hold"/>
                                        <p:tgtEl>
                                          <p:spTgt spid="29"/>
                                        </p:tgtEl>
                                        <p:attrNameLst>
                                          <p:attrName>style.rotation</p:attrName>
                                        </p:attrNameLst>
                                      </p:cBhvr>
                                      <p:tavLst>
                                        <p:tav tm="0">
                                          <p:val>
                                            <p:fltVal val="360"/>
                                          </p:val>
                                        </p:tav>
                                        <p:tav tm="100000">
                                          <p:val>
                                            <p:fltVal val="0"/>
                                          </p:val>
                                        </p:tav>
                                      </p:tavLst>
                                    </p:anim>
                                    <p:animEffect transition="in" filter="fade">
                                      <p:cBhvr>
                                        <p:cTn id="54" dur="500"/>
                                        <p:tgtEl>
                                          <p:spTgt spid="29"/>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 calcmode="lin" valueType="num">
                                      <p:cBhvr>
                                        <p:cTn id="59" dur="500" fill="hold"/>
                                        <p:tgtEl>
                                          <p:spTgt spid="27"/>
                                        </p:tgtEl>
                                        <p:attrNameLst>
                                          <p:attrName>style.rotation</p:attrName>
                                        </p:attrNameLst>
                                      </p:cBhvr>
                                      <p:tavLst>
                                        <p:tav tm="0">
                                          <p:val>
                                            <p:fltVal val="360"/>
                                          </p:val>
                                        </p:tav>
                                        <p:tav tm="100000">
                                          <p:val>
                                            <p:fltVal val="0"/>
                                          </p:val>
                                        </p:tav>
                                      </p:tavLst>
                                    </p:anim>
                                    <p:animEffect transition="in" filter="fade">
                                      <p:cBhvr>
                                        <p:cTn id="60" dur="500"/>
                                        <p:tgtEl>
                                          <p:spTgt spid="27"/>
                                        </p:tgtEl>
                                      </p:cBhvr>
                                    </p:animEffect>
                                  </p:childTnLst>
                                </p:cTn>
                              </p:par>
                            </p:childTnLst>
                          </p:cTn>
                        </p:par>
                        <p:par>
                          <p:cTn id="61" fill="hold">
                            <p:stCondLst>
                              <p:cond delay="2500"/>
                            </p:stCondLst>
                            <p:childTnLst>
                              <p:par>
                                <p:cTn id="62" presetID="22" presetClass="entr" presetSubtype="1"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500"/>
                                        <p:tgtEl>
                                          <p:spTgt spid="2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500"/>
                                        <p:tgtEl>
                                          <p:spTgt spid="26"/>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up)">
                                      <p:cBhvr>
                                        <p:cTn id="70" dur="500"/>
                                        <p:tgtEl>
                                          <p:spTgt spid="31"/>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7" grpId="0" animBg="1"/>
      <p:bldP spid="29" grpId="0" animBg="1"/>
      <p:bldP spid="25" grpId="0"/>
      <p:bldP spid="26" grpId="0"/>
      <p:bldP spid="30" grpId="0"/>
      <p:bldP spid="31" grpId="0"/>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6"/>
</p:tagLst>
</file>

<file path=ppt/tags/tag12.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8"/>
</p:tagLst>
</file>

<file path=ppt/tags/tag8.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7"/>
</p:tagLst>
</file>

<file path=ppt/theme/theme1.xml><?xml version="1.0" encoding="utf-8"?>
<a:theme xmlns:a="http://schemas.openxmlformats.org/drawingml/2006/main" name="Office 主题​​">
  <a:themeElements>
    <a:clrScheme name="金黄-5">
      <a:dk1>
        <a:sysClr val="windowText" lastClr="000000"/>
      </a:dk1>
      <a:lt1>
        <a:sysClr val="window" lastClr="FFFFFF"/>
      </a:lt1>
      <a:dk2>
        <a:srgbClr val="44546A"/>
      </a:dk2>
      <a:lt2>
        <a:srgbClr val="E7E6E6"/>
      </a:lt2>
      <a:accent1>
        <a:srgbClr val="EACF99"/>
      </a:accent1>
      <a:accent2>
        <a:srgbClr val="232234"/>
      </a:accent2>
      <a:accent3>
        <a:srgbClr val="A5A5A5"/>
      </a:accent3>
      <a:accent4>
        <a:srgbClr val="FFC000"/>
      </a:accent4>
      <a:accent5>
        <a:srgbClr val="4472C4"/>
      </a:accent5>
      <a:accent6>
        <a:srgbClr val="70AD47"/>
      </a:accent6>
      <a:hlink>
        <a:srgbClr val="0563C1"/>
      </a:hlink>
      <a:folHlink>
        <a:srgbClr val="954F72"/>
      </a:folHlink>
    </a:clrScheme>
    <a:fontScheme name="华文细黑英文">
      <a:majorFont>
        <a:latin typeface="华文细黑"/>
        <a:ea typeface="微软雅黑"/>
        <a:cs typeface=""/>
      </a:majorFont>
      <a:minorFont>
        <a:latin typeface="华文细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2613</Words>
  <Application>Microsoft Office PowerPoint</Application>
  <PresentationFormat>全屏显示(16:9)</PresentationFormat>
  <Paragraphs>238</Paragraphs>
  <Slides>17</Slides>
  <Notes>16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Mongolian Baiti</vt:lpstr>
      <vt:lpstr>Arial</vt:lpstr>
      <vt:lpstr>Impact</vt:lpstr>
      <vt:lpstr>微软雅黑</vt:lpstr>
      <vt:lpstr>方正静蕾简体</vt:lpstr>
      <vt:lpstr>方正兰亭黑简体</vt:lpstr>
      <vt:lpstr>华文细黑</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吴 安</cp:lastModifiedBy>
  <cp:revision>44</cp:revision>
  <dcterms:created xsi:type="dcterms:W3CDTF">2018-03-21T06:06:28Z</dcterms:created>
  <dcterms:modified xsi:type="dcterms:W3CDTF">2019-05-08T07:15:05Z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